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7556500" cy="10693400"/>
  <p:notesSz cx="6888163" cy="10018713"/>
  <p:embeddedFontLst>
    <p:embeddedFont>
      <p:font typeface="BIZ UDゴシック" panose="020B0400000000000000" pitchFamily="49" charset="-128"/>
      <p:regular r:id="rId5"/>
      <p:bold r:id="rId6"/>
    </p:embeddedFont>
    <p:embeddedFont>
      <p:font typeface="BIZ UDゴシック" panose="020B0400000000000000" pitchFamily="49" charset="-128"/>
      <p:regular r:id="rId5"/>
      <p:bold r:id="rId6"/>
    </p:embeddedFont>
    <p:embeddedFont>
      <p:font typeface="HG創英角ｺﾞｼｯｸUB" panose="020B0909000000000000" pitchFamily="49" charset="-128"/>
      <p:regular r:id="rId7"/>
    </p:embeddedFont>
    <p:embeddedFont>
      <p:font typeface="Rounded M+ Bold" panose="020B0600070205080204" charset="-128"/>
      <p:regular r:id="rId8"/>
    </p:embeddedFont>
    <p:embeddedFont>
      <p:font typeface="HGP創英角ｺﾞｼｯｸUB" panose="020B0900000000000000" pitchFamily="50" charset="-128"/>
      <p:regular r:id="rId9"/>
    </p:embeddedFont>
    <p:embeddedFont>
      <p:font typeface="HGS創英角ｺﾞｼｯｸUB"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游ゴシック" panose="020B0400000000000000" pitchFamily="50" charset="-12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94607" autoAdjust="0"/>
  </p:normalViewPr>
  <p:slideViewPr>
    <p:cSldViewPr>
      <p:cViewPr varScale="1">
        <p:scale>
          <a:sx n="58" d="100"/>
          <a:sy n="58" d="100"/>
        </p:scale>
        <p:origin x="265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A2C6D3-792E-43F8-BE28-340B7046B34A}" type="slidenum">
              <a:rPr kumimoji="1" lang="ja-JP" altLang="en-US" smtClean="0"/>
              <a:t>1</a:t>
            </a:fld>
            <a:endParaRPr kumimoji="1" lang="ja-JP" altLang="en-US"/>
          </a:p>
        </p:txBody>
      </p:sp>
    </p:spTree>
    <p:extLst>
      <p:ext uri="{BB962C8B-B14F-4D97-AF65-F5344CB8AC3E}">
        <p14:creationId xmlns:p14="http://schemas.microsoft.com/office/powerpoint/2010/main" val="116452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a:extLst>
              <a:ext uri="{FF2B5EF4-FFF2-40B4-BE49-F238E27FC236}">
                <a16:creationId xmlns:a16="http://schemas.microsoft.com/office/drawing/2014/main" id="{1F4B3AFC-5632-28BB-5AF2-F0B379B504AD}"/>
              </a:ext>
            </a:extLst>
          </p:cNvPr>
          <p:cNvSpPr/>
          <p:nvPr/>
        </p:nvSpPr>
        <p:spPr>
          <a:xfrm>
            <a:off x="2696660" y="3899820"/>
            <a:ext cx="2104078" cy="241929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C0EA851E-5B29-5881-4463-6C2212C97386}"/>
              </a:ext>
            </a:extLst>
          </p:cNvPr>
          <p:cNvSpPr/>
          <p:nvPr/>
        </p:nvSpPr>
        <p:spPr>
          <a:xfrm>
            <a:off x="218084" y="3891832"/>
            <a:ext cx="2368034" cy="242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9300B8AD-5A33-48FB-1AF7-F28B0D816325}"/>
              </a:ext>
            </a:extLst>
          </p:cNvPr>
          <p:cNvSpPr/>
          <p:nvPr/>
        </p:nvSpPr>
        <p:spPr>
          <a:xfrm>
            <a:off x="219007" y="3894871"/>
            <a:ext cx="1396171"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0" y="0"/>
            <a:ext cx="7560000" cy="1311871"/>
            <a:chOff x="0" y="0"/>
            <a:chExt cx="2709333" cy="396361"/>
          </a:xfrm>
        </p:grpSpPr>
        <p:sp>
          <p:nvSpPr>
            <p:cNvPr id="3" name="Freeform 3"/>
            <p:cNvSpPr/>
            <p:nvPr/>
          </p:nvSpPr>
          <p:spPr>
            <a:xfrm>
              <a:off x="0" y="0"/>
              <a:ext cx="2709333" cy="396361"/>
            </a:xfrm>
            <a:custGeom>
              <a:avLst/>
              <a:gdLst/>
              <a:ahLst/>
              <a:cxnLst/>
              <a:rect l="l" t="t" r="r" b="b"/>
              <a:pathLst>
                <a:path w="2709333" h="396361">
                  <a:moveTo>
                    <a:pt x="0" y="0"/>
                  </a:moveTo>
                  <a:lnTo>
                    <a:pt x="2709333" y="0"/>
                  </a:lnTo>
                  <a:lnTo>
                    <a:pt x="2709333" y="396361"/>
                  </a:lnTo>
                  <a:lnTo>
                    <a:pt x="0" y="396361"/>
                  </a:lnTo>
                  <a:close/>
                </a:path>
              </a:pathLst>
            </a:custGeom>
            <a:solidFill>
              <a:srgbClr val="EA5504"/>
            </a:solidFill>
          </p:spPr>
          <p:txBody>
            <a:bodyPr/>
            <a:lstStyle/>
            <a:p>
              <a:endParaRPr lang="ja-JP" altLang="en-US"/>
            </a:p>
          </p:txBody>
        </p:sp>
        <p:sp>
          <p:nvSpPr>
            <p:cNvPr id="4" name="TextBox 4"/>
            <p:cNvSpPr txBox="1"/>
            <p:nvPr/>
          </p:nvSpPr>
          <p:spPr>
            <a:xfrm>
              <a:off x="0" y="-28575"/>
              <a:ext cx="2709333" cy="424936"/>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6461612" y="339139"/>
            <a:ext cx="898038" cy="898038"/>
          </a:xfrm>
          <a:custGeom>
            <a:avLst/>
            <a:gdLst/>
            <a:ahLst/>
            <a:cxnLst/>
            <a:rect l="l" t="t" r="r" b="b"/>
            <a:pathLst>
              <a:path w="898038" h="898038">
                <a:moveTo>
                  <a:pt x="0" y="0"/>
                </a:moveTo>
                <a:lnTo>
                  <a:pt x="898038" y="0"/>
                </a:lnTo>
                <a:lnTo>
                  <a:pt x="898038" y="898038"/>
                </a:lnTo>
                <a:lnTo>
                  <a:pt x="0" y="898038"/>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ja-JP" altLang="en-US"/>
          </a:p>
        </p:txBody>
      </p:sp>
      <p:grpSp>
        <p:nvGrpSpPr>
          <p:cNvPr id="44" name="Group 44"/>
          <p:cNvGrpSpPr/>
          <p:nvPr/>
        </p:nvGrpSpPr>
        <p:grpSpPr>
          <a:xfrm>
            <a:off x="224734" y="1477417"/>
            <a:ext cx="7441542" cy="465576"/>
            <a:chOff x="0" y="0"/>
            <a:chExt cx="1750400" cy="166852"/>
          </a:xfrm>
        </p:grpSpPr>
        <p:sp>
          <p:nvSpPr>
            <p:cNvPr id="45" name="Freeform 45"/>
            <p:cNvSpPr/>
            <p:nvPr/>
          </p:nvSpPr>
          <p:spPr>
            <a:xfrm>
              <a:off x="0" y="0"/>
              <a:ext cx="1348872" cy="166852"/>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46" name="TextBox 46"/>
            <p:cNvSpPr txBox="1"/>
            <p:nvPr/>
          </p:nvSpPr>
          <p:spPr>
            <a:xfrm>
              <a:off x="0" y="66675"/>
              <a:ext cx="1750400" cy="100177"/>
            </a:xfrm>
            <a:prstGeom prst="rect">
              <a:avLst/>
            </a:prstGeom>
          </p:spPr>
          <p:txBody>
            <a:bodyPr lIns="50800" tIns="50800" rIns="50800" bIns="50800" rtlCol="0" anchor="ctr"/>
            <a:lstStyle/>
            <a:p>
              <a:pPr algn="ctr">
                <a:lnSpc>
                  <a:spcPts val="500"/>
                </a:lnSpc>
              </a:pPr>
              <a:endParaRPr/>
            </a:p>
          </p:txBody>
        </p:sp>
      </p:grpSp>
      <p:grpSp>
        <p:nvGrpSpPr>
          <p:cNvPr id="57" name="Group 57"/>
          <p:cNvGrpSpPr/>
          <p:nvPr/>
        </p:nvGrpSpPr>
        <p:grpSpPr>
          <a:xfrm>
            <a:off x="0" y="9950477"/>
            <a:ext cx="7560000" cy="741524"/>
            <a:chOff x="0" y="0"/>
            <a:chExt cx="2709333" cy="204871"/>
          </a:xfrm>
        </p:grpSpPr>
        <p:sp>
          <p:nvSpPr>
            <p:cNvPr id="58" name="Freeform 58"/>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4"/>
            <a:stretch>
              <a:fillRect/>
            </a:stretch>
          </a:blipFill>
        </p:spPr>
        <p:txBody>
          <a:bodyPr/>
          <a:lstStyle/>
          <a:p>
            <a:endParaRPr lang="ja-JP" altLang="en-US"/>
          </a:p>
        </p:txBody>
      </p:sp>
      <p:grpSp>
        <p:nvGrpSpPr>
          <p:cNvPr id="64" name="Group 64"/>
          <p:cNvGrpSpPr/>
          <p:nvPr/>
        </p:nvGrpSpPr>
        <p:grpSpPr>
          <a:xfrm>
            <a:off x="3914461" y="339139"/>
            <a:ext cx="2458318" cy="327637"/>
            <a:chOff x="0" y="0"/>
            <a:chExt cx="881006" cy="117418"/>
          </a:xfrm>
        </p:grpSpPr>
        <p:sp>
          <p:nvSpPr>
            <p:cNvPr id="65" name="Freeform 65"/>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67" name="Freeform 67"/>
          <p:cNvSpPr/>
          <p:nvPr/>
        </p:nvSpPr>
        <p:spPr>
          <a:xfrm>
            <a:off x="3969274" y="370834"/>
            <a:ext cx="275947" cy="267366"/>
          </a:xfrm>
          <a:custGeom>
            <a:avLst/>
            <a:gdLst/>
            <a:ahLst/>
            <a:cxnLst/>
            <a:rect l="l" t="t" r="r" b="b"/>
            <a:pathLst>
              <a:path w="275947" h="267366">
                <a:moveTo>
                  <a:pt x="0" y="0"/>
                </a:moveTo>
                <a:lnTo>
                  <a:pt x="275947" y="0"/>
                </a:lnTo>
                <a:lnTo>
                  <a:pt x="275947" y="267366"/>
                </a:lnTo>
                <a:lnTo>
                  <a:pt x="0" y="267366"/>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8" name="Freeform 68"/>
          <p:cNvSpPr/>
          <p:nvPr/>
        </p:nvSpPr>
        <p:spPr>
          <a:xfrm>
            <a:off x="4319532"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6"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9" name="Freeform 69"/>
          <p:cNvSpPr/>
          <p:nvPr/>
        </p:nvSpPr>
        <p:spPr>
          <a:xfrm>
            <a:off x="4667180" y="402404"/>
            <a:ext cx="222153" cy="220012"/>
          </a:xfrm>
          <a:custGeom>
            <a:avLst/>
            <a:gdLst/>
            <a:ahLst/>
            <a:cxnLst/>
            <a:rect l="l" t="t" r="r" b="b"/>
            <a:pathLst>
              <a:path w="222153" h="220012">
                <a:moveTo>
                  <a:pt x="0" y="0"/>
                </a:moveTo>
                <a:lnTo>
                  <a:pt x="222153" y="0"/>
                </a:lnTo>
                <a:lnTo>
                  <a:pt x="222153" y="220013"/>
                </a:lnTo>
                <a:lnTo>
                  <a:pt x="0" y="220013"/>
                </a:lnTo>
                <a:lnTo>
                  <a:pt x="0" y="0"/>
                </a:lnTo>
                <a:close/>
              </a:path>
            </a:pathLst>
          </a:custGeom>
          <a:blipFill>
            <a:blip r:embed="rId7"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0" name="Freeform 70"/>
          <p:cNvSpPr/>
          <p:nvPr/>
        </p:nvSpPr>
        <p:spPr>
          <a:xfrm>
            <a:off x="4967979" y="425665"/>
            <a:ext cx="254309" cy="173491"/>
          </a:xfrm>
          <a:custGeom>
            <a:avLst/>
            <a:gdLst/>
            <a:ahLst/>
            <a:cxnLst/>
            <a:rect l="l" t="t" r="r" b="b"/>
            <a:pathLst>
              <a:path w="254309" h="173491">
                <a:moveTo>
                  <a:pt x="0" y="0"/>
                </a:moveTo>
                <a:lnTo>
                  <a:pt x="254308" y="0"/>
                </a:lnTo>
                <a:lnTo>
                  <a:pt x="254308" y="173491"/>
                </a:lnTo>
                <a:lnTo>
                  <a:pt x="0" y="173491"/>
                </a:lnTo>
                <a:lnTo>
                  <a:pt x="0" y="0"/>
                </a:lnTo>
                <a:close/>
              </a:path>
            </a:pathLst>
          </a:custGeom>
          <a:blipFill>
            <a:blip r:embed="rId8"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1" name="Freeform 71"/>
          <p:cNvSpPr/>
          <p:nvPr/>
        </p:nvSpPr>
        <p:spPr>
          <a:xfrm>
            <a:off x="5300933"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2" name="TextBox 72"/>
          <p:cNvSpPr txBox="1"/>
          <p:nvPr/>
        </p:nvSpPr>
        <p:spPr>
          <a:xfrm>
            <a:off x="237247" y="2056754"/>
            <a:ext cx="5446003" cy="1154162"/>
          </a:xfrm>
          <a:prstGeom prst="rect">
            <a:avLst/>
          </a:prstGeom>
        </p:spPr>
        <p:txBody>
          <a:bodyPr wrap="square" lIns="0" tIns="0" rIns="0" bIns="0" rtlCol="0" anchor="t">
            <a:spAutoFit/>
          </a:bodyPr>
          <a:lstStyle/>
          <a:p>
            <a:pPr algn="just">
              <a:lnSpc>
                <a:spcPts val="1820"/>
              </a:lnSpc>
            </a:pPr>
            <a:r>
              <a:rPr lang="ja-JP" altLang="en-US" sz="1200" dirty="0">
                <a:solidFill>
                  <a:srgbClr val="000000"/>
                </a:solidFill>
                <a:latin typeface="Meiryo UI" panose="020B0604030504040204" pitchFamily="34" charset="-128"/>
                <a:ea typeface="Meiryo UI" panose="020B0604030504040204" pitchFamily="34" charset="-128"/>
              </a:rPr>
              <a:t>この相談も「現場の声」として多くの方から寄せられます。私自身、三人の男子の父ですが、仕事しながら育児ってホントに大変ですよね。家事は増え、睡眠時間は減り、遊び相手したら疲労困憊し、小遣いは子どものお菓子とおもちゃに消え、と、すごい苦労しました。</a:t>
            </a:r>
            <a:endParaRPr lang="en-US" altLang="ja-JP" sz="1200" dirty="0">
              <a:solidFill>
                <a:srgbClr val="000000"/>
              </a:solidFill>
              <a:latin typeface="Meiryo UI" panose="020B0604030504040204" pitchFamily="34" charset="-128"/>
              <a:ea typeface="Meiryo UI" panose="020B0604030504040204" pitchFamily="34" charset="-128"/>
            </a:endParaRPr>
          </a:p>
          <a:p>
            <a:pPr algn="just">
              <a:lnSpc>
                <a:spcPts val="1820"/>
              </a:lnSpc>
            </a:pPr>
            <a:r>
              <a:rPr lang="ja-JP" altLang="en-US" sz="1200" dirty="0">
                <a:solidFill>
                  <a:srgbClr val="000000"/>
                </a:solidFill>
                <a:latin typeface="Meiryo UI" panose="020B0604030504040204" pitchFamily="34" charset="-128"/>
                <a:ea typeface="Meiryo UI" panose="020B0604030504040204" pitchFamily="34" charset="-128"/>
              </a:rPr>
              <a:t>でも、その苦労以上の喜びを得られるのも子育てですよね！そんな子育てが今、「贅沢」とまで言われる国に日本はなりつつあります。背景には子育てのハードルの上昇があげられます。</a:t>
            </a:r>
            <a:endParaRPr lang="en-US" sz="1200" dirty="0">
              <a:latin typeface="Meiryo UI" panose="020B0604030504040204" pitchFamily="34" charset="-128"/>
              <a:ea typeface="Meiryo UI" panose="020B0604030504040204" pitchFamily="34" charset="-128"/>
            </a:endParaRPr>
          </a:p>
        </p:txBody>
      </p:sp>
      <p:sp>
        <p:nvSpPr>
          <p:cNvPr id="74" name="TextBox 74"/>
          <p:cNvSpPr txBox="1"/>
          <p:nvPr/>
        </p:nvSpPr>
        <p:spPr>
          <a:xfrm>
            <a:off x="239363" y="241300"/>
            <a:ext cx="2243487" cy="502445"/>
          </a:xfrm>
          <a:prstGeom prst="rect">
            <a:avLst/>
          </a:prstGeom>
        </p:spPr>
        <p:txBody>
          <a:bodyPr wrap="square"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郡山りょう</a:t>
            </a:r>
            <a:endParaRPr lang="en-US" sz="3220" dirty="0">
              <a:solidFill>
                <a:srgbClr val="FFFFFF"/>
              </a:solidFill>
              <a:latin typeface="HGSSoeiKakugothicUB" panose="020B0900000000000000" pitchFamily="34" charset="-128"/>
              <a:ea typeface="HGSSoeiKakugothicUB" panose="020B0900000000000000" pitchFamily="34" charset="-128"/>
            </a:endParaRPr>
          </a:p>
        </p:txBody>
      </p:sp>
      <p:sp>
        <p:nvSpPr>
          <p:cNvPr id="75" name="TextBox 75"/>
          <p:cNvSpPr txBox="1"/>
          <p:nvPr/>
        </p:nvSpPr>
        <p:spPr>
          <a:xfrm>
            <a:off x="239363" y="731008"/>
            <a:ext cx="3742250" cy="502445"/>
          </a:xfrm>
          <a:prstGeom prst="rect">
            <a:avLst/>
          </a:prstGeom>
        </p:spPr>
        <p:txBody>
          <a:bodyPr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マンスリーレポート</a:t>
            </a:r>
            <a:r>
              <a:rPr lang="en-US" sz="3220" dirty="0">
                <a:solidFill>
                  <a:srgbClr val="FFFFFF"/>
                </a:solidFill>
                <a:latin typeface="HGSSoeiKakugothicUB" panose="020B0900000000000000" pitchFamily="34" charset="-128"/>
                <a:ea typeface="HGSSoeiKakugothicUB" panose="020B0900000000000000" pitchFamily="34" charset="-128"/>
              </a:rPr>
              <a:t>  </a:t>
            </a:r>
          </a:p>
        </p:txBody>
      </p:sp>
      <p:sp>
        <p:nvSpPr>
          <p:cNvPr id="76" name="TextBox 76"/>
          <p:cNvSpPr txBox="1"/>
          <p:nvPr/>
        </p:nvSpPr>
        <p:spPr>
          <a:xfrm>
            <a:off x="4145798" y="817165"/>
            <a:ext cx="1983628" cy="424860"/>
          </a:xfrm>
          <a:prstGeom prst="rect">
            <a:avLst/>
          </a:prstGeom>
        </p:spPr>
        <p:txBody>
          <a:bodyPr wrap="square" lIns="0" tIns="0" rIns="0" bIns="0" rtlCol="0" anchor="t">
            <a:spAutoFit/>
          </a:bodyPr>
          <a:lstStyle/>
          <a:p>
            <a:pPr algn="just">
              <a:lnSpc>
                <a:spcPts val="3499"/>
              </a:lnSpc>
            </a:pPr>
            <a:r>
              <a:rPr lang="en-US" sz="2499" b="1" dirty="0">
                <a:solidFill>
                  <a:srgbClr val="FFFFFF"/>
                </a:solidFill>
                <a:latin typeface="BIZ UDGothic" panose="020B0400000000000000" pitchFamily="49" charset="-128"/>
                <a:ea typeface="BIZ UDGothic" panose="020B0400000000000000" pitchFamily="49" charset="-128"/>
              </a:rPr>
              <a:t>2024.7</a:t>
            </a:r>
            <a:r>
              <a:rPr lang="en-US" sz="2499" dirty="0">
                <a:solidFill>
                  <a:srgbClr val="FFFFFF"/>
                </a:solidFill>
                <a:latin typeface="Rounded M+ Bold"/>
                <a:ea typeface="Rounded M+ Bold"/>
              </a:rPr>
              <a:t>月号</a:t>
            </a:r>
          </a:p>
        </p:txBody>
      </p:sp>
      <p:sp>
        <p:nvSpPr>
          <p:cNvPr id="88" name="TextBox 88"/>
          <p:cNvSpPr txBox="1"/>
          <p:nvPr/>
        </p:nvSpPr>
        <p:spPr>
          <a:xfrm>
            <a:off x="5646135" y="352996"/>
            <a:ext cx="615202" cy="269304"/>
          </a:xfrm>
          <a:prstGeom prst="rect">
            <a:avLst/>
          </a:prstGeom>
        </p:spPr>
        <p:txBody>
          <a:bodyPr lIns="0" tIns="0" rIns="0" bIns="0" rtlCol="0" anchor="t">
            <a:spAutoFit/>
          </a:bodyPr>
          <a:lstStyle/>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各SNSは</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公式サイト</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からアクセス</a:t>
            </a:r>
            <a:endParaRPr lang="en-US" sz="700" b="1" dirty="0">
              <a:solidFill>
                <a:srgbClr val="000000"/>
              </a:solidFill>
              <a:latin typeface="BIZ UDGothic" panose="020B0400000000000000" pitchFamily="49" charset="-128"/>
              <a:ea typeface="BIZ UDGothic" panose="020B0400000000000000" pitchFamily="49" charset="-128"/>
            </a:endParaRPr>
          </a:p>
        </p:txBody>
      </p:sp>
      <p:grpSp>
        <p:nvGrpSpPr>
          <p:cNvPr id="89" name="Group 89"/>
          <p:cNvGrpSpPr/>
          <p:nvPr/>
        </p:nvGrpSpPr>
        <p:grpSpPr>
          <a:xfrm rot="-5395183">
            <a:off x="6200795" y="447595"/>
            <a:ext cx="148150" cy="129631"/>
            <a:chOff x="0" y="0"/>
            <a:chExt cx="812800" cy="711200"/>
          </a:xfrm>
        </p:grpSpPr>
        <p:sp>
          <p:nvSpPr>
            <p:cNvPr id="90" name="Freeform 9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A5504"/>
            </a:solidFill>
          </p:spPr>
          <p:txBody>
            <a:bodyPr/>
            <a:lstStyle/>
            <a:p>
              <a:endParaRPr lang="ja-JP" altLang="en-US"/>
            </a:p>
          </p:txBody>
        </p:sp>
        <p:sp>
          <p:nvSpPr>
            <p:cNvPr id="91" name="TextBox 91"/>
            <p:cNvSpPr txBox="1"/>
            <p:nvPr/>
          </p:nvSpPr>
          <p:spPr>
            <a:xfrm>
              <a:off x="127000" y="117475"/>
              <a:ext cx="558800" cy="263525"/>
            </a:xfrm>
            <a:prstGeom prst="rect">
              <a:avLst/>
            </a:prstGeom>
          </p:spPr>
          <p:txBody>
            <a:bodyPr lIns="50800" tIns="50800" rIns="50800" bIns="50800" rtlCol="0" anchor="ctr"/>
            <a:lstStyle/>
            <a:p>
              <a:pPr algn="ctr">
                <a:lnSpc>
                  <a:spcPts val="500"/>
                </a:lnSpc>
              </a:pPr>
              <a:endParaRPr/>
            </a:p>
          </p:txBody>
        </p:sp>
      </p:grpSp>
      <p:sp>
        <p:nvSpPr>
          <p:cNvPr id="93" name="Freeform 45">
            <a:extLst>
              <a:ext uri="{FF2B5EF4-FFF2-40B4-BE49-F238E27FC236}">
                <a16:creationId xmlns:a16="http://schemas.microsoft.com/office/drawing/2014/main" id="{D733E1B3-A86D-8945-D77A-4C822A406DF3}"/>
              </a:ext>
            </a:extLst>
          </p:cNvPr>
          <p:cNvSpPr/>
          <p:nvPr/>
        </p:nvSpPr>
        <p:spPr>
          <a:xfrm>
            <a:off x="221702" y="3392023"/>
            <a:ext cx="4242348" cy="434508"/>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95" name="TextBox 77">
            <a:extLst>
              <a:ext uri="{FF2B5EF4-FFF2-40B4-BE49-F238E27FC236}">
                <a16:creationId xmlns:a16="http://schemas.microsoft.com/office/drawing/2014/main" id="{B7411783-1D57-49D6-8190-88BD76902E84}"/>
              </a:ext>
            </a:extLst>
          </p:cNvPr>
          <p:cNvSpPr txBox="1"/>
          <p:nvPr/>
        </p:nvSpPr>
        <p:spPr>
          <a:xfrm>
            <a:off x="271593" y="3367295"/>
            <a:ext cx="4268658" cy="487313"/>
          </a:xfrm>
          <a:prstGeom prst="rect">
            <a:avLst/>
          </a:prstGeom>
        </p:spPr>
        <p:txBody>
          <a:bodyPr wrap="square" lIns="0" tIns="0" rIns="0" bIns="0" rtlCol="0" anchor="t">
            <a:spAutoFit/>
          </a:bodyPr>
          <a:lstStyle/>
          <a:p>
            <a:pPr>
              <a:lnSpc>
                <a:spcPts val="3780"/>
              </a:lnSpc>
            </a:pPr>
            <a:r>
              <a:rPr lang="ja-JP" altLang="en-US" sz="2700" dirty="0">
                <a:solidFill>
                  <a:srgbClr val="000000"/>
                </a:solidFill>
                <a:latin typeface="HGPSoeiKakugothicUB" panose="020B0900000000000000" pitchFamily="34" charset="-128"/>
                <a:ea typeface="HGPSoeiKakugothicUB" panose="020B0900000000000000" pitchFamily="34" charset="-128"/>
              </a:rPr>
              <a:t>上昇し続ける育児のハードル</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114" name="TextBox 72">
            <a:extLst>
              <a:ext uri="{FF2B5EF4-FFF2-40B4-BE49-F238E27FC236}">
                <a16:creationId xmlns:a16="http://schemas.microsoft.com/office/drawing/2014/main" id="{1F4AE2D1-D3A6-B376-C055-DA1E954DB1B5}"/>
              </a:ext>
            </a:extLst>
          </p:cNvPr>
          <p:cNvSpPr txBox="1"/>
          <p:nvPr/>
        </p:nvSpPr>
        <p:spPr>
          <a:xfrm>
            <a:off x="281986" y="5601959"/>
            <a:ext cx="2214475" cy="615553"/>
          </a:xfrm>
          <a:prstGeom prst="rect">
            <a:avLst/>
          </a:prstGeom>
        </p:spPr>
        <p:txBody>
          <a:bodyPr wrap="square" lIns="0" tIns="0" rIns="0" bIns="0" rtlCol="0" anchor="t">
            <a:spAutoFit/>
          </a:bodyPr>
          <a:lstStyle/>
          <a:p>
            <a:pPr algn="just"/>
            <a:r>
              <a:rPr lang="ja-JP" altLang="en-US" sz="1000" dirty="0">
                <a:solidFill>
                  <a:srgbClr val="000000"/>
                </a:solidFill>
                <a:latin typeface="Meiryo UI" panose="020B0604030504040204" pitchFamily="34" charset="-128"/>
                <a:ea typeface="Meiryo UI" panose="020B0604030504040204" pitchFamily="34" charset="-128"/>
              </a:rPr>
              <a:t>賃金が増えてもそれ以上に物価が上がったら、生活は豊かになりません。受けとる賃金から物価の影響を除いた</a:t>
            </a:r>
            <a:r>
              <a:rPr lang="ja-JP" altLang="en-US" sz="1000" b="1" dirty="0">
                <a:solidFill>
                  <a:srgbClr val="EA5504"/>
                </a:solidFill>
                <a:latin typeface="Meiryo UI" panose="020B0604030504040204" pitchFamily="34" charset="-128"/>
                <a:ea typeface="Meiryo UI" panose="020B0604030504040204" pitchFamily="34" charset="-128"/>
              </a:rPr>
              <a:t>実質賃金</a:t>
            </a:r>
            <a:r>
              <a:rPr lang="ja-JP" altLang="en-US" sz="1000" dirty="0">
                <a:solidFill>
                  <a:srgbClr val="000000"/>
                </a:solidFill>
                <a:latin typeface="Meiryo UI" panose="020B0604030504040204" pitchFamily="34" charset="-128"/>
                <a:ea typeface="Meiryo UI" panose="020B0604030504040204" pitchFamily="34" charset="-128"/>
              </a:rPr>
              <a:t>は</a:t>
            </a:r>
            <a:r>
              <a:rPr lang="en-US" altLang="ja-JP" sz="1000" b="1" dirty="0">
                <a:solidFill>
                  <a:srgbClr val="EA5504"/>
                </a:solidFill>
                <a:latin typeface="Meiryo UI" panose="020B0604030504040204" pitchFamily="34" charset="-128"/>
                <a:ea typeface="Meiryo UI" panose="020B0604030504040204" pitchFamily="34" charset="-128"/>
              </a:rPr>
              <a:t>20</a:t>
            </a:r>
            <a:r>
              <a:rPr lang="ja-JP" altLang="en-US" sz="1000" b="1" dirty="0">
                <a:solidFill>
                  <a:srgbClr val="EA5504"/>
                </a:solidFill>
                <a:latin typeface="Meiryo UI" panose="020B0604030504040204" pitchFamily="34" charset="-128"/>
                <a:ea typeface="Meiryo UI" panose="020B0604030504040204" pitchFamily="34" charset="-128"/>
              </a:rPr>
              <a:t>年以上低下し続けています。</a:t>
            </a:r>
            <a:endParaRPr lang="en-US" sz="1000" dirty="0">
              <a:latin typeface="Meiryo UI" panose="020B0604030504040204" pitchFamily="34" charset="-128"/>
              <a:ea typeface="Meiryo UI" panose="020B0604030504040204" pitchFamily="34" charset="-128"/>
            </a:endParaRPr>
          </a:p>
        </p:txBody>
      </p:sp>
      <p:sp>
        <p:nvSpPr>
          <p:cNvPr id="115" name="Freeform 45">
            <a:extLst>
              <a:ext uri="{FF2B5EF4-FFF2-40B4-BE49-F238E27FC236}">
                <a16:creationId xmlns:a16="http://schemas.microsoft.com/office/drawing/2014/main" id="{97FC42D8-7440-1B23-7F33-73AA1051F273}"/>
              </a:ext>
            </a:extLst>
          </p:cNvPr>
          <p:cNvSpPr/>
          <p:nvPr/>
        </p:nvSpPr>
        <p:spPr>
          <a:xfrm>
            <a:off x="222909" y="6519251"/>
            <a:ext cx="4444272" cy="465576"/>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116" name="TextBox 77">
            <a:extLst>
              <a:ext uri="{FF2B5EF4-FFF2-40B4-BE49-F238E27FC236}">
                <a16:creationId xmlns:a16="http://schemas.microsoft.com/office/drawing/2014/main" id="{97CEAEAD-13FA-DBA3-3179-B6650BFCE461}"/>
              </a:ext>
            </a:extLst>
          </p:cNvPr>
          <p:cNvSpPr txBox="1"/>
          <p:nvPr/>
        </p:nvSpPr>
        <p:spPr>
          <a:xfrm>
            <a:off x="237247" y="6520300"/>
            <a:ext cx="4594250" cy="423899"/>
          </a:xfrm>
          <a:prstGeom prst="rect">
            <a:avLst/>
          </a:prstGeom>
        </p:spPr>
        <p:txBody>
          <a:bodyPr wrap="square" lIns="0" tIns="0" rIns="0" bIns="0" rtlCol="0" anchor="t">
            <a:spAutoFit/>
          </a:bodyPr>
          <a:lstStyle/>
          <a:p>
            <a:pPr>
              <a:lnSpc>
                <a:spcPts val="3780"/>
              </a:lnSpc>
            </a:pPr>
            <a:r>
              <a:rPr lang="en-US" sz="2700" dirty="0" err="1">
                <a:solidFill>
                  <a:srgbClr val="000000"/>
                </a:solidFill>
                <a:latin typeface="HGPSoeiKakugothicUB" panose="020B0900000000000000" pitchFamily="34" charset="-128"/>
                <a:ea typeface="HGPSoeiKakugothicUB" panose="020B0900000000000000" pitchFamily="34" charset="-128"/>
              </a:rPr>
              <a:t>解決に向けた郡山りょうの政策</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122" name="TextBox 76">
            <a:extLst>
              <a:ext uri="{FF2B5EF4-FFF2-40B4-BE49-F238E27FC236}">
                <a16:creationId xmlns:a16="http://schemas.microsoft.com/office/drawing/2014/main" id="{CC9A285C-4256-2756-BEC3-AC4539660F22}"/>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sp>
        <p:nvSpPr>
          <p:cNvPr id="142" name="TextBox 77">
            <a:extLst>
              <a:ext uri="{FF2B5EF4-FFF2-40B4-BE49-F238E27FC236}">
                <a16:creationId xmlns:a16="http://schemas.microsoft.com/office/drawing/2014/main" id="{2DBE6E49-FE96-7CF5-6049-31622FB306EC}"/>
              </a:ext>
            </a:extLst>
          </p:cNvPr>
          <p:cNvSpPr txBox="1"/>
          <p:nvPr/>
        </p:nvSpPr>
        <p:spPr>
          <a:xfrm>
            <a:off x="255111" y="6858620"/>
            <a:ext cx="6893901" cy="487313"/>
          </a:xfrm>
          <a:prstGeom prst="rect">
            <a:avLst/>
          </a:prstGeom>
        </p:spPr>
        <p:txBody>
          <a:bodyPr wrap="square" lIns="0" tIns="0" rIns="0" bIns="0" rtlCol="0" anchor="t">
            <a:spAutoFit/>
          </a:bodyPr>
          <a:lstStyle/>
          <a:p>
            <a:pPr>
              <a:lnSpc>
                <a:spcPts val="3780"/>
              </a:lnSpc>
            </a:pPr>
            <a:r>
              <a:rPr lang="ja-JP" altLang="en-US" sz="1600" dirty="0">
                <a:solidFill>
                  <a:srgbClr val="EA5504"/>
                </a:solidFill>
                <a:latin typeface="HGPSoeiKakugothicUB" panose="020B0900000000000000" pitchFamily="34" charset="-128"/>
                <a:ea typeface="HGPSoeiKakugothicUB" panose="020B0900000000000000" pitchFamily="34" charset="-128"/>
              </a:rPr>
              <a:t>育児の様々な負担を減らし、子育てしやすい社会を作ります</a:t>
            </a:r>
            <a:endParaRPr lang="en-US" sz="1600" dirty="0">
              <a:solidFill>
                <a:srgbClr val="EA5504"/>
              </a:solidFill>
              <a:latin typeface="HGPSoeiKakugothicUB" panose="020B0900000000000000" pitchFamily="34" charset="-128"/>
              <a:ea typeface="HGPSoeiKakugothicUB" panose="020B0900000000000000" pitchFamily="34" charset="-128"/>
            </a:endParaRPr>
          </a:p>
        </p:txBody>
      </p:sp>
      <p:pic>
        <p:nvPicPr>
          <p:cNvPr id="7" name="図 6" descr="スーツを着た男性&#10;&#10;自動的に生成された説明">
            <a:extLst>
              <a:ext uri="{FF2B5EF4-FFF2-40B4-BE49-F238E27FC236}">
                <a16:creationId xmlns:a16="http://schemas.microsoft.com/office/drawing/2014/main" id="{3B76C9F5-F8B9-9AB8-46AC-3F2D76AE2E5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t="1" b="15454"/>
          <a:stretch/>
        </p:blipFill>
        <p:spPr>
          <a:xfrm>
            <a:off x="5523736" y="1456698"/>
            <a:ext cx="2077021" cy="1756019"/>
          </a:xfrm>
          <a:prstGeom prst="rect">
            <a:avLst/>
          </a:prstGeom>
        </p:spPr>
      </p:pic>
      <p:sp>
        <p:nvSpPr>
          <p:cNvPr id="73" name="TextBox 77">
            <a:extLst>
              <a:ext uri="{FF2B5EF4-FFF2-40B4-BE49-F238E27FC236}">
                <a16:creationId xmlns:a16="http://schemas.microsoft.com/office/drawing/2014/main" id="{B7411783-1D57-49D6-8190-88BD76902E84}"/>
              </a:ext>
            </a:extLst>
          </p:cNvPr>
          <p:cNvSpPr txBox="1"/>
          <p:nvPr/>
        </p:nvSpPr>
        <p:spPr>
          <a:xfrm>
            <a:off x="281002" y="1482608"/>
            <a:ext cx="5678243" cy="487313"/>
          </a:xfrm>
          <a:prstGeom prst="rect">
            <a:avLst/>
          </a:prstGeom>
        </p:spPr>
        <p:txBody>
          <a:bodyPr wrap="square" lIns="0" tIns="0" rIns="0" bIns="0" rtlCol="0" anchor="t">
            <a:spAutoFit/>
          </a:bodyPr>
          <a:lstStyle/>
          <a:p>
            <a:pPr>
              <a:lnSpc>
                <a:spcPts val="3780"/>
              </a:lnSpc>
            </a:pPr>
            <a:r>
              <a:rPr lang="ja-JP" altLang="en-US" sz="2700" dirty="0">
                <a:solidFill>
                  <a:srgbClr val="000000"/>
                </a:solidFill>
                <a:latin typeface="HGPSoeiKakugothicUB" panose="020B0900000000000000" pitchFamily="34" charset="-128"/>
                <a:ea typeface="HGPSoeiKakugothicUB" panose="020B0900000000000000" pitchFamily="34" charset="-128"/>
              </a:rPr>
              <a:t>「仕事と育児の両立が大変なんです！」</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78" name="TextBox 77">
            <a:extLst>
              <a:ext uri="{FF2B5EF4-FFF2-40B4-BE49-F238E27FC236}">
                <a16:creationId xmlns:a16="http://schemas.microsoft.com/office/drawing/2014/main" id="{F6252D91-AAF3-5DD4-448B-85D3CF013B3B}"/>
              </a:ext>
            </a:extLst>
          </p:cNvPr>
          <p:cNvSpPr txBox="1"/>
          <p:nvPr/>
        </p:nvSpPr>
        <p:spPr>
          <a:xfrm>
            <a:off x="271592" y="3764408"/>
            <a:ext cx="2125648" cy="400110"/>
          </a:xfrm>
          <a:prstGeom prst="rect">
            <a:avLst/>
          </a:prstGeom>
        </p:spPr>
        <p:txBody>
          <a:bodyPr wrap="square" lIns="0" tIns="0" rIns="0" bIns="0" rtlCol="0" anchor="t">
            <a:spAutoFit/>
          </a:bodyPr>
          <a:lstStyle/>
          <a:p>
            <a:pPr>
              <a:lnSpc>
                <a:spcPts val="3780"/>
              </a:lnSpc>
            </a:pPr>
            <a:r>
              <a:rPr lang="ja-JP" altLang="en-US" sz="1400" dirty="0">
                <a:solidFill>
                  <a:schemeClr val="bg1"/>
                </a:solidFill>
                <a:latin typeface="HGPSoeiKakugothicUB" panose="020B0900000000000000" pitchFamily="34" charset="-128"/>
                <a:ea typeface="HGPSoeiKakugothicUB" panose="020B0900000000000000" pitchFamily="34" charset="-128"/>
              </a:rPr>
              <a:t>実質賃金の低下</a:t>
            </a:r>
            <a:endParaRPr lang="en-US" sz="1400" dirty="0">
              <a:solidFill>
                <a:schemeClr val="bg1"/>
              </a:solidFill>
              <a:latin typeface="HGPSoeiKakugothicUB" panose="020B0900000000000000" pitchFamily="34" charset="-128"/>
              <a:ea typeface="HGPSoeiKakugothicUB" panose="020B0900000000000000" pitchFamily="34" charset="-128"/>
            </a:endParaRPr>
          </a:p>
        </p:txBody>
      </p:sp>
      <p:pic>
        <p:nvPicPr>
          <p:cNvPr id="6" name="図 5"/>
          <p:cNvPicPr>
            <a:picLocks noChangeAspect="1"/>
          </p:cNvPicPr>
          <p:nvPr/>
        </p:nvPicPr>
        <p:blipFill rotWithShape="1">
          <a:blip r:embed="rId12"/>
          <a:srcRect t="-6311"/>
          <a:stretch/>
        </p:blipFill>
        <p:spPr>
          <a:xfrm>
            <a:off x="270747" y="4264959"/>
            <a:ext cx="2221475" cy="1276154"/>
          </a:xfrm>
          <a:prstGeom prst="rect">
            <a:avLst/>
          </a:prstGeom>
        </p:spPr>
      </p:pic>
      <p:sp>
        <p:nvSpPr>
          <p:cNvPr id="80" name="正方形/長方形 79">
            <a:extLst>
              <a:ext uri="{FF2B5EF4-FFF2-40B4-BE49-F238E27FC236}">
                <a16:creationId xmlns:a16="http://schemas.microsoft.com/office/drawing/2014/main" id="{9300B8AD-5A33-48FB-1AF7-F28B0D816325}"/>
              </a:ext>
            </a:extLst>
          </p:cNvPr>
          <p:cNvSpPr/>
          <p:nvPr/>
        </p:nvSpPr>
        <p:spPr>
          <a:xfrm>
            <a:off x="2700891" y="3903826"/>
            <a:ext cx="1396171"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TextBox 77">
            <a:extLst>
              <a:ext uri="{FF2B5EF4-FFF2-40B4-BE49-F238E27FC236}">
                <a16:creationId xmlns:a16="http://schemas.microsoft.com/office/drawing/2014/main" id="{F6252D91-AAF3-5DD4-448B-85D3CF013B3B}"/>
              </a:ext>
            </a:extLst>
          </p:cNvPr>
          <p:cNvSpPr txBox="1"/>
          <p:nvPr/>
        </p:nvSpPr>
        <p:spPr>
          <a:xfrm>
            <a:off x="2834854" y="3773363"/>
            <a:ext cx="2125648" cy="400110"/>
          </a:xfrm>
          <a:prstGeom prst="rect">
            <a:avLst/>
          </a:prstGeom>
        </p:spPr>
        <p:txBody>
          <a:bodyPr wrap="square" lIns="0" tIns="0" rIns="0" bIns="0" rtlCol="0" anchor="t">
            <a:spAutoFit/>
          </a:bodyPr>
          <a:lstStyle/>
          <a:p>
            <a:pPr>
              <a:lnSpc>
                <a:spcPts val="3780"/>
              </a:lnSpc>
            </a:pPr>
            <a:r>
              <a:rPr lang="ja-JP" altLang="en-US" sz="1400" dirty="0">
                <a:solidFill>
                  <a:schemeClr val="bg1"/>
                </a:solidFill>
                <a:latin typeface="HGPSoeiKakugothicUB" panose="020B0900000000000000" pitchFamily="34" charset="-128"/>
                <a:ea typeface="HGPSoeiKakugothicUB" panose="020B0900000000000000" pitchFamily="34" charset="-128"/>
              </a:rPr>
              <a:t>教育費の増加</a:t>
            </a:r>
            <a:endParaRPr lang="en-US" sz="1400" dirty="0">
              <a:solidFill>
                <a:schemeClr val="bg1"/>
              </a:solidFill>
              <a:latin typeface="HGPSoeiKakugothicUB" panose="020B0900000000000000" pitchFamily="34" charset="-128"/>
              <a:ea typeface="HGPSoeiKakugothicUB" panose="020B0900000000000000" pitchFamily="34" charset="-128"/>
            </a:endParaRPr>
          </a:p>
        </p:txBody>
      </p:sp>
      <p:pic>
        <p:nvPicPr>
          <p:cNvPr id="8" name="図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25368" y="4337123"/>
            <a:ext cx="2031086" cy="1202843"/>
          </a:xfrm>
          <a:prstGeom prst="rect">
            <a:avLst/>
          </a:prstGeom>
        </p:spPr>
      </p:pic>
      <p:sp>
        <p:nvSpPr>
          <p:cNvPr id="82" name="TextBox 72">
            <a:extLst>
              <a:ext uri="{FF2B5EF4-FFF2-40B4-BE49-F238E27FC236}">
                <a16:creationId xmlns:a16="http://schemas.microsoft.com/office/drawing/2014/main" id="{1F4AE2D1-D3A6-B376-C055-DA1E954DB1B5}"/>
              </a:ext>
            </a:extLst>
          </p:cNvPr>
          <p:cNvSpPr txBox="1"/>
          <p:nvPr/>
        </p:nvSpPr>
        <p:spPr>
          <a:xfrm>
            <a:off x="2738395" y="5603691"/>
            <a:ext cx="2018059" cy="615553"/>
          </a:xfrm>
          <a:prstGeom prst="rect">
            <a:avLst/>
          </a:prstGeom>
        </p:spPr>
        <p:txBody>
          <a:bodyPr wrap="square" lIns="0" tIns="0" rIns="0" bIns="0" rtlCol="0" anchor="t">
            <a:spAutoFit/>
          </a:bodyPr>
          <a:lstStyle/>
          <a:p>
            <a:pPr algn="just"/>
            <a:r>
              <a:rPr lang="ja-JP" altLang="en-US" sz="1000" dirty="0">
                <a:solidFill>
                  <a:srgbClr val="000000"/>
                </a:solidFill>
                <a:latin typeface="Meiryo UI" panose="020B0604030504040204" pitchFamily="34" charset="-128"/>
                <a:ea typeface="Meiryo UI" panose="020B0604030504040204" pitchFamily="34" charset="-128"/>
              </a:rPr>
              <a:t>実質賃金が低下する一方で、</a:t>
            </a:r>
            <a:r>
              <a:rPr lang="ja-JP" altLang="en-US" sz="1000" b="1" dirty="0">
                <a:solidFill>
                  <a:srgbClr val="EA5504"/>
                </a:solidFill>
                <a:latin typeface="Meiryo UI" panose="020B0604030504040204" pitchFamily="34" charset="-128"/>
                <a:ea typeface="Meiryo UI" panose="020B0604030504040204" pitchFamily="34" charset="-128"/>
              </a:rPr>
              <a:t>年間の教育コストは</a:t>
            </a:r>
            <a:r>
              <a:rPr lang="en-US" altLang="ja-JP" sz="1000" b="1" dirty="0">
                <a:solidFill>
                  <a:srgbClr val="EA5504"/>
                </a:solidFill>
                <a:latin typeface="Meiryo UI" panose="020B0604030504040204" pitchFamily="34" charset="-128"/>
                <a:ea typeface="Meiryo UI" panose="020B0604030504040204" pitchFamily="34" charset="-128"/>
              </a:rPr>
              <a:t>20</a:t>
            </a:r>
            <a:r>
              <a:rPr lang="ja-JP" altLang="en-US" sz="1000" b="1" dirty="0">
                <a:solidFill>
                  <a:srgbClr val="EA5504"/>
                </a:solidFill>
                <a:latin typeface="Meiryo UI" panose="020B0604030504040204" pitchFamily="34" charset="-128"/>
                <a:ea typeface="Meiryo UI" panose="020B0604030504040204" pitchFamily="34" charset="-128"/>
              </a:rPr>
              <a:t>年で</a:t>
            </a:r>
            <a:r>
              <a:rPr lang="en-US" altLang="ja-JP" sz="1000" b="1" dirty="0">
                <a:solidFill>
                  <a:srgbClr val="EA5504"/>
                </a:solidFill>
                <a:latin typeface="Meiryo UI" panose="020B0604030504040204" pitchFamily="34" charset="-128"/>
                <a:ea typeface="Meiryo UI" panose="020B0604030504040204" pitchFamily="34" charset="-128"/>
              </a:rPr>
              <a:t>10</a:t>
            </a:r>
            <a:r>
              <a:rPr lang="ja-JP" altLang="en-US" sz="1000" b="1" dirty="0">
                <a:solidFill>
                  <a:srgbClr val="EA5504"/>
                </a:solidFill>
                <a:latin typeface="Meiryo UI" panose="020B0604030504040204" pitchFamily="34" charset="-128"/>
                <a:ea typeface="Meiryo UI" panose="020B0604030504040204" pitchFamily="34" charset="-128"/>
              </a:rPr>
              <a:t>万円程度上昇</a:t>
            </a:r>
            <a:r>
              <a:rPr lang="ja-JP" altLang="en-US" sz="1000" dirty="0">
                <a:solidFill>
                  <a:srgbClr val="000000"/>
                </a:solidFill>
                <a:latin typeface="Meiryo UI" panose="020B0604030504040204" pitchFamily="34" charset="-128"/>
                <a:ea typeface="Meiryo UI" panose="020B0604030504040204" pitchFamily="34" charset="-128"/>
              </a:rPr>
              <a:t>しているという試算があります。ここに物価上昇が加わると、泣きっ面にハチです。</a:t>
            </a:r>
            <a:endParaRPr lang="en-US" sz="1000" dirty="0">
              <a:latin typeface="Meiryo UI" panose="020B0604030504040204" pitchFamily="34" charset="-128"/>
              <a:ea typeface="Meiryo UI" panose="020B0604030504040204" pitchFamily="34" charset="-128"/>
            </a:endParaRPr>
          </a:p>
        </p:txBody>
      </p:sp>
      <p:sp>
        <p:nvSpPr>
          <p:cNvPr id="83" name="正方形/長方形 82">
            <a:extLst>
              <a:ext uri="{FF2B5EF4-FFF2-40B4-BE49-F238E27FC236}">
                <a16:creationId xmlns:a16="http://schemas.microsoft.com/office/drawing/2014/main" id="{1F4B3AFC-5632-28BB-5AF2-F0B379B504AD}"/>
              </a:ext>
            </a:extLst>
          </p:cNvPr>
          <p:cNvSpPr/>
          <p:nvPr/>
        </p:nvSpPr>
        <p:spPr>
          <a:xfrm>
            <a:off x="4923850" y="3887581"/>
            <a:ext cx="2428582" cy="11942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9300B8AD-5A33-48FB-1AF7-F28B0D816325}"/>
              </a:ext>
            </a:extLst>
          </p:cNvPr>
          <p:cNvSpPr/>
          <p:nvPr/>
        </p:nvSpPr>
        <p:spPr>
          <a:xfrm>
            <a:off x="4928081" y="3891587"/>
            <a:ext cx="1257977"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TextBox 77">
            <a:extLst>
              <a:ext uri="{FF2B5EF4-FFF2-40B4-BE49-F238E27FC236}">
                <a16:creationId xmlns:a16="http://schemas.microsoft.com/office/drawing/2014/main" id="{F6252D91-AAF3-5DD4-448B-85D3CF013B3B}"/>
              </a:ext>
            </a:extLst>
          </p:cNvPr>
          <p:cNvSpPr txBox="1"/>
          <p:nvPr/>
        </p:nvSpPr>
        <p:spPr>
          <a:xfrm>
            <a:off x="5062044" y="3761124"/>
            <a:ext cx="2125648" cy="400110"/>
          </a:xfrm>
          <a:prstGeom prst="rect">
            <a:avLst/>
          </a:prstGeom>
        </p:spPr>
        <p:txBody>
          <a:bodyPr wrap="square" lIns="0" tIns="0" rIns="0" bIns="0" rtlCol="0" anchor="t">
            <a:spAutoFit/>
          </a:bodyPr>
          <a:lstStyle/>
          <a:p>
            <a:pPr>
              <a:lnSpc>
                <a:spcPts val="3780"/>
              </a:lnSpc>
            </a:pPr>
            <a:r>
              <a:rPr lang="ja-JP" altLang="en-US" sz="1400" dirty="0">
                <a:solidFill>
                  <a:schemeClr val="bg1"/>
                </a:solidFill>
                <a:latin typeface="HGPSoeiKakugothicUB" panose="020B0900000000000000" pitchFamily="34" charset="-128"/>
                <a:ea typeface="HGPSoeiKakugothicUB" panose="020B0900000000000000" pitchFamily="34" charset="-128"/>
              </a:rPr>
              <a:t>共働きの増加</a:t>
            </a:r>
            <a:endParaRPr lang="en-US" sz="1400" dirty="0">
              <a:solidFill>
                <a:schemeClr val="bg1"/>
              </a:solidFill>
              <a:latin typeface="HGPSoeiKakugothicUB" panose="020B0900000000000000" pitchFamily="34" charset="-128"/>
              <a:ea typeface="HGPSoeiKakugothicUB" panose="020B0900000000000000" pitchFamily="34" charset="-128"/>
            </a:endParaRPr>
          </a:p>
        </p:txBody>
      </p:sp>
      <p:sp>
        <p:nvSpPr>
          <p:cNvPr id="86" name="TextBox 72">
            <a:extLst>
              <a:ext uri="{FF2B5EF4-FFF2-40B4-BE49-F238E27FC236}">
                <a16:creationId xmlns:a16="http://schemas.microsoft.com/office/drawing/2014/main" id="{1F4AE2D1-D3A6-B376-C055-DA1E954DB1B5}"/>
              </a:ext>
            </a:extLst>
          </p:cNvPr>
          <p:cNvSpPr txBox="1"/>
          <p:nvPr/>
        </p:nvSpPr>
        <p:spPr>
          <a:xfrm>
            <a:off x="6019242" y="4414159"/>
            <a:ext cx="1261631" cy="615553"/>
          </a:xfrm>
          <a:prstGeom prst="rect">
            <a:avLst/>
          </a:prstGeom>
        </p:spPr>
        <p:txBody>
          <a:bodyPr wrap="square" lIns="0" tIns="0" rIns="0" bIns="0" rtlCol="0" anchor="t">
            <a:spAutoFit/>
          </a:bodyPr>
          <a:lstStyle/>
          <a:p>
            <a:pPr algn="just"/>
            <a:r>
              <a:rPr lang="ja-JP" altLang="en-US" sz="1000" dirty="0">
                <a:latin typeface="Meiryo UI" panose="020B0604030504040204" pitchFamily="34" charset="-128"/>
                <a:ea typeface="Meiryo UI" panose="020B0604030504040204" pitchFamily="34" charset="-128"/>
              </a:rPr>
              <a:t>共働きが一般化したことで、夫婦が育児・家事にかけられる時間が減少しています。</a:t>
            </a:r>
            <a:endParaRPr lang="en-US" altLang="ja-JP" sz="1000" dirty="0">
              <a:latin typeface="Meiryo UI" panose="020B0604030504040204" pitchFamily="34" charset="-128"/>
              <a:ea typeface="Meiryo UI" panose="020B0604030504040204" pitchFamily="34" charset="-128"/>
            </a:endParaRPr>
          </a:p>
        </p:txBody>
      </p:sp>
      <p:sp>
        <p:nvSpPr>
          <p:cNvPr id="9" name="二等辺三角形 8"/>
          <p:cNvSpPr/>
          <p:nvPr/>
        </p:nvSpPr>
        <p:spPr>
          <a:xfrm>
            <a:off x="4978938" y="4285551"/>
            <a:ext cx="1012790" cy="239510"/>
          </a:xfrm>
          <a:prstGeom prst="triangle">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083741" y="4506906"/>
            <a:ext cx="803185" cy="539146"/>
          </a:xfrm>
          <a:prstGeom prst="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TextBox 72">
            <a:extLst>
              <a:ext uri="{FF2B5EF4-FFF2-40B4-BE49-F238E27FC236}">
                <a16:creationId xmlns:a16="http://schemas.microsoft.com/office/drawing/2014/main" id="{DE1A6F65-2247-84FA-A0D7-535C20D00822}"/>
              </a:ext>
            </a:extLst>
          </p:cNvPr>
          <p:cNvSpPr txBox="1"/>
          <p:nvPr/>
        </p:nvSpPr>
        <p:spPr>
          <a:xfrm>
            <a:off x="5075215" y="4476093"/>
            <a:ext cx="820915" cy="123111"/>
          </a:xfrm>
          <a:prstGeom prst="rect">
            <a:avLst/>
          </a:prstGeom>
        </p:spPr>
        <p:txBody>
          <a:bodyPr wrap="square" lIns="0" tIns="0" rIns="0" bIns="0" rtlCol="0" anchor="t">
            <a:spAutoFit/>
          </a:bodyPr>
          <a:lstStyle/>
          <a:p>
            <a:pPr algn="ctr"/>
            <a:r>
              <a:rPr lang="en-US" altLang="ja-JP" sz="800" b="1" dirty="0">
                <a:solidFill>
                  <a:schemeClr val="bg1"/>
                </a:solidFill>
                <a:latin typeface="Meiryo UI" panose="020B0604030504040204" pitchFamily="34" charset="-128"/>
                <a:ea typeface="Meiryo UI" panose="020B0604030504040204" pitchFamily="34" charset="-128"/>
              </a:rPr>
              <a:t>【</a:t>
            </a:r>
            <a:r>
              <a:rPr lang="ja-JP" altLang="en-US" sz="800" b="1" dirty="0">
                <a:solidFill>
                  <a:schemeClr val="bg1"/>
                </a:solidFill>
                <a:latin typeface="Meiryo UI" panose="020B0604030504040204" pitchFamily="34" charset="-128"/>
                <a:ea typeface="Meiryo UI" panose="020B0604030504040204" pitchFamily="34" charset="-128"/>
              </a:rPr>
              <a:t>共働き世帯</a:t>
            </a:r>
            <a:r>
              <a:rPr lang="en-US" altLang="ja-JP" sz="800" b="1" dirty="0">
                <a:solidFill>
                  <a:schemeClr val="bg1"/>
                </a:solidFill>
                <a:latin typeface="Meiryo UI" panose="020B0604030504040204" pitchFamily="34" charset="-128"/>
                <a:ea typeface="Meiryo UI" panose="020B0604030504040204" pitchFamily="34" charset="-128"/>
              </a:rPr>
              <a:t>】</a:t>
            </a:r>
            <a:endParaRPr lang="en-US" sz="800" b="1" dirty="0">
              <a:solidFill>
                <a:schemeClr val="bg1"/>
              </a:solidFill>
              <a:latin typeface="Meiryo UI" panose="020B0604030504040204" pitchFamily="34" charset="-128"/>
              <a:ea typeface="Meiryo UI" panose="020B0604030504040204" pitchFamily="34" charset="-128"/>
            </a:endParaRPr>
          </a:p>
        </p:txBody>
      </p:sp>
      <p:sp>
        <p:nvSpPr>
          <p:cNvPr id="87" name="TextBox 72">
            <a:extLst>
              <a:ext uri="{FF2B5EF4-FFF2-40B4-BE49-F238E27FC236}">
                <a16:creationId xmlns:a16="http://schemas.microsoft.com/office/drawing/2014/main" id="{DE1A6F65-2247-84FA-A0D7-535C20D00822}"/>
              </a:ext>
            </a:extLst>
          </p:cNvPr>
          <p:cNvSpPr txBox="1"/>
          <p:nvPr/>
        </p:nvSpPr>
        <p:spPr>
          <a:xfrm>
            <a:off x="5135811" y="4626255"/>
            <a:ext cx="820915" cy="184666"/>
          </a:xfrm>
          <a:prstGeom prst="rect">
            <a:avLst/>
          </a:prstGeom>
        </p:spPr>
        <p:txBody>
          <a:bodyPr wrap="square" lIns="0" tIns="0" rIns="0" bIns="0" rtlCol="0" anchor="t">
            <a:spAutoFit/>
          </a:bodyPr>
          <a:lstStyle/>
          <a:p>
            <a:pPr algn="just"/>
            <a:r>
              <a:rPr lang="en-US" altLang="ja-JP" sz="800" b="1" dirty="0">
                <a:solidFill>
                  <a:schemeClr val="bg1"/>
                </a:solidFill>
                <a:latin typeface="Meiryo UI" panose="020B0604030504040204" pitchFamily="34" charset="-128"/>
                <a:ea typeface="Meiryo UI" panose="020B0604030504040204" pitchFamily="34" charset="-128"/>
              </a:rPr>
              <a:t>20</a:t>
            </a:r>
            <a:r>
              <a:rPr lang="ja-JP" altLang="en-US" sz="800" b="1" dirty="0">
                <a:solidFill>
                  <a:schemeClr val="bg1"/>
                </a:solidFill>
                <a:latin typeface="Meiryo UI" panose="020B0604030504040204" pitchFamily="34" charset="-128"/>
                <a:ea typeface="Meiryo UI" panose="020B0604030504040204" pitchFamily="34" charset="-128"/>
              </a:rPr>
              <a:t>年で</a:t>
            </a:r>
            <a:r>
              <a:rPr lang="en-US" altLang="ja-JP" sz="1200" b="1" dirty="0">
                <a:solidFill>
                  <a:schemeClr val="bg1"/>
                </a:solidFill>
                <a:latin typeface="Meiryo UI" panose="020B0604030504040204" pitchFamily="34" charset="-128"/>
                <a:ea typeface="Meiryo UI" panose="020B0604030504040204" pitchFamily="34" charset="-128"/>
              </a:rPr>
              <a:t>1.5</a:t>
            </a:r>
            <a:r>
              <a:rPr lang="ja-JP" altLang="en-US" sz="800" b="1" dirty="0">
                <a:solidFill>
                  <a:schemeClr val="bg1"/>
                </a:solidFill>
                <a:latin typeface="Meiryo UI" panose="020B0604030504040204" pitchFamily="34" charset="-128"/>
                <a:ea typeface="Meiryo UI" panose="020B0604030504040204" pitchFamily="34" charset="-128"/>
              </a:rPr>
              <a:t>倍</a:t>
            </a:r>
            <a:endParaRPr lang="en-US" sz="800" b="1" dirty="0">
              <a:solidFill>
                <a:schemeClr val="bg1"/>
              </a:solidFill>
              <a:latin typeface="Meiryo UI" panose="020B0604030504040204" pitchFamily="34" charset="-128"/>
              <a:ea typeface="Meiryo UI" panose="020B0604030504040204" pitchFamily="34" charset="-128"/>
            </a:endParaRPr>
          </a:p>
        </p:txBody>
      </p:sp>
      <p:sp>
        <p:nvSpPr>
          <p:cNvPr id="92" name="TextBox 72">
            <a:extLst>
              <a:ext uri="{FF2B5EF4-FFF2-40B4-BE49-F238E27FC236}">
                <a16:creationId xmlns:a16="http://schemas.microsoft.com/office/drawing/2014/main" id="{DE1A6F65-2247-84FA-A0D7-535C20D00822}"/>
              </a:ext>
            </a:extLst>
          </p:cNvPr>
          <p:cNvSpPr txBox="1"/>
          <p:nvPr/>
        </p:nvSpPr>
        <p:spPr>
          <a:xfrm>
            <a:off x="5135811" y="4796589"/>
            <a:ext cx="820915" cy="215444"/>
          </a:xfrm>
          <a:prstGeom prst="rect">
            <a:avLst/>
          </a:prstGeom>
        </p:spPr>
        <p:txBody>
          <a:bodyPr wrap="square" lIns="0" tIns="0" rIns="0" bIns="0" rtlCol="0" anchor="t">
            <a:spAutoFit/>
          </a:bodyPr>
          <a:lstStyle/>
          <a:p>
            <a:pPr algn="just"/>
            <a:r>
              <a:rPr lang="ja-JP" altLang="en-US" sz="800" b="1" dirty="0">
                <a:solidFill>
                  <a:schemeClr val="bg1"/>
                </a:solidFill>
                <a:latin typeface="Meiryo UI" panose="020B0604030504040204" pitchFamily="34" charset="-128"/>
                <a:ea typeface="Meiryo UI" panose="020B0604030504040204" pitchFamily="34" charset="-128"/>
              </a:rPr>
              <a:t>夫婦の約</a:t>
            </a:r>
            <a:r>
              <a:rPr lang="en-US" altLang="ja-JP" sz="1400" b="1" dirty="0">
                <a:solidFill>
                  <a:schemeClr val="bg1"/>
                </a:solidFill>
                <a:latin typeface="Meiryo UI" panose="020B0604030504040204" pitchFamily="34" charset="-128"/>
                <a:ea typeface="Meiryo UI" panose="020B0604030504040204" pitchFamily="34" charset="-128"/>
              </a:rPr>
              <a:t>7</a:t>
            </a:r>
            <a:r>
              <a:rPr lang="ja-JP" altLang="en-US" sz="1000" b="1" dirty="0">
                <a:solidFill>
                  <a:schemeClr val="bg1"/>
                </a:solidFill>
                <a:latin typeface="Meiryo UI" panose="020B0604030504040204" pitchFamily="34" charset="-128"/>
                <a:ea typeface="Meiryo UI" panose="020B0604030504040204" pitchFamily="34" charset="-128"/>
              </a:rPr>
              <a:t>割</a:t>
            </a:r>
            <a:endParaRPr lang="en-US" sz="800" b="1" dirty="0">
              <a:solidFill>
                <a:schemeClr val="bg1"/>
              </a:solidFill>
              <a:latin typeface="Meiryo UI" panose="020B0604030504040204" pitchFamily="34" charset="-128"/>
              <a:ea typeface="Meiryo UI" panose="020B0604030504040204" pitchFamily="34" charset="-128"/>
            </a:endParaRPr>
          </a:p>
        </p:txBody>
      </p:sp>
      <p:sp>
        <p:nvSpPr>
          <p:cNvPr id="94" name="正方形/長方形 93">
            <a:extLst>
              <a:ext uri="{FF2B5EF4-FFF2-40B4-BE49-F238E27FC236}">
                <a16:creationId xmlns:a16="http://schemas.microsoft.com/office/drawing/2014/main" id="{1F4B3AFC-5632-28BB-5AF2-F0B379B504AD}"/>
              </a:ext>
            </a:extLst>
          </p:cNvPr>
          <p:cNvSpPr/>
          <p:nvPr/>
        </p:nvSpPr>
        <p:spPr>
          <a:xfrm>
            <a:off x="4923850" y="5119169"/>
            <a:ext cx="2428582" cy="11942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9300B8AD-5A33-48FB-1AF7-F28B0D816325}"/>
              </a:ext>
            </a:extLst>
          </p:cNvPr>
          <p:cNvSpPr/>
          <p:nvPr/>
        </p:nvSpPr>
        <p:spPr>
          <a:xfrm>
            <a:off x="4928080" y="5123175"/>
            <a:ext cx="1890951"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TextBox 77">
            <a:extLst>
              <a:ext uri="{FF2B5EF4-FFF2-40B4-BE49-F238E27FC236}">
                <a16:creationId xmlns:a16="http://schemas.microsoft.com/office/drawing/2014/main" id="{F6252D91-AAF3-5DD4-448B-85D3CF013B3B}"/>
              </a:ext>
            </a:extLst>
          </p:cNvPr>
          <p:cNvSpPr txBox="1"/>
          <p:nvPr/>
        </p:nvSpPr>
        <p:spPr>
          <a:xfrm>
            <a:off x="5062044" y="4992712"/>
            <a:ext cx="2125648" cy="487313"/>
          </a:xfrm>
          <a:prstGeom prst="rect">
            <a:avLst/>
          </a:prstGeom>
        </p:spPr>
        <p:txBody>
          <a:bodyPr wrap="square" lIns="0" tIns="0" rIns="0" bIns="0" rtlCol="0" anchor="t">
            <a:spAutoFit/>
          </a:bodyPr>
          <a:lstStyle/>
          <a:p>
            <a:pPr>
              <a:lnSpc>
                <a:spcPts val="3780"/>
              </a:lnSpc>
            </a:pPr>
            <a:r>
              <a:rPr lang="ja-JP" altLang="en-US" sz="1400" dirty="0">
                <a:solidFill>
                  <a:schemeClr val="bg1"/>
                </a:solidFill>
                <a:latin typeface="HGPSoeiKakugothicUB" panose="020B0900000000000000" pitchFamily="34" charset="-128"/>
                <a:ea typeface="HGPSoeiKakugothicUB" panose="020B0900000000000000" pitchFamily="34" charset="-128"/>
              </a:rPr>
              <a:t>低い育休取得率・日数</a:t>
            </a:r>
            <a:endParaRPr lang="en-US" sz="1400" dirty="0">
              <a:solidFill>
                <a:schemeClr val="bg1"/>
              </a:solidFill>
              <a:latin typeface="HGPSoeiKakugothicUB" panose="020B0900000000000000" pitchFamily="34" charset="-128"/>
              <a:ea typeface="HGPSoeiKakugothicUB" panose="020B0900000000000000" pitchFamily="34" charset="-128"/>
            </a:endParaRPr>
          </a:p>
        </p:txBody>
      </p:sp>
      <p:sp>
        <p:nvSpPr>
          <p:cNvPr id="108" name="TextBox 72">
            <a:extLst>
              <a:ext uri="{FF2B5EF4-FFF2-40B4-BE49-F238E27FC236}">
                <a16:creationId xmlns:a16="http://schemas.microsoft.com/office/drawing/2014/main" id="{DE1A6F65-2247-84FA-A0D7-535C20D00822}"/>
              </a:ext>
            </a:extLst>
          </p:cNvPr>
          <p:cNvSpPr txBox="1"/>
          <p:nvPr/>
        </p:nvSpPr>
        <p:spPr>
          <a:xfrm>
            <a:off x="4986244" y="5533615"/>
            <a:ext cx="1012790" cy="461665"/>
          </a:xfrm>
          <a:prstGeom prst="rect">
            <a:avLst/>
          </a:prstGeom>
        </p:spPr>
        <p:txBody>
          <a:bodyPr wrap="square" lIns="0" tIns="0" rIns="0" bIns="0" rtlCol="0" anchor="t">
            <a:spAutoFit/>
          </a:bodyPr>
          <a:lstStyle/>
          <a:p>
            <a:pPr algn="just"/>
            <a:r>
              <a:rPr lang="ja-JP" altLang="en-US" sz="700" b="1" dirty="0">
                <a:latin typeface="Meiryo UI" panose="020B0604030504040204" pitchFamily="34" charset="-128"/>
                <a:ea typeface="Meiryo UI" panose="020B0604030504040204" pitchFamily="34" charset="-128"/>
              </a:rPr>
              <a:t>（</a:t>
            </a:r>
            <a:r>
              <a:rPr lang="en-US" altLang="ja-JP" sz="700" b="1" dirty="0">
                <a:latin typeface="Meiryo UI" panose="020B0604030504040204" pitchFamily="34" charset="-128"/>
                <a:ea typeface="Meiryo UI" panose="020B0604030504040204" pitchFamily="34" charset="-128"/>
              </a:rPr>
              <a:t>2023</a:t>
            </a:r>
            <a:r>
              <a:rPr lang="ja-JP" altLang="en-US" sz="700" b="1" dirty="0">
                <a:latin typeface="Meiryo UI" panose="020B0604030504040204" pitchFamily="34" charset="-128"/>
                <a:ea typeface="Meiryo UI" panose="020B0604030504040204" pitchFamily="34" charset="-128"/>
              </a:rPr>
              <a:t>年）</a:t>
            </a:r>
            <a:endParaRPr lang="en-US" altLang="ja-JP" sz="700" b="1" dirty="0">
              <a:latin typeface="Meiryo UI" panose="020B0604030504040204" pitchFamily="34" charset="-128"/>
              <a:ea typeface="Meiryo UI" panose="020B0604030504040204" pitchFamily="34" charset="-128"/>
            </a:endParaRPr>
          </a:p>
          <a:p>
            <a:pPr algn="just"/>
            <a:r>
              <a:rPr lang="ja-JP" altLang="en-US" sz="800" b="1" dirty="0">
                <a:latin typeface="Meiryo UI" panose="020B0604030504040204" pitchFamily="34" charset="-128"/>
                <a:ea typeface="Meiryo UI" panose="020B0604030504040204" pitchFamily="34" charset="-128"/>
              </a:rPr>
              <a:t>女性取得率：</a:t>
            </a:r>
            <a:r>
              <a:rPr lang="en-US" altLang="ja-JP" sz="1100" b="1" dirty="0">
                <a:latin typeface="Meiryo UI" panose="020B0604030504040204" pitchFamily="34" charset="-128"/>
                <a:ea typeface="Meiryo UI" panose="020B0604030504040204" pitchFamily="34" charset="-128"/>
              </a:rPr>
              <a:t>80.2</a:t>
            </a:r>
          </a:p>
          <a:p>
            <a:pPr algn="just"/>
            <a:r>
              <a:rPr lang="ja-JP" altLang="en-US" sz="800" b="1" dirty="0">
                <a:latin typeface="Meiryo UI" panose="020B0604030504040204" pitchFamily="34" charset="-128"/>
                <a:ea typeface="Meiryo UI" panose="020B0604030504040204" pitchFamily="34" charset="-128"/>
              </a:rPr>
              <a:t>男性取得率：</a:t>
            </a:r>
            <a:r>
              <a:rPr lang="en-US" altLang="ja-JP" sz="1100" b="1" dirty="0">
                <a:latin typeface="Meiryo UI" panose="020B0604030504040204" pitchFamily="34" charset="-128"/>
                <a:ea typeface="Meiryo UI" panose="020B0604030504040204" pitchFamily="34" charset="-128"/>
              </a:rPr>
              <a:t>17.1</a:t>
            </a:r>
            <a:endParaRPr lang="en-US" sz="1100" b="1" dirty="0">
              <a:latin typeface="Meiryo UI" panose="020B0604030504040204" pitchFamily="34" charset="-128"/>
              <a:ea typeface="Meiryo UI" panose="020B0604030504040204" pitchFamily="34" charset="-128"/>
            </a:endParaRPr>
          </a:p>
        </p:txBody>
      </p:sp>
      <p:sp>
        <p:nvSpPr>
          <p:cNvPr id="119" name="TextBox 72">
            <a:extLst>
              <a:ext uri="{FF2B5EF4-FFF2-40B4-BE49-F238E27FC236}">
                <a16:creationId xmlns:a16="http://schemas.microsoft.com/office/drawing/2014/main" id="{DE1A6F65-2247-84FA-A0D7-535C20D00822}"/>
              </a:ext>
            </a:extLst>
          </p:cNvPr>
          <p:cNvSpPr txBox="1"/>
          <p:nvPr/>
        </p:nvSpPr>
        <p:spPr>
          <a:xfrm>
            <a:off x="4986244" y="6036122"/>
            <a:ext cx="1012790" cy="246221"/>
          </a:xfrm>
          <a:prstGeom prst="rect">
            <a:avLst/>
          </a:prstGeom>
        </p:spPr>
        <p:txBody>
          <a:bodyPr wrap="square" lIns="0" tIns="0" rIns="0" bIns="0" rtlCol="0" anchor="t">
            <a:spAutoFit/>
          </a:bodyPr>
          <a:lstStyle/>
          <a:p>
            <a:pPr algn="just"/>
            <a:r>
              <a:rPr lang="ja-JP" altLang="en-US" sz="800" b="1" dirty="0">
                <a:latin typeface="Meiryo UI" panose="020B0604030504040204" pitchFamily="34" charset="-128"/>
                <a:ea typeface="Meiryo UI" panose="020B0604030504040204" pitchFamily="34" charset="-128"/>
              </a:rPr>
              <a:t>政府目標は</a:t>
            </a:r>
            <a:r>
              <a:rPr lang="en-US" altLang="ja-JP" sz="800" b="1" dirty="0">
                <a:latin typeface="Meiryo UI" panose="020B0604030504040204" pitchFamily="34" charset="-128"/>
                <a:ea typeface="Meiryo UI" panose="020B0604030504040204" pitchFamily="34" charset="-128"/>
              </a:rPr>
              <a:t>2025</a:t>
            </a:r>
            <a:r>
              <a:rPr lang="ja-JP" altLang="en-US" sz="800" b="1" dirty="0">
                <a:latin typeface="Meiryo UI" panose="020B0604030504040204" pitchFamily="34" charset="-128"/>
                <a:ea typeface="Meiryo UI" panose="020B0604030504040204" pitchFamily="34" charset="-128"/>
              </a:rPr>
              <a:t>年に</a:t>
            </a:r>
            <a:endParaRPr lang="en-US" altLang="ja-JP" sz="800" b="1" dirty="0">
              <a:latin typeface="Meiryo UI" panose="020B0604030504040204" pitchFamily="34" charset="-128"/>
              <a:ea typeface="Meiryo UI" panose="020B0604030504040204" pitchFamily="34" charset="-128"/>
            </a:endParaRPr>
          </a:p>
          <a:p>
            <a:pPr algn="just"/>
            <a:r>
              <a:rPr lang="en-US" altLang="ja-JP" sz="800" b="1" dirty="0">
                <a:latin typeface="Meiryo UI" panose="020B0604030504040204" pitchFamily="34" charset="-128"/>
                <a:ea typeface="Meiryo UI" panose="020B0604030504040204" pitchFamily="34" charset="-128"/>
              </a:rPr>
              <a:t>50</a:t>
            </a:r>
            <a:r>
              <a:rPr lang="ja-JP" altLang="en-US" sz="800" b="1" dirty="0">
                <a:latin typeface="Meiryo UI" panose="020B0604030504040204" pitchFamily="34" charset="-128"/>
                <a:ea typeface="Meiryo UI" panose="020B0604030504040204" pitchFamily="34" charset="-128"/>
              </a:rPr>
              <a:t>％だが・・・</a:t>
            </a:r>
            <a:endParaRPr lang="en-US" sz="1100" b="1" dirty="0">
              <a:latin typeface="Meiryo UI" panose="020B0604030504040204" pitchFamily="34" charset="-128"/>
              <a:ea typeface="Meiryo UI" panose="020B0604030504040204" pitchFamily="34" charset="-128"/>
            </a:endParaRPr>
          </a:p>
        </p:txBody>
      </p:sp>
      <p:sp>
        <p:nvSpPr>
          <p:cNvPr id="125" name="TextBox 72">
            <a:extLst>
              <a:ext uri="{FF2B5EF4-FFF2-40B4-BE49-F238E27FC236}">
                <a16:creationId xmlns:a16="http://schemas.microsoft.com/office/drawing/2014/main" id="{1F4AE2D1-D3A6-B376-C055-DA1E954DB1B5}"/>
              </a:ext>
            </a:extLst>
          </p:cNvPr>
          <p:cNvSpPr txBox="1"/>
          <p:nvPr/>
        </p:nvSpPr>
        <p:spPr>
          <a:xfrm>
            <a:off x="6020434" y="5514765"/>
            <a:ext cx="1261631" cy="769441"/>
          </a:xfrm>
          <a:prstGeom prst="rect">
            <a:avLst/>
          </a:prstGeom>
        </p:spPr>
        <p:txBody>
          <a:bodyPr wrap="square" lIns="0" tIns="0" rIns="0" bIns="0" rtlCol="0" anchor="t">
            <a:spAutoFit/>
          </a:bodyPr>
          <a:lstStyle/>
          <a:p>
            <a:pPr algn="just"/>
            <a:r>
              <a:rPr lang="ja-JP" altLang="en-US" sz="1000" dirty="0">
                <a:latin typeface="Meiryo UI" panose="020B0604030504040204" pitchFamily="34" charset="-128"/>
                <a:ea typeface="Meiryo UI" panose="020B0604030504040204" pitchFamily="34" charset="-128"/>
              </a:rPr>
              <a:t>共働きが一般化したにも関わらず男性の育休取得率は低く、取得率が高い職場ほど日数が少ないというデータもあります。</a:t>
            </a:r>
            <a:endParaRPr lang="en-US" altLang="ja-JP" sz="1000" dirty="0">
              <a:latin typeface="Meiryo UI" panose="020B0604030504040204" pitchFamily="34" charset="-128"/>
              <a:ea typeface="Meiryo UI" panose="020B0604030504040204" pitchFamily="34" charset="-128"/>
            </a:endParaRPr>
          </a:p>
        </p:txBody>
      </p:sp>
      <p:pic>
        <p:nvPicPr>
          <p:cNvPr id="12" name="図 11"/>
          <p:cNvPicPr>
            <a:picLocks noChangeAspect="1"/>
          </p:cNvPicPr>
          <p:nvPr/>
        </p:nvPicPr>
        <p:blipFill rotWithShape="1">
          <a:blip r:embed="rId14" cstate="print">
            <a:extLst>
              <a:ext uri="{28A0092B-C50C-407E-A947-70E740481C1C}">
                <a14:useLocalDpi xmlns:a14="http://schemas.microsoft.com/office/drawing/2010/main" val="0"/>
              </a:ext>
            </a:extLst>
          </a:blip>
          <a:srcRect r="59756" b="54557"/>
          <a:stretch/>
        </p:blipFill>
        <p:spPr>
          <a:xfrm>
            <a:off x="338542" y="7679511"/>
            <a:ext cx="469912" cy="568004"/>
          </a:xfrm>
          <a:prstGeom prst="rect">
            <a:avLst/>
          </a:prstGeom>
        </p:spPr>
      </p:pic>
      <p:sp>
        <p:nvSpPr>
          <p:cNvPr id="14" name="四角形吹き出し 13"/>
          <p:cNvSpPr/>
          <p:nvPr/>
        </p:nvSpPr>
        <p:spPr>
          <a:xfrm>
            <a:off x="917092" y="7352501"/>
            <a:ext cx="1497933" cy="650554"/>
          </a:xfrm>
          <a:prstGeom prst="wedgeRectCallout">
            <a:avLst>
              <a:gd name="adj1" fmla="val -61632"/>
              <a:gd name="adj2" fmla="val 355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TextBox 77">
            <a:extLst>
              <a:ext uri="{FF2B5EF4-FFF2-40B4-BE49-F238E27FC236}">
                <a16:creationId xmlns:a16="http://schemas.microsoft.com/office/drawing/2014/main" id="{63409103-A991-D317-DC27-8086389BEAF4}"/>
              </a:ext>
            </a:extLst>
          </p:cNvPr>
          <p:cNvSpPr txBox="1"/>
          <p:nvPr/>
        </p:nvSpPr>
        <p:spPr>
          <a:xfrm>
            <a:off x="977190" y="7449359"/>
            <a:ext cx="1409655" cy="461665"/>
          </a:xfrm>
          <a:prstGeom prst="rect">
            <a:avLst/>
          </a:prstGeom>
        </p:spPr>
        <p:txBody>
          <a:bodyPr wrap="square" lIns="0" tIns="0" rIns="0" bIns="0" rtlCol="0" anchor="t">
            <a:spAutoFit/>
          </a:bodyPr>
          <a:lstStyle/>
          <a:p>
            <a:pPr algn="just"/>
            <a:r>
              <a:rPr lang="ja-JP" altLang="en-US" sz="1000" b="1" dirty="0">
                <a:latin typeface="Meiryo UI" panose="020B0604030504040204" pitchFamily="34" charset="-128"/>
                <a:ea typeface="Meiryo UI" panose="020B0604030504040204" pitchFamily="34" charset="-128"/>
              </a:rPr>
              <a:t>子どもってすぐ熱を出すから有給休暇が夫婦そろってすぐなくなってしまう・・・</a:t>
            </a:r>
            <a:endParaRPr lang="en-US" sz="1000" b="1" dirty="0">
              <a:latin typeface="Meiryo UI" panose="020B0604030504040204" pitchFamily="34" charset="-128"/>
              <a:ea typeface="Meiryo UI" panose="020B0604030504040204" pitchFamily="34" charset="-128"/>
            </a:endParaRPr>
          </a:p>
        </p:txBody>
      </p:sp>
      <p:sp>
        <p:nvSpPr>
          <p:cNvPr id="126" name="四角形吹き出し 125"/>
          <p:cNvSpPr/>
          <p:nvPr/>
        </p:nvSpPr>
        <p:spPr>
          <a:xfrm>
            <a:off x="230795" y="8302810"/>
            <a:ext cx="1687844" cy="1399341"/>
          </a:xfrm>
          <a:prstGeom prst="wedgeRectCallout">
            <a:avLst>
              <a:gd name="adj1" fmla="val 59628"/>
              <a:gd name="adj2" fmla="val 19746"/>
            </a:avLst>
          </a:prstGeom>
          <a:solidFill>
            <a:srgbClr val="EA55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TextBox 77">
            <a:extLst>
              <a:ext uri="{FF2B5EF4-FFF2-40B4-BE49-F238E27FC236}">
                <a16:creationId xmlns:a16="http://schemas.microsoft.com/office/drawing/2014/main" id="{63409103-A991-D317-DC27-8086389BEAF4}"/>
              </a:ext>
            </a:extLst>
          </p:cNvPr>
          <p:cNvSpPr txBox="1"/>
          <p:nvPr/>
        </p:nvSpPr>
        <p:spPr>
          <a:xfrm>
            <a:off x="297252" y="8370004"/>
            <a:ext cx="1554930" cy="1231106"/>
          </a:xfrm>
          <a:prstGeom prst="rect">
            <a:avLst/>
          </a:prstGeom>
        </p:spPr>
        <p:txBody>
          <a:bodyPr wrap="square" lIns="0" tIns="0" rIns="0" bIns="0" rtlCol="0" anchor="t">
            <a:spAutoFit/>
          </a:bodyPr>
          <a:lstStyle/>
          <a:p>
            <a:pPr algn="just"/>
            <a:r>
              <a:rPr lang="ja-JP" altLang="en-US" sz="1000" b="1" dirty="0">
                <a:solidFill>
                  <a:schemeClr val="bg1"/>
                </a:solidFill>
                <a:latin typeface="Meiryo UI" panose="020B0604030504040204" pitchFamily="34" charset="-128"/>
                <a:ea typeface="Meiryo UI" panose="020B0604030504040204" pitchFamily="34" charset="-128"/>
              </a:rPr>
              <a:t>有給休暇を入社直後から取得可能にし、最低付与日数を</a:t>
            </a:r>
            <a:r>
              <a:rPr lang="en-US" altLang="ja-JP" sz="1000" b="1" dirty="0">
                <a:solidFill>
                  <a:schemeClr val="bg1"/>
                </a:solidFill>
                <a:latin typeface="Meiryo UI" panose="020B0604030504040204" pitchFamily="34" charset="-128"/>
                <a:ea typeface="Meiryo UI" panose="020B0604030504040204" pitchFamily="34" charset="-128"/>
              </a:rPr>
              <a:t>20</a:t>
            </a:r>
            <a:r>
              <a:rPr lang="ja-JP" altLang="en-US" sz="1000" b="1" dirty="0">
                <a:solidFill>
                  <a:schemeClr val="bg1"/>
                </a:solidFill>
                <a:latin typeface="Meiryo UI" panose="020B0604030504040204" pitchFamily="34" charset="-128"/>
                <a:ea typeface="Meiryo UI" panose="020B0604030504040204" pitchFamily="34" charset="-128"/>
              </a:rPr>
              <a:t>日、最高付与日数を</a:t>
            </a:r>
            <a:r>
              <a:rPr lang="en-US" altLang="ja-JP" sz="1000" b="1" dirty="0">
                <a:solidFill>
                  <a:schemeClr val="bg1"/>
                </a:solidFill>
                <a:latin typeface="Meiryo UI" panose="020B0604030504040204" pitchFamily="34" charset="-128"/>
                <a:ea typeface="Meiryo UI" panose="020B0604030504040204" pitchFamily="34" charset="-128"/>
              </a:rPr>
              <a:t>25</a:t>
            </a:r>
            <a:r>
              <a:rPr lang="ja-JP" altLang="en-US" sz="1000" b="1" dirty="0">
                <a:solidFill>
                  <a:schemeClr val="bg1"/>
                </a:solidFill>
                <a:latin typeface="Meiryo UI" panose="020B0604030504040204" pitchFamily="34" charset="-128"/>
                <a:ea typeface="Meiryo UI" panose="020B0604030504040204" pitchFamily="34" charset="-128"/>
              </a:rPr>
              <a:t>日に増やします！</a:t>
            </a:r>
            <a:endParaRPr lang="en-US" altLang="ja-JP" sz="1000" b="1" dirty="0">
              <a:solidFill>
                <a:schemeClr val="bg1"/>
              </a:solidFill>
              <a:latin typeface="Meiryo UI" panose="020B0604030504040204" pitchFamily="34" charset="-128"/>
              <a:ea typeface="Meiryo UI" panose="020B0604030504040204" pitchFamily="34" charset="-128"/>
            </a:endParaRPr>
          </a:p>
          <a:p>
            <a:pPr algn="just"/>
            <a:endParaRPr lang="en-US" altLang="ja-JP" sz="1000" b="1" dirty="0">
              <a:solidFill>
                <a:schemeClr val="bg1"/>
              </a:solidFill>
              <a:latin typeface="Meiryo UI" panose="020B0604030504040204" pitchFamily="34" charset="-128"/>
              <a:ea typeface="Meiryo UI" panose="020B0604030504040204" pitchFamily="34" charset="-128"/>
            </a:endParaRPr>
          </a:p>
          <a:p>
            <a:pPr algn="just"/>
            <a:r>
              <a:rPr lang="ja-JP" altLang="en-US" sz="1000" b="1">
                <a:solidFill>
                  <a:schemeClr val="bg1"/>
                </a:solidFill>
                <a:latin typeface="Meiryo UI" panose="020B0604030504040204" pitchFamily="34" charset="-128"/>
                <a:ea typeface="Meiryo UI" panose="020B0604030504040204" pitchFamily="34" charset="-128"/>
              </a:rPr>
              <a:t>有給休暇と</a:t>
            </a:r>
            <a:r>
              <a:rPr lang="ja-JP" altLang="en-US" sz="1000" b="1" dirty="0">
                <a:solidFill>
                  <a:schemeClr val="bg1"/>
                </a:solidFill>
                <a:latin typeface="Meiryo UI" panose="020B0604030504040204" pitchFamily="34" charset="-128"/>
                <a:ea typeface="Meiryo UI" panose="020B0604030504040204" pitchFamily="34" charset="-128"/>
              </a:rPr>
              <a:t>は別に家族の看護休暇などをあらゆる企業で取得できるようにします！</a:t>
            </a:r>
            <a:endParaRPr lang="en-US" sz="1000" b="1" dirty="0">
              <a:solidFill>
                <a:schemeClr val="bg1"/>
              </a:solidFill>
              <a:latin typeface="Meiryo UI" panose="020B0604030504040204" pitchFamily="34" charset="-128"/>
              <a:ea typeface="Meiryo UI" panose="020B0604030504040204" pitchFamily="34" charset="-128"/>
            </a:endParaRPr>
          </a:p>
        </p:txBody>
      </p:sp>
      <p:sp>
        <p:nvSpPr>
          <p:cNvPr id="131" name="四角形吹き出し 130"/>
          <p:cNvSpPr/>
          <p:nvPr/>
        </p:nvSpPr>
        <p:spPr>
          <a:xfrm>
            <a:off x="3277788" y="7347808"/>
            <a:ext cx="1525981" cy="650554"/>
          </a:xfrm>
          <a:prstGeom prst="wedgeRectCallout">
            <a:avLst>
              <a:gd name="adj1" fmla="val -61632"/>
              <a:gd name="adj2" fmla="val 355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TextBox 77">
            <a:extLst>
              <a:ext uri="{FF2B5EF4-FFF2-40B4-BE49-F238E27FC236}">
                <a16:creationId xmlns:a16="http://schemas.microsoft.com/office/drawing/2014/main" id="{63409103-A991-D317-DC27-8086389BEAF4}"/>
              </a:ext>
            </a:extLst>
          </p:cNvPr>
          <p:cNvSpPr txBox="1"/>
          <p:nvPr/>
        </p:nvSpPr>
        <p:spPr>
          <a:xfrm>
            <a:off x="3377025" y="7524116"/>
            <a:ext cx="1340880" cy="307777"/>
          </a:xfrm>
          <a:prstGeom prst="rect">
            <a:avLst/>
          </a:prstGeom>
        </p:spPr>
        <p:txBody>
          <a:bodyPr wrap="square" lIns="0" tIns="0" rIns="0" bIns="0" rtlCol="0" anchor="t">
            <a:spAutoFit/>
          </a:bodyPr>
          <a:lstStyle/>
          <a:p>
            <a:pPr algn="just"/>
            <a:r>
              <a:rPr lang="ja-JP" altLang="en-US" sz="1000" b="1" dirty="0">
                <a:latin typeface="Meiryo UI" panose="020B0604030504040204" pitchFamily="34" charset="-128"/>
                <a:ea typeface="Meiryo UI" panose="020B0604030504040204" pitchFamily="34" charset="-128"/>
              </a:rPr>
              <a:t>いまの賃金で、子どもを育てられるか不安・・・</a:t>
            </a:r>
            <a:endParaRPr lang="en-US" sz="1000" b="1" dirty="0">
              <a:latin typeface="Meiryo UI" panose="020B0604030504040204" pitchFamily="34" charset="-128"/>
              <a:ea typeface="Meiryo UI" panose="020B0604030504040204" pitchFamily="34" charset="-128"/>
            </a:endParaRPr>
          </a:p>
        </p:txBody>
      </p:sp>
      <p:sp>
        <p:nvSpPr>
          <p:cNvPr id="143" name="四角形吹き出し 142"/>
          <p:cNvSpPr/>
          <p:nvPr/>
        </p:nvSpPr>
        <p:spPr>
          <a:xfrm>
            <a:off x="2672247" y="8305427"/>
            <a:ext cx="1752077" cy="1399340"/>
          </a:xfrm>
          <a:prstGeom prst="wedgeRectCallout">
            <a:avLst>
              <a:gd name="adj1" fmla="val 58058"/>
              <a:gd name="adj2" fmla="val 20844"/>
            </a:avLst>
          </a:prstGeom>
          <a:solidFill>
            <a:srgbClr val="EA55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TextBox 77">
            <a:extLst>
              <a:ext uri="{FF2B5EF4-FFF2-40B4-BE49-F238E27FC236}">
                <a16:creationId xmlns:a16="http://schemas.microsoft.com/office/drawing/2014/main" id="{63409103-A991-D317-DC27-8086389BEAF4}"/>
              </a:ext>
            </a:extLst>
          </p:cNvPr>
          <p:cNvSpPr txBox="1"/>
          <p:nvPr/>
        </p:nvSpPr>
        <p:spPr>
          <a:xfrm>
            <a:off x="2770820" y="8394050"/>
            <a:ext cx="1554930" cy="1231106"/>
          </a:xfrm>
          <a:prstGeom prst="rect">
            <a:avLst/>
          </a:prstGeom>
        </p:spPr>
        <p:txBody>
          <a:bodyPr wrap="square" lIns="0" tIns="0" rIns="0" bIns="0" rtlCol="0" anchor="t">
            <a:spAutoFit/>
          </a:bodyPr>
          <a:lstStyle/>
          <a:p>
            <a:pPr algn="just"/>
            <a:r>
              <a:rPr lang="ja-JP" altLang="en-US" sz="1000" b="1" dirty="0">
                <a:solidFill>
                  <a:schemeClr val="bg1"/>
                </a:solidFill>
                <a:latin typeface="Meiryo UI" panose="020B0604030504040204" pitchFamily="34" charset="-128"/>
                <a:ea typeface="Meiryo UI" panose="020B0604030504040204" pitchFamily="34" charset="-128"/>
              </a:rPr>
              <a:t>みなさんの仕事や商品の価値が認められる社会を作り、賃金の上昇を図ります！</a:t>
            </a:r>
            <a:endParaRPr lang="en-US" altLang="ja-JP" sz="1000" b="1" dirty="0">
              <a:solidFill>
                <a:schemeClr val="bg1"/>
              </a:solidFill>
              <a:latin typeface="Meiryo UI" panose="020B0604030504040204" pitchFamily="34" charset="-128"/>
              <a:ea typeface="Meiryo UI" panose="020B0604030504040204" pitchFamily="34" charset="-128"/>
            </a:endParaRPr>
          </a:p>
          <a:p>
            <a:pPr algn="just"/>
            <a:endParaRPr lang="en-US" altLang="ja-JP" sz="1000" b="1" dirty="0">
              <a:solidFill>
                <a:schemeClr val="bg1"/>
              </a:solidFill>
              <a:latin typeface="Meiryo UI" panose="020B0604030504040204" pitchFamily="34" charset="-128"/>
              <a:ea typeface="Meiryo UI" panose="020B0604030504040204" pitchFamily="34" charset="-128"/>
            </a:endParaRPr>
          </a:p>
          <a:p>
            <a:pPr algn="just"/>
            <a:r>
              <a:rPr lang="ja-JP" altLang="en-US" sz="1000" b="1" dirty="0">
                <a:solidFill>
                  <a:schemeClr val="bg1"/>
                </a:solidFill>
                <a:latin typeface="Meiryo UI" panose="020B0604030504040204" pitchFamily="34" charset="-128"/>
                <a:ea typeface="Meiryo UI" panose="020B0604030504040204" pitchFamily="34" charset="-128"/>
              </a:rPr>
              <a:t>就学前～高等教育にかかる費用の原則無償化を進めるとともに義務教育での給食の完全実施と無償化も進めます！</a:t>
            </a:r>
            <a:endParaRPr lang="en-US" altLang="ja-JP" sz="1000" b="1" dirty="0">
              <a:solidFill>
                <a:schemeClr val="bg1"/>
              </a:solidFill>
              <a:latin typeface="Meiryo UI" panose="020B0604030504040204" pitchFamily="34" charset="-128"/>
              <a:ea typeface="Meiryo UI" panose="020B0604030504040204" pitchFamily="34" charset="-128"/>
            </a:endParaRPr>
          </a:p>
        </p:txBody>
      </p:sp>
      <p:sp>
        <p:nvSpPr>
          <p:cNvPr id="146" name="四角形吹き出し 145"/>
          <p:cNvSpPr/>
          <p:nvPr/>
        </p:nvSpPr>
        <p:spPr>
          <a:xfrm>
            <a:off x="5772063" y="7339887"/>
            <a:ext cx="1580369" cy="650554"/>
          </a:xfrm>
          <a:prstGeom prst="wedgeRectCallout">
            <a:avLst>
              <a:gd name="adj1" fmla="val -61632"/>
              <a:gd name="adj2" fmla="val 355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TextBox 77">
            <a:extLst>
              <a:ext uri="{FF2B5EF4-FFF2-40B4-BE49-F238E27FC236}">
                <a16:creationId xmlns:a16="http://schemas.microsoft.com/office/drawing/2014/main" id="{63409103-A991-D317-DC27-8086389BEAF4}"/>
              </a:ext>
            </a:extLst>
          </p:cNvPr>
          <p:cNvSpPr txBox="1"/>
          <p:nvPr/>
        </p:nvSpPr>
        <p:spPr>
          <a:xfrm>
            <a:off x="5848063" y="7509424"/>
            <a:ext cx="1434061" cy="307777"/>
          </a:xfrm>
          <a:prstGeom prst="rect">
            <a:avLst/>
          </a:prstGeom>
        </p:spPr>
        <p:txBody>
          <a:bodyPr wrap="square" lIns="0" tIns="0" rIns="0" bIns="0" rtlCol="0" anchor="t">
            <a:spAutoFit/>
          </a:bodyPr>
          <a:lstStyle/>
          <a:p>
            <a:pPr algn="just"/>
            <a:r>
              <a:rPr lang="ja-JP" altLang="en-US" sz="1000" b="1" dirty="0">
                <a:latin typeface="Meiryo UI" panose="020B0604030504040204" pitchFamily="34" charset="-128"/>
                <a:ea typeface="Meiryo UI" panose="020B0604030504040204" pitchFamily="34" charset="-128"/>
              </a:rPr>
              <a:t>共働きで育児・家事の時間がなかなか確保できない</a:t>
            </a:r>
            <a:endParaRPr lang="en-US" sz="1000" b="1" dirty="0">
              <a:latin typeface="Meiryo UI" panose="020B0604030504040204" pitchFamily="34" charset="-128"/>
              <a:ea typeface="Meiryo UI" panose="020B0604030504040204" pitchFamily="34" charset="-128"/>
            </a:endParaRPr>
          </a:p>
        </p:txBody>
      </p:sp>
      <p:sp>
        <p:nvSpPr>
          <p:cNvPr id="150" name="四角形吹き出し 149"/>
          <p:cNvSpPr/>
          <p:nvPr/>
        </p:nvSpPr>
        <p:spPr>
          <a:xfrm>
            <a:off x="5122995" y="8302391"/>
            <a:ext cx="1752077" cy="1399340"/>
          </a:xfrm>
          <a:prstGeom prst="wedgeRectCallout">
            <a:avLst>
              <a:gd name="adj1" fmla="val 57181"/>
              <a:gd name="adj2" fmla="val 20295"/>
            </a:avLst>
          </a:prstGeom>
          <a:solidFill>
            <a:srgbClr val="EA55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TextBox 77">
            <a:extLst>
              <a:ext uri="{FF2B5EF4-FFF2-40B4-BE49-F238E27FC236}">
                <a16:creationId xmlns:a16="http://schemas.microsoft.com/office/drawing/2014/main" id="{63409103-A991-D317-DC27-8086389BEAF4}"/>
              </a:ext>
            </a:extLst>
          </p:cNvPr>
          <p:cNvSpPr txBox="1"/>
          <p:nvPr/>
        </p:nvSpPr>
        <p:spPr>
          <a:xfrm>
            <a:off x="5177576" y="8388457"/>
            <a:ext cx="1668854" cy="1231106"/>
          </a:xfrm>
          <a:prstGeom prst="rect">
            <a:avLst/>
          </a:prstGeom>
        </p:spPr>
        <p:txBody>
          <a:bodyPr wrap="square" lIns="0" tIns="0" rIns="0" bIns="0" rtlCol="0" anchor="t">
            <a:spAutoFit/>
          </a:bodyPr>
          <a:lstStyle/>
          <a:p>
            <a:pPr algn="just"/>
            <a:r>
              <a:rPr lang="ja-JP" altLang="en-US" sz="1000" b="1" dirty="0">
                <a:solidFill>
                  <a:schemeClr val="bg1"/>
                </a:solidFill>
                <a:latin typeface="Meiryo UI" panose="020B0604030504040204" pitchFamily="34" charset="-128"/>
                <a:ea typeface="Meiryo UI" panose="020B0604030504040204" pitchFamily="34" charset="-128"/>
              </a:rPr>
              <a:t>時間外・休日・深夜労働の割増率を</a:t>
            </a:r>
            <a:r>
              <a:rPr lang="en-US" altLang="ja-JP" sz="1000" b="1" dirty="0">
                <a:solidFill>
                  <a:schemeClr val="bg1"/>
                </a:solidFill>
                <a:latin typeface="Meiryo UI" panose="020B0604030504040204" pitchFamily="34" charset="-128"/>
                <a:ea typeface="Meiryo UI" panose="020B0604030504040204" pitchFamily="34" charset="-128"/>
              </a:rPr>
              <a:t>50</a:t>
            </a:r>
            <a:r>
              <a:rPr lang="ja-JP" altLang="en-US" sz="1000" b="1" dirty="0">
                <a:solidFill>
                  <a:schemeClr val="bg1"/>
                </a:solidFill>
                <a:latin typeface="Meiryo UI" panose="020B0604030504040204" pitchFamily="34" charset="-128"/>
                <a:ea typeface="Meiryo UI" panose="020B0604030504040204" pitchFamily="34" charset="-128"/>
              </a:rPr>
              <a:t>％以上に引き上げることで労働時間の削減を図ります！</a:t>
            </a:r>
            <a:endParaRPr lang="en-US" altLang="ja-JP" sz="1000" b="1" dirty="0">
              <a:solidFill>
                <a:schemeClr val="bg1"/>
              </a:solidFill>
              <a:latin typeface="Meiryo UI" panose="020B0604030504040204" pitchFamily="34" charset="-128"/>
              <a:ea typeface="Meiryo UI" panose="020B0604030504040204" pitchFamily="34" charset="-128"/>
            </a:endParaRPr>
          </a:p>
          <a:p>
            <a:pPr algn="just"/>
            <a:endParaRPr lang="en-US" altLang="ja-JP" sz="1000" b="1" dirty="0">
              <a:solidFill>
                <a:schemeClr val="bg1"/>
              </a:solidFill>
              <a:latin typeface="Meiryo UI" panose="020B0604030504040204" pitchFamily="34" charset="-128"/>
              <a:ea typeface="Meiryo UI" panose="020B0604030504040204" pitchFamily="34" charset="-128"/>
            </a:endParaRPr>
          </a:p>
          <a:p>
            <a:pPr algn="just"/>
            <a:r>
              <a:rPr lang="ja-JP" altLang="en-US" sz="1000" b="1" dirty="0">
                <a:solidFill>
                  <a:schemeClr val="bg1"/>
                </a:solidFill>
                <a:latin typeface="Meiryo UI" panose="020B0604030504040204" pitchFamily="34" charset="-128"/>
                <a:ea typeface="Meiryo UI" panose="020B0604030504040204" pitchFamily="34" charset="-128"/>
              </a:rPr>
              <a:t>働く人のニーズに合わせてフルタイム労働と短時間労働をいつでも切り替えらえる制度の導入支援を行います！</a:t>
            </a:r>
            <a:endParaRPr lang="en-US" altLang="ja-JP" sz="1000" b="1" dirty="0">
              <a:solidFill>
                <a:schemeClr val="bg1"/>
              </a:solidFill>
              <a:latin typeface="Meiryo UI" panose="020B0604030504040204" pitchFamily="34" charset="-128"/>
              <a:ea typeface="Meiryo UI" panose="020B0604030504040204" pitchFamily="34" charset="-128"/>
            </a:endParaRPr>
          </a:p>
        </p:txBody>
      </p:sp>
      <p:pic>
        <p:nvPicPr>
          <p:cNvPr id="1026"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96153" y="8441810"/>
            <a:ext cx="1177392" cy="166601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84149" y="8441810"/>
            <a:ext cx="1177392" cy="166601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62247" y="8449776"/>
            <a:ext cx="1177392" cy="1666010"/>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rotWithShape="1">
          <a:blip r:embed="rId16" cstate="print">
            <a:extLst>
              <a:ext uri="{28A0092B-C50C-407E-A947-70E740481C1C}">
                <a14:useLocalDpi xmlns:a14="http://schemas.microsoft.com/office/drawing/2010/main" val="0"/>
              </a:ext>
            </a:extLst>
          </a:blip>
          <a:srcRect b="71637"/>
          <a:stretch/>
        </p:blipFill>
        <p:spPr>
          <a:xfrm>
            <a:off x="5111952" y="7728919"/>
            <a:ext cx="572990" cy="517947"/>
          </a:xfrm>
          <a:prstGeom prst="rect">
            <a:avLst/>
          </a:prstGeom>
        </p:spPr>
      </p:pic>
      <p:pic>
        <p:nvPicPr>
          <p:cNvPr id="16" name="図 15"/>
          <p:cNvPicPr>
            <a:picLocks noChangeAspect="1"/>
          </p:cNvPicPr>
          <p:nvPr/>
        </p:nvPicPr>
        <p:blipFill rotWithShape="1">
          <a:blip r:embed="rId17" cstate="print">
            <a:extLst>
              <a:ext uri="{28A0092B-C50C-407E-A947-70E740481C1C}">
                <a14:useLocalDpi xmlns:a14="http://schemas.microsoft.com/office/drawing/2010/main" val="0"/>
              </a:ext>
            </a:extLst>
          </a:blip>
          <a:srcRect b="70571"/>
          <a:stretch/>
        </p:blipFill>
        <p:spPr>
          <a:xfrm>
            <a:off x="2634919" y="7700512"/>
            <a:ext cx="571823" cy="550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角丸四角形 133">
            <a:extLst>
              <a:ext uri="{FF2B5EF4-FFF2-40B4-BE49-F238E27FC236}">
                <a16:creationId xmlns:a16="http://schemas.microsoft.com/office/drawing/2014/main" id="{811A2291-2F62-9362-8434-0C9AF0CB39E3}"/>
              </a:ext>
            </a:extLst>
          </p:cNvPr>
          <p:cNvSpPr/>
          <p:nvPr/>
        </p:nvSpPr>
        <p:spPr>
          <a:xfrm>
            <a:off x="282266" y="8431576"/>
            <a:ext cx="5640173" cy="791808"/>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54424"/>
            <a:ext cx="7560000" cy="3091510"/>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2">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18380" y="251002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5363" y="2475198"/>
            <a:ext cx="5032476" cy="1361332"/>
            <a:chOff x="0" y="0"/>
            <a:chExt cx="1675229" cy="487871"/>
          </a:xfrm>
        </p:grpSpPr>
        <p:sp>
          <p:nvSpPr>
            <p:cNvPr id="22" name="Freeform 22"/>
            <p:cNvSpPr/>
            <p:nvPr/>
          </p:nvSpPr>
          <p:spPr>
            <a:xfrm>
              <a:off x="0" y="0"/>
              <a:ext cx="1675229" cy="487871"/>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3013996" y="1235787"/>
            <a:ext cx="3663787" cy="725199"/>
          </a:xfrm>
          <a:prstGeom prst="rect">
            <a:avLst/>
          </a:prstGeom>
        </p:spPr>
        <p:txBody>
          <a:bodyPr wrap="square" lIns="0" tIns="0" rIns="0" bIns="0" rtlCol="0" anchor="t">
            <a:spAutoFit/>
          </a:bodyPr>
          <a:lstStyle/>
          <a:p>
            <a:pPr>
              <a:lnSpc>
                <a:spcPts val="2988"/>
              </a:lnSpc>
            </a:pPr>
            <a:r>
              <a:rPr lang="ja-JP" altLang="en-US" sz="2400" b="1">
                <a:solidFill>
                  <a:srgbClr val="000000"/>
                </a:solidFill>
                <a:latin typeface="BIZ UDGothic" panose="020B0400000000000000" pitchFamily="49" charset="-128"/>
                <a:ea typeface="BIZ UDGothic" panose="020B0400000000000000" pitchFamily="49" charset="-128"/>
              </a:rPr>
              <a:t>正直、政治そのものがよくわかりません！</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3</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098423" y="2595143"/>
            <a:ext cx="4880806" cy="1077218"/>
          </a:xfrm>
          <a:prstGeom prst="rect">
            <a:avLst/>
          </a:prstGeom>
        </p:spPr>
        <p:txBody>
          <a:bodyPr wrap="square" lIns="0" tIns="0" rIns="0" bIns="0" rtlCol="0" anchor="t">
            <a:spAutoFit/>
          </a:bodyPr>
          <a:lstStyle/>
          <a:p>
            <a:r>
              <a:rPr lang="ja-JP" altLang="en-US" sz="1400" b="1">
                <a:solidFill>
                  <a:srgbClr val="000000"/>
                </a:solidFill>
                <a:latin typeface="BIZ UDGothic" panose="020B0400000000000000" pitchFamily="49" charset="-128"/>
                <a:ea typeface="BIZ UDGothic" panose="020B0400000000000000" pitchFamily="49" charset="-128"/>
              </a:rPr>
              <a:t>デジタル大辞泉では、以下のような解説です。</a:t>
            </a:r>
            <a:endParaRPr lang="en-US" altLang="ja-JP" sz="1400" b="1" dirty="0">
              <a:solidFill>
                <a:srgbClr val="000000"/>
              </a:solidFill>
              <a:latin typeface="BIZ UDGothic" panose="020B0400000000000000" pitchFamily="49" charset="-128"/>
              <a:ea typeface="BIZ UDGothic" panose="020B0400000000000000" pitchFamily="49" charset="-128"/>
            </a:endParaRPr>
          </a:p>
          <a:p>
            <a:r>
              <a:rPr lang="ja-JP" altLang="en-US" sz="1400" b="1">
                <a:solidFill>
                  <a:srgbClr val="F35404"/>
                </a:solidFill>
                <a:latin typeface="BIZ UDGothic" panose="020B0400000000000000" pitchFamily="49" charset="-128"/>
                <a:ea typeface="BIZ UDGothic" panose="020B0400000000000000" pitchFamily="49" charset="-128"/>
              </a:rPr>
              <a:t>１ 主権者が、領土・人民を治めること。まつりごと。</a:t>
            </a:r>
          </a:p>
          <a:p>
            <a:r>
              <a:rPr lang="ja-JP" altLang="en-US" sz="1400" b="1">
                <a:solidFill>
                  <a:srgbClr val="F35404"/>
                </a:solidFill>
                <a:latin typeface="BIZ UDGothic" panose="020B0400000000000000" pitchFamily="49" charset="-128"/>
                <a:ea typeface="BIZ UDGothic" panose="020B0400000000000000" pitchFamily="49" charset="-128"/>
              </a:rPr>
              <a:t>２ ある社会の対立や利害を調整して社会全体を統合すると</a:t>
            </a:r>
            <a:endParaRPr lang="en-US" altLang="ja-JP" sz="1400" b="1" dirty="0">
              <a:solidFill>
                <a:srgbClr val="F35404"/>
              </a:solidFill>
              <a:latin typeface="BIZ UDGothic" panose="020B0400000000000000" pitchFamily="49" charset="-128"/>
              <a:ea typeface="BIZ UDGothic" panose="020B0400000000000000" pitchFamily="49" charset="-128"/>
            </a:endParaRPr>
          </a:p>
          <a:p>
            <a:r>
              <a:rPr lang="ja-JP" altLang="en-US" sz="1400" b="1">
                <a:solidFill>
                  <a:srgbClr val="F35404"/>
                </a:solidFill>
                <a:latin typeface="BIZ UDGothic" panose="020B0400000000000000" pitchFamily="49" charset="-128"/>
                <a:ea typeface="BIZ UDGothic" panose="020B0400000000000000" pitchFamily="49" charset="-128"/>
              </a:rPr>
              <a:t>　</a:t>
            </a:r>
            <a:r>
              <a:rPr lang="en-US" altLang="ja-JP" sz="1400" b="1" dirty="0">
                <a:solidFill>
                  <a:srgbClr val="F35404"/>
                </a:solidFill>
                <a:latin typeface="BIZ UDGothic" panose="020B0400000000000000" pitchFamily="49" charset="-128"/>
                <a:ea typeface="BIZ UDGothic" panose="020B0400000000000000" pitchFamily="49" charset="-128"/>
              </a:rPr>
              <a:t> </a:t>
            </a:r>
            <a:r>
              <a:rPr lang="ja-JP" altLang="en-US" sz="1400" b="1">
                <a:solidFill>
                  <a:srgbClr val="F35404"/>
                </a:solidFill>
                <a:latin typeface="BIZ UDGothic" panose="020B0400000000000000" pitchFamily="49" charset="-128"/>
                <a:ea typeface="BIZ UDGothic" panose="020B0400000000000000" pitchFamily="49" charset="-128"/>
              </a:rPr>
              <a:t>ともに、社会の意思決定を行い、これを実現する作用。</a:t>
            </a:r>
            <a:endParaRPr lang="en-US" altLang="ja-JP" sz="1400" b="1" dirty="0">
              <a:solidFill>
                <a:srgbClr val="F35404"/>
              </a:solidFill>
              <a:latin typeface="BIZ UDGothic" panose="020B0400000000000000" pitchFamily="49" charset="-128"/>
              <a:ea typeface="BIZ UDGothic" panose="020B0400000000000000" pitchFamily="49" charset="-128"/>
            </a:endParaRPr>
          </a:p>
          <a:p>
            <a:r>
              <a:rPr lang="ja-JP" altLang="en-US" sz="1400" b="1">
                <a:latin typeface="BIZ UDGothic" panose="020B0400000000000000" pitchFamily="49" charset="-128"/>
                <a:ea typeface="BIZ UDGothic" panose="020B0400000000000000" pitchFamily="49" charset="-128"/>
              </a:rPr>
              <a:t>ちょっと何言ってるか分からないですよね。解説します！</a:t>
            </a:r>
            <a:endParaRPr lang="en-US" altLang="ja-JP" sz="14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58138" y="9932970"/>
            <a:ext cx="962686" cy="655458"/>
          </a:xfrm>
          <a:prstGeom prst="rect">
            <a:avLst/>
          </a:prstGeom>
        </p:spPr>
        <p:txBody>
          <a:bodyPr lIns="50800" tIns="50800" rIns="50800" bIns="50800" rtlCol="0" anchor="ctr"/>
          <a:lstStyle/>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公式サイトは</a:t>
            </a:r>
            <a:endParaRPr lang="en-US" sz="100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こちらから</a:t>
            </a:r>
            <a:r>
              <a:rPr lang="en-US" sz="1000" b="1" dirty="0">
                <a:solidFill>
                  <a:srgbClr val="FFFFFF"/>
                </a:solidFill>
                <a:latin typeface="BIZ UDGothic" panose="020B0400000000000000" pitchFamily="49" charset="-128"/>
                <a:ea typeface="BIZ UDGothic" panose="020B0400000000000000" pitchFamily="49" charset="-128"/>
              </a:rPr>
              <a:t>→</a:t>
            </a:r>
            <a:endParaRPr lang="en-US" sz="500" b="1" dirty="0">
              <a:solidFill>
                <a:srgbClr val="FFFFFF"/>
              </a:solidFill>
              <a:latin typeface="BIZ UDGothic" panose="020B0400000000000000" pitchFamily="49" charset="-128"/>
              <a:ea typeface="BIZ UDGothic" panose="020B0400000000000000" pitchFamily="49" charset="-128"/>
            </a:endParaRPr>
          </a:p>
        </p:txBody>
      </p:sp>
      <p:sp>
        <p:nvSpPr>
          <p:cNvPr id="27" name="テキスト ボックス 26">
            <a:extLst>
              <a:ext uri="{FF2B5EF4-FFF2-40B4-BE49-F238E27FC236}">
                <a16:creationId xmlns:a16="http://schemas.microsoft.com/office/drawing/2014/main" id="{ED547798-95AA-9052-92EC-B7A111FCEFD8}"/>
              </a:ext>
            </a:extLst>
          </p:cNvPr>
          <p:cNvSpPr txBox="1"/>
          <p:nvPr/>
        </p:nvSpPr>
        <p:spPr>
          <a:xfrm>
            <a:off x="314755" y="8431022"/>
            <a:ext cx="5693445" cy="815608"/>
          </a:xfrm>
          <a:prstGeom prst="rect">
            <a:avLst/>
          </a:prstGeom>
          <a:noFill/>
        </p:spPr>
        <p:txBody>
          <a:bodyPr wrap="square" rtlCol="0">
            <a:spAutoFit/>
          </a:bodyPr>
          <a:lstStyle/>
          <a:p>
            <a:r>
              <a:rPr kumimoji="1" lang="ja-JP" altLang="en-US" sz="1400" b="1" dirty="0">
                <a:solidFill>
                  <a:schemeClr val="bg1"/>
                </a:solidFill>
                <a:latin typeface="BIZ UDGothic" panose="020B0400000000000000" pitchFamily="49" charset="-128"/>
                <a:ea typeface="BIZ UDGothic" panose="020B0400000000000000" pitchFamily="49" charset="-128"/>
              </a:rPr>
              <a:t>つまり！</a:t>
            </a:r>
            <a:r>
              <a:rPr kumimoji="1" lang="ja-JP" altLang="en-US" sz="1200" b="1" dirty="0">
                <a:solidFill>
                  <a:schemeClr val="bg1"/>
                </a:solidFill>
                <a:latin typeface="BIZ UDGothic" panose="020B0400000000000000" pitchFamily="49" charset="-128"/>
                <a:ea typeface="BIZ UDGothic" panose="020B0400000000000000" pitchFamily="49" charset="-128"/>
              </a:rPr>
              <a:t>政治は昔と今で内容が大きく変化しています。選挙が大きな要因です</a:t>
            </a:r>
            <a:endParaRPr kumimoji="1" lang="en-US" altLang="ja-JP" sz="1200" b="1" dirty="0">
              <a:solidFill>
                <a:schemeClr val="bg1"/>
              </a:solidFill>
              <a:latin typeface="BIZ UDGothic" panose="020B0400000000000000" pitchFamily="49" charset="-128"/>
              <a:ea typeface="BIZ UDGothic" panose="020B0400000000000000" pitchFamily="49" charset="-128"/>
            </a:endParaRPr>
          </a:p>
          <a:p>
            <a:r>
              <a:rPr kumimoji="1" lang="ja-JP" altLang="en-US" sz="1100" dirty="0">
                <a:solidFill>
                  <a:schemeClr val="bg1"/>
                </a:solidFill>
                <a:latin typeface="BIZ UDGothic" panose="020B0400000000000000" pitchFamily="49" charset="-128"/>
                <a:ea typeface="BIZ UDGothic" panose="020B0400000000000000" pitchFamily="49" charset="-128"/>
              </a:rPr>
              <a:t>　昔：地域を支配する人がルールや税を決めて、そこに住む人々を治めるもの</a:t>
            </a:r>
            <a:endParaRPr kumimoji="1" lang="en-US" altLang="ja-JP" sz="1100" dirty="0">
              <a:solidFill>
                <a:schemeClr val="bg1"/>
              </a:solidFill>
              <a:latin typeface="BIZ UDGothic" panose="020B0400000000000000" pitchFamily="49" charset="-128"/>
              <a:ea typeface="BIZ UDGothic" panose="020B0400000000000000" pitchFamily="49" charset="-128"/>
            </a:endParaRPr>
          </a:p>
          <a:p>
            <a:r>
              <a:rPr kumimoji="1" lang="ja-JP" altLang="en-US" sz="1100" dirty="0">
                <a:solidFill>
                  <a:schemeClr val="bg1"/>
                </a:solidFill>
                <a:latin typeface="BIZ UDGothic" panose="020B0400000000000000" pitchFamily="49" charset="-128"/>
                <a:ea typeface="BIZ UDGothic" panose="020B0400000000000000" pitchFamily="49" charset="-128"/>
              </a:rPr>
              <a:t>　今：選挙で選ばれた政治家が、私たちをどうやって幸せに、そして安心して</a:t>
            </a:r>
            <a:endParaRPr kumimoji="1" lang="en-US" altLang="ja-JP" sz="1100" dirty="0">
              <a:solidFill>
                <a:schemeClr val="bg1"/>
              </a:solidFill>
              <a:latin typeface="BIZ UDGothic" panose="020B0400000000000000" pitchFamily="49" charset="-128"/>
              <a:ea typeface="BIZ UDGothic" panose="020B0400000000000000" pitchFamily="49" charset="-128"/>
            </a:endParaRPr>
          </a:p>
          <a:p>
            <a:r>
              <a:rPr kumimoji="1" lang="ja-JP" altLang="en-US" sz="1100" dirty="0">
                <a:solidFill>
                  <a:schemeClr val="bg1"/>
                </a:solidFill>
                <a:latin typeface="BIZ UDGothic" panose="020B0400000000000000" pitchFamily="49" charset="-128"/>
                <a:ea typeface="BIZ UDGothic" panose="020B0400000000000000" pitchFamily="49" charset="-128"/>
              </a:rPr>
              <a:t>　　　暮らせるようにするかを考え、実行するもの</a:t>
            </a:r>
            <a:endParaRPr kumimoji="1" lang="en-US" altLang="ja-JP" sz="1100" dirty="0">
              <a:solidFill>
                <a:schemeClr val="bg1"/>
              </a:solidFill>
              <a:latin typeface="BIZ UDGothic" panose="020B0400000000000000" pitchFamily="49" charset="-128"/>
              <a:ea typeface="BIZ UDGothic" panose="020B0400000000000000" pitchFamily="49" charset="-128"/>
            </a:endParaRPr>
          </a:p>
        </p:txBody>
      </p:sp>
      <p:sp>
        <p:nvSpPr>
          <p:cNvPr id="34" name="正方形/長方形 33">
            <a:extLst>
              <a:ext uri="{FF2B5EF4-FFF2-40B4-BE49-F238E27FC236}">
                <a16:creationId xmlns:a16="http://schemas.microsoft.com/office/drawing/2014/main" id="{5ACB98D9-EC18-7F47-BA59-FBB6EE44684C}"/>
              </a:ext>
            </a:extLst>
          </p:cNvPr>
          <p:cNvSpPr/>
          <p:nvPr/>
        </p:nvSpPr>
        <p:spPr>
          <a:xfrm>
            <a:off x="271859" y="4274078"/>
            <a:ext cx="6950532" cy="1234138"/>
          </a:xfrm>
          <a:prstGeom prst="rect">
            <a:avLst/>
          </a:prstGeom>
          <a:solidFill>
            <a:schemeClr val="bg1"/>
          </a:solidFill>
          <a:ln>
            <a:solidFill>
              <a:srgbClr val="F35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11BADCB-BF47-3B16-7672-071D34E54B17}"/>
              </a:ext>
            </a:extLst>
          </p:cNvPr>
          <p:cNvSpPr txBox="1"/>
          <p:nvPr/>
        </p:nvSpPr>
        <p:spPr>
          <a:xfrm>
            <a:off x="180955" y="3999272"/>
            <a:ext cx="7110283" cy="276999"/>
          </a:xfrm>
          <a:prstGeom prst="rect">
            <a:avLst/>
          </a:prstGeom>
          <a:noFill/>
        </p:spPr>
        <p:txBody>
          <a:bodyPr wrap="square" rtlCol="0">
            <a:spAutoFit/>
          </a:bodyPr>
          <a:lstStyle/>
          <a:p>
            <a:r>
              <a:rPr kumimoji="1" lang="ja-JP" altLang="en-US" sz="1200" b="1" dirty="0">
                <a:solidFill>
                  <a:srgbClr val="F35404"/>
                </a:solidFill>
                <a:latin typeface="BIZ UDGothic" panose="020B0400000000000000" pitchFamily="49" charset="-128"/>
                <a:ea typeface="BIZ UDGothic" panose="020B0400000000000000" pitchFamily="49" charset="-128"/>
              </a:rPr>
              <a:t>昔の政治は、世界中で地域の支配者が、そこに住む人々の税やルール等を決めて治めていました</a:t>
            </a:r>
            <a:endParaRPr kumimoji="1" lang="en-US" altLang="ja-JP" sz="1200" b="1" dirty="0">
              <a:solidFill>
                <a:srgbClr val="F35404"/>
              </a:solidFill>
              <a:latin typeface="BIZ UDGothic" panose="020B0400000000000000" pitchFamily="49" charset="-128"/>
              <a:ea typeface="BIZ UDGothic" panose="020B0400000000000000" pitchFamily="49" charset="-128"/>
            </a:endParaRPr>
          </a:p>
        </p:txBody>
      </p:sp>
      <p:sp>
        <p:nvSpPr>
          <p:cNvPr id="71" name="正方形/長方形 70">
            <a:extLst>
              <a:ext uri="{FF2B5EF4-FFF2-40B4-BE49-F238E27FC236}">
                <a16:creationId xmlns:a16="http://schemas.microsoft.com/office/drawing/2014/main" id="{8087C643-5DC5-1877-BE55-9659626FAE9D}"/>
              </a:ext>
            </a:extLst>
          </p:cNvPr>
          <p:cNvSpPr/>
          <p:nvPr/>
        </p:nvSpPr>
        <p:spPr>
          <a:xfrm>
            <a:off x="271859" y="6047398"/>
            <a:ext cx="6950531" cy="2219434"/>
          </a:xfrm>
          <a:prstGeom prst="rect">
            <a:avLst/>
          </a:prstGeom>
          <a:solidFill>
            <a:schemeClr val="bg1"/>
          </a:solidFill>
          <a:ln>
            <a:solidFill>
              <a:srgbClr val="F35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descr="スーツを着て立っている女性&#10;&#10;自動的に生成された説明">
            <a:extLst>
              <a:ext uri="{FF2B5EF4-FFF2-40B4-BE49-F238E27FC236}">
                <a16:creationId xmlns:a16="http://schemas.microsoft.com/office/drawing/2014/main" id="{9672DDFF-D7C7-0501-E1BA-3084E19DE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7062" y="9279656"/>
            <a:ext cx="568721" cy="568721"/>
          </a:xfrm>
          <a:prstGeom prst="rect">
            <a:avLst/>
          </a:prstGeom>
        </p:spPr>
      </p:pic>
      <p:pic>
        <p:nvPicPr>
          <p:cNvPr id="77" name="図 76" descr="アイコン&#10;&#10;自動的に生成された説明">
            <a:extLst>
              <a:ext uri="{FF2B5EF4-FFF2-40B4-BE49-F238E27FC236}">
                <a16:creationId xmlns:a16="http://schemas.microsoft.com/office/drawing/2014/main" id="{AC63AB04-8DF5-974C-74A2-CEED7F3A47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2061" y="9175507"/>
            <a:ext cx="683672" cy="683672"/>
          </a:xfrm>
          <a:prstGeom prst="rect">
            <a:avLst/>
          </a:prstGeom>
        </p:spPr>
      </p:pic>
      <p:pic>
        <p:nvPicPr>
          <p:cNvPr id="81" name="図 80" descr="アイコン&#10;&#10;中程度の精度で自動的に生成された説明">
            <a:extLst>
              <a:ext uri="{FF2B5EF4-FFF2-40B4-BE49-F238E27FC236}">
                <a16:creationId xmlns:a16="http://schemas.microsoft.com/office/drawing/2014/main" id="{5361F72A-1C1D-3508-6060-CA292A7FE2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6503" y="9175508"/>
            <a:ext cx="621030" cy="621030"/>
          </a:xfrm>
          <a:prstGeom prst="rect">
            <a:avLst/>
          </a:prstGeom>
        </p:spPr>
      </p:pic>
      <p:pic>
        <p:nvPicPr>
          <p:cNvPr id="87" name="図 86" descr="アイコン&#10;&#10;自動的に生成された説明">
            <a:extLst>
              <a:ext uri="{FF2B5EF4-FFF2-40B4-BE49-F238E27FC236}">
                <a16:creationId xmlns:a16="http://schemas.microsoft.com/office/drawing/2014/main" id="{1E78342C-4D89-672E-7F09-4901E1B0DE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131" y="9216474"/>
            <a:ext cx="621030" cy="621030"/>
          </a:xfrm>
          <a:prstGeom prst="rect">
            <a:avLst/>
          </a:prstGeom>
        </p:spPr>
      </p:pic>
      <p:pic>
        <p:nvPicPr>
          <p:cNvPr id="101" name="図 100" descr="アイコン&#10;&#10;自動的に生成された説明">
            <a:extLst>
              <a:ext uri="{FF2B5EF4-FFF2-40B4-BE49-F238E27FC236}">
                <a16:creationId xmlns:a16="http://schemas.microsoft.com/office/drawing/2014/main" id="{C7909E65-C7CE-A581-D7DD-46844178C3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0035" y="9198719"/>
            <a:ext cx="623897" cy="623897"/>
          </a:xfrm>
          <a:prstGeom prst="rect">
            <a:avLst/>
          </a:prstGeom>
        </p:spPr>
      </p:pic>
      <p:sp>
        <p:nvSpPr>
          <p:cNvPr id="103" name="テキスト ボックス 102">
            <a:extLst>
              <a:ext uri="{FF2B5EF4-FFF2-40B4-BE49-F238E27FC236}">
                <a16:creationId xmlns:a16="http://schemas.microsoft.com/office/drawing/2014/main" id="{CB9FCEA6-08DA-F108-D20B-FF27FF929990}"/>
              </a:ext>
            </a:extLst>
          </p:cNvPr>
          <p:cNvSpPr txBox="1"/>
          <p:nvPr/>
        </p:nvSpPr>
        <p:spPr>
          <a:xfrm>
            <a:off x="3320107" y="9682009"/>
            <a:ext cx="1304021"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工場を安全にして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4" name="テキスト ボックス 103">
            <a:extLst>
              <a:ext uri="{FF2B5EF4-FFF2-40B4-BE49-F238E27FC236}">
                <a16:creationId xmlns:a16="http://schemas.microsoft.com/office/drawing/2014/main" id="{F8596001-BE31-0F05-E371-57220A61BA28}"/>
              </a:ext>
            </a:extLst>
          </p:cNvPr>
          <p:cNvSpPr txBox="1"/>
          <p:nvPr/>
        </p:nvSpPr>
        <p:spPr>
          <a:xfrm>
            <a:off x="661571" y="9682009"/>
            <a:ext cx="1029182"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街をキレイにして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5" name="テキスト ボックス 104">
            <a:extLst>
              <a:ext uri="{FF2B5EF4-FFF2-40B4-BE49-F238E27FC236}">
                <a16:creationId xmlns:a16="http://schemas.microsoft.com/office/drawing/2014/main" id="{C4B5EEC4-8041-07BA-6EF5-9743FA831293}"/>
              </a:ext>
            </a:extLst>
          </p:cNvPr>
          <p:cNvSpPr txBox="1"/>
          <p:nvPr/>
        </p:nvSpPr>
        <p:spPr>
          <a:xfrm>
            <a:off x="1539876" y="9682009"/>
            <a:ext cx="1304021"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残業を規制して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6" name="テキスト ボックス 105">
            <a:extLst>
              <a:ext uri="{FF2B5EF4-FFF2-40B4-BE49-F238E27FC236}">
                <a16:creationId xmlns:a16="http://schemas.microsoft.com/office/drawing/2014/main" id="{0991198E-AAC8-50D3-EE9B-28C39BDE0857}"/>
              </a:ext>
            </a:extLst>
          </p:cNvPr>
          <p:cNvSpPr txBox="1"/>
          <p:nvPr/>
        </p:nvSpPr>
        <p:spPr>
          <a:xfrm>
            <a:off x="2321484" y="9682009"/>
            <a:ext cx="1174424"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子育てしやすくして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7" name="テキスト ボックス 106">
            <a:extLst>
              <a:ext uri="{FF2B5EF4-FFF2-40B4-BE49-F238E27FC236}">
                <a16:creationId xmlns:a16="http://schemas.microsoft.com/office/drawing/2014/main" id="{542D7F8F-CDF9-1DF3-AFB1-3F13237D849B}"/>
              </a:ext>
            </a:extLst>
          </p:cNvPr>
          <p:cNvSpPr txBox="1"/>
          <p:nvPr/>
        </p:nvSpPr>
        <p:spPr>
          <a:xfrm>
            <a:off x="4598191" y="9287793"/>
            <a:ext cx="1223106" cy="400110"/>
          </a:xfrm>
          <a:prstGeom prst="rect">
            <a:avLst/>
          </a:prstGeom>
          <a:noFill/>
        </p:spPr>
        <p:txBody>
          <a:bodyPr wrap="square" rtlCol="0">
            <a:spAutoFit/>
          </a:bodyPr>
          <a:lstStyle/>
          <a:p>
            <a:r>
              <a:rPr kumimoji="1" lang="ja-JP" altLang="en-US" sz="1000" dirty="0">
                <a:solidFill>
                  <a:srgbClr val="F35404"/>
                </a:solidFill>
                <a:latin typeface="HGPSoeiKakugothicUB" panose="020B0900000000000000" pitchFamily="34" charset="-128"/>
                <a:ea typeface="HGPSoeiKakugothicUB" panose="020B0900000000000000" pitchFamily="34" charset="-128"/>
              </a:rPr>
              <a:t>実現方法考えて</a:t>
            </a:r>
            <a:endParaRPr kumimoji="1" lang="en-US" altLang="ja-JP" sz="1000" dirty="0">
              <a:solidFill>
                <a:srgbClr val="F35404"/>
              </a:solidFill>
              <a:latin typeface="HGPSoeiKakugothicUB" panose="020B0900000000000000" pitchFamily="34" charset="-128"/>
              <a:ea typeface="HGPSoeiKakugothicUB" panose="020B0900000000000000" pitchFamily="34" charset="-128"/>
            </a:endParaRPr>
          </a:p>
          <a:p>
            <a:r>
              <a:rPr kumimoji="1" lang="ja-JP" altLang="en-US" sz="1000" dirty="0">
                <a:solidFill>
                  <a:srgbClr val="F35404"/>
                </a:solidFill>
                <a:latin typeface="HGPSoeiKakugothicUB" panose="020B0900000000000000" pitchFamily="34" charset="-128"/>
                <a:ea typeface="HGPSoeiKakugothicUB" panose="020B0900000000000000" pitchFamily="34" charset="-128"/>
              </a:rPr>
              <a:t>やりましょう！</a:t>
            </a:r>
            <a:endParaRPr kumimoji="1" lang="en-US" altLang="ja-JP" sz="1000" dirty="0">
              <a:solidFill>
                <a:srgbClr val="F35404"/>
              </a:solidFill>
              <a:latin typeface="HGPSoeiKakugothicUB" panose="020B0900000000000000" pitchFamily="34" charset="-128"/>
              <a:ea typeface="HGPSoeiKakugothicUB" panose="020B0900000000000000" pitchFamily="34" charset="-128"/>
            </a:endParaRPr>
          </a:p>
        </p:txBody>
      </p:sp>
      <p:pic>
        <p:nvPicPr>
          <p:cNvPr id="38" name="図 37">
            <a:extLst>
              <a:ext uri="{FF2B5EF4-FFF2-40B4-BE49-F238E27FC236}">
                <a16:creationId xmlns:a16="http://schemas.microsoft.com/office/drawing/2014/main" id="{8B84A4CC-1639-8AE6-4F6F-E3A483D4A9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8953" y="4310055"/>
            <a:ext cx="1160129" cy="1160129"/>
          </a:xfrm>
          <a:prstGeom prst="rect">
            <a:avLst/>
          </a:prstGeom>
        </p:spPr>
      </p:pic>
      <p:sp>
        <p:nvSpPr>
          <p:cNvPr id="40" name="テキスト ボックス 39">
            <a:extLst>
              <a:ext uri="{FF2B5EF4-FFF2-40B4-BE49-F238E27FC236}">
                <a16:creationId xmlns:a16="http://schemas.microsoft.com/office/drawing/2014/main" id="{5AA334DB-B7C3-1000-8DBE-9A20C40A31C8}"/>
              </a:ext>
            </a:extLst>
          </p:cNvPr>
          <p:cNvSpPr txBox="1"/>
          <p:nvPr/>
        </p:nvSpPr>
        <p:spPr>
          <a:xfrm>
            <a:off x="207625" y="5587176"/>
            <a:ext cx="7083613" cy="461665"/>
          </a:xfrm>
          <a:prstGeom prst="rect">
            <a:avLst/>
          </a:prstGeom>
          <a:noFill/>
        </p:spPr>
        <p:txBody>
          <a:bodyPr wrap="square" rtlCol="0">
            <a:spAutoFit/>
          </a:bodyPr>
          <a:lstStyle/>
          <a:p>
            <a:r>
              <a:rPr kumimoji="1" lang="ja-JP" altLang="en-US" sz="1200" b="1" dirty="0">
                <a:solidFill>
                  <a:srgbClr val="F35404"/>
                </a:solidFill>
                <a:latin typeface="BIZ UDGothic" panose="020B0400000000000000" pitchFamily="49" charset="-128"/>
                <a:ea typeface="BIZ UDGothic" panose="020B0400000000000000" pitchFamily="49" charset="-128"/>
              </a:rPr>
              <a:t>明治以降、日本の政治では選挙で選ばれた政治家が、税やルール等を決めるようになりました。</a:t>
            </a:r>
            <a:endParaRPr kumimoji="1" lang="en-US" altLang="ja-JP" sz="1200" b="1" dirty="0">
              <a:solidFill>
                <a:srgbClr val="F35404"/>
              </a:solidFill>
              <a:latin typeface="BIZ UDGothic" panose="020B0400000000000000" pitchFamily="49" charset="-128"/>
              <a:ea typeface="BIZ UDGothic" panose="020B0400000000000000" pitchFamily="49" charset="-128"/>
            </a:endParaRPr>
          </a:p>
          <a:p>
            <a:r>
              <a:rPr kumimoji="1" lang="ja-JP" altLang="en-US" sz="1200" b="1" dirty="0">
                <a:solidFill>
                  <a:srgbClr val="F35404"/>
                </a:solidFill>
                <a:latin typeface="BIZ UDGothic" panose="020B0400000000000000" pitchFamily="49" charset="-128"/>
                <a:ea typeface="BIZ UDGothic" panose="020B0400000000000000" pitchFamily="49" charset="-128"/>
              </a:rPr>
              <a:t>最初は一部の人だけでしたが、徐々に多くの人々の意見や考えが政治に反映されるようになりました</a:t>
            </a:r>
            <a:endParaRPr kumimoji="1" lang="en-US" altLang="ja-JP" sz="1200" b="1" dirty="0">
              <a:solidFill>
                <a:srgbClr val="F35404"/>
              </a:solidFill>
              <a:latin typeface="BIZ UDGothic" panose="020B0400000000000000" pitchFamily="49" charset="-128"/>
              <a:ea typeface="BIZ UDGothic" panose="020B0400000000000000" pitchFamily="49" charset="-128"/>
            </a:endParaRPr>
          </a:p>
        </p:txBody>
      </p:sp>
      <p:sp>
        <p:nvSpPr>
          <p:cNvPr id="32" name="テキスト ボックス 31">
            <a:extLst>
              <a:ext uri="{FF2B5EF4-FFF2-40B4-BE49-F238E27FC236}">
                <a16:creationId xmlns:a16="http://schemas.microsoft.com/office/drawing/2014/main" id="{F26348E9-9B42-1264-98E7-F116A3484D44}"/>
              </a:ext>
            </a:extLst>
          </p:cNvPr>
          <p:cNvSpPr txBox="1"/>
          <p:nvPr/>
        </p:nvSpPr>
        <p:spPr>
          <a:xfrm>
            <a:off x="314755" y="6261173"/>
            <a:ext cx="307777" cy="623901"/>
          </a:xfrm>
          <a:prstGeom prst="rect">
            <a:avLst/>
          </a:prstGeom>
          <a:noFill/>
        </p:spPr>
        <p:txBody>
          <a:bodyPr vert="eaVert" wrap="square" rtlCol="0">
            <a:spAutoFit/>
          </a:bodyPr>
          <a:lstStyle/>
          <a:p>
            <a:r>
              <a:rPr kumimoji="1" lang="ja-JP" altLang="en-US" sz="800">
                <a:latin typeface="BIZ UDGothic" panose="020B0400000000000000" pitchFamily="49" charset="-128"/>
                <a:ea typeface="BIZ UDGothic" panose="020B0400000000000000" pitchFamily="49" charset="-128"/>
              </a:rPr>
              <a:t>執行年</a:t>
            </a:r>
            <a:endParaRPr kumimoji="1" lang="en-US" altLang="ja-JP" sz="800" dirty="0">
              <a:latin typeface="BIZ UDGothic" panose="020B0400000000000000" pitchFamily="49" charset="-128"/>
              <a:ea typeface="BIZ UDGothic" panose="020B0400000000000000" pitchFamily="49" charset="-128"/>
            </a:endParaRPr>
          </a:p>
        </p:txBody>
      </p:sp>
      <p:sp>
        <p:nvSpPr>
          <p:cNvPr id="48" name="テキスト ボックス 47">
            <a:extLst>
              <a:ext uri="{FF2B5EF4-FFF2-40B4-BE49-F238E27FC236}">
                <a16:creationId xmlns:a16="http://schemas.microsoft.com/office/drawing/2014/main" id="{906BCEC5-C250-FDE9-2CBF-74464087FCD0}"/>
              </a:ext>
            </a:extLst>
          </p:cNvPr>
          <p:cNvSpPr txBox="1"/>
          <p:nvPr/>
        </p:nvSpPr>
        <p:spPr>
          <a:xfrm>
            <a:off x="314755" y="6922404"/>
            <a:ext cx="307777" cy="619906"/>
          </a:xfrm>
          <a:prstGeom prst="rect">
            <a:avLst/>
          </a:prstGeom>
          <a:noFill/>
        </p:spPr>
        <p:txBody>
          <a:bodyPr vert="eaVert" wrap="square" rtlCol="0">
            <a:spAutoFit/>
          </a:bodyPr>
          <a:lstStyle/>
          <a:p>
            <a:r>
              <a:rPr kumimoji="1" lang="ja-JP" altLang="en-US" sz="800">
                <a:latin typeface="BIZ UDGothic" panose="020B0400000000000000" pitchFamily="49" charset="-128"/>
                <a:ea typeface="BIZ UDGothic" panose="020B0400000000000000" pitchFamily="49" charset="-128"/>
              </a:rPr>
              <a:t>選挙権制限</a:t>
            </a:r>
            <a:endParaRPr kumimoji="1" lang="en-US" altLang="ja-JP" sz="800" dirty="0">
              <a:latin typeface="BIZ UDGothic" panose="020B0400000000000000" pitchFamily="49" charset="-128"/>
              <a:ea typeface="BIZ UDGothic" panose="020B0400000000000000" pitchFamily="49" charset="-128"/>
            </a:endParaRPr>
          </a:p>
        </p:txBody>
      </p:sp>
      <p:sp>
        <p:nvSpPr>
          <p:cNvPr id="51" name="テキスト ボックス 50">
            <a:extLst>
              <a:ext uri="{FF2B5EF4-FFF2-40B4-BE49-F238E27FC236}">
                <a16:creationId xmlns:a16="http://schemas.microsoft.com/office/drawing/2014/main" id="{104A56FB-9A8B-9AE0-172F-0B57E977C362}"/>
              </a:ext>
            </a:extLst>
          </p:cNvPr>
          <p:cNvSpPr txBox="1"/>
          <p:nvPr/>
        </p:nvSpPr>
        <p:spPr>
          <a:xfrm>
            <a:off x="325005" y="7842748"/>
            <a:ext cx="307777" cy="460366"/>
          </a:xfrm>
          <a:prstGeom prst="rect">
            <a:avLst/>
          </a:prstGeom>
          <a:noFill/>
        </p:spPr>
        <p:txBody>
          <a:bodyPr vert="eaVert" wrap="square" rtlCol="0">
            <a:spAutoFit/>
          </a:bodyPr>
          <a:lstStyle/>
          <a:p>
            <a:r>
              <a:rPr kumimoji="1" lang="ja-JP" altLang="en-US" sz="800" dirty="0">
                <a:latin typeface="BIZ UDGothic" panose="020B0400000000000000" pitchFamily="49" charset="-128"/>
                <a:ea typeface="BIZ UDGothic" panose="020B0400000000000000" pitchFamily="49" charset="-128"/>
              </a:rPr>
              <a:t>人口比</a:t>
            </a:r>
            <a:endParaRPr kumimoji="1" lang="en-US" altLang="ja-JP" sz="800" dirty="0">
              <a:latin typeface="BIZ UDGothic" panose="020B0400000000000000" pitchFamily="49" charset="-128"/>
              <a:ea typeface="BIZ UDGothic" panose="020B0400000000000000" pitchFamily="49" charset="-128"/>
            </a:endParaRPr>
          </a:p>
        </p:txBody>
      </p:sp>
      <p:sp>
        <p:nvSpPr>
          <p:cNvPr id="55" name="正方形/長方形 54">
            <a:extLst>
              <a:ext uri="{FF2B5EF4-FFF2-40B4-BE49-F238E27FC236}">
                <a16:creationId xmlns:a16="http://schemas.microsoft.com/office/drawing/2014/main" id="{C311059B-50E7-F4F9-49C8-4EC938072F01}"/>
              </a:ext>
            </a:extLst>
          </p:cNvPr>
          <p:cNvSpPr/>
          <p:nvPr/>
        </p:nvSpPr>
        <p:spPr>
          <a:xfrm>
            <a:off x="676869" y="6263999"/>
            <a:ext cx="979193" cy="19378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E9ACC51A-8BFE-ED2D-F901-DCD445FABA59}"/>
              </a:ext>
            </a:extLst>
          </p:cNvPr>
          <p:cNvSpPr/>
          <p:nvPr/>
        </p:nvSpPr>
        <p:spPr>
          <a:xfrm>
            <a:off x="1741779" y="6263999"/>
            <a:ext cx="979193" cy="19378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1A25266-E427-BABE-E239-5C51123FAD67}"/>
              </a:ext>
            </a:extLst>
          </p:cNvPr>
          <p:cNvSpPr/>
          <p:nvPr/>
        </p:nvSpPr>
        <p:spPr>
          <a:xfrm>
            <a:off x="2806689" y="6263999"/>
            <a:ext cx="979193" cy="19378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49FBFB5-1412-9205-F03E-85AB13A1AE7E}"/>
              </a:ext>
            </a:extLst>
          </p:cNvPr>
          <p:cNvSpPr/>
          <p:nvPr/>
        </p:nvSpPr>
        <p:spPr>
          <a:xfrm>
            <a:off x="3871599" y="6263999"/>
            <a:ext cx="979193" cy="1937874"/>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9C74427-AB2D-E39A-3F64-C4F8B5BB1A74}"/>
              </a:ext>
            </a:extLst>
          </p:cNvPr>
          <p:cNvSpPr/>
          <p:nvPr/>
        </p:nvSpPr>
        <p:spPr>
          <a:xfrm>
            <a:off x="4936509" y="6263999"/>
            <a:ext cx="979193" cy="193787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60000"/>
                  <a:lumOff val="40000"/>
                </a:schemeClr>
              </a:solidFill>
            </a:endParaRPr>
          </a:p>
        </p:txBody>
      </p:sp>
      <p:sp>
        <p:nvSpPr>
          <p:cNvPr id="62" name="正方形/長方形 61">
            <a:extLst>
              <a:ext uri="{FF2B5EF4-FFF2-40B4-BE49-F238E27FC236}">
                <a16:creationId xmlns:a16="http://schemas.microsoft.com/office/drawing/2014/main" id="{25515DDC-E195-61DC-822B-CF040FE57CB3}"/>
              </a:ext>
            </a:extLst>
          </p:cNvPr>
          <p:cNvSpPr/>
          <p:nvPr/>
        </p:nvSpPr>
        <p:spPr>
          <a:xfrm>
            <a:off x="6001419" y="6263999"/>
            <a:ext cx="979193" cy="193787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60000"/>
                  <a:lumOff val="40000"/>
                </a:schemeClr>
              </a:solidFill>
            </a:endParaRPr>
          </a:p>
        </p:txBody>
      </p:sp>
      <p:cxnSp>
        <p:nvCxnSpPr>
          <p:cNvPr id="54" name="直線コネクタ 53">
            <a:extLst>
              <a:ext uri="{FF2B5EF4-FFF2-40B4-BE49-F238E27FC236}">
                <a16:creationId xmlns:a16="http://schemas.microsoft.com/office/drawing/2014/main" id="{E07B788F-0951-F378-502D-46FBDD991F01}"/>
              </a:ext>
            </a:extLst>
          </p:cNvPr>
          <p:cNvCxnSpPr>
            <a:cxnSpLocks/>
          </p:cNvCxnSpPr>
          <p:nvPr/>
        </p:nvCxnSpPr>
        <p:spPr>
          <a:xfrm>
            <a:off x="271860" y="7807620"/>
            <a:ext cx="670875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007060F1-9C91-F0ED-911F-9874BED441C1}"/>
              </a:ext>
            </a:extLst>
          </p:cNvPr>
          <p:cNvSpPr/>
          <p:nvPr/>
        </p:nvSpPr>
        <p:spPr>
          <a:xfrm>
            <a:off x="677041" y="6096070"/>
            <a:ext cx="3108841" cy="165105"/>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EB1EBE8-452D-2C21-A600-2E6AB609C2C0}"/>
              </a:ext>
            </a:extLst>
          </p:cNvPr>
          <p:cNvSpPr txBox="1"/>
          <p:nvPr/>
        </p:nvSpPr>
        <p:spPr>
          <a:xfrm>
            <a:off x="1250545" y="6064755"/>
            <a:ext cx="1961662" cy="215444"/>
          </a:xfrm>
          <a:prstGeom prst="rect">
            <a:avLst/>
          </a:prstGeom>
          <a:noFill/>
        </p:spPr>
        <p:txBody>
          <a:bodyPr wrap="square" rtlCol="0">
            <a:spAutoFit/>
          </a:bodyPr>
          <a:lstStyle/>
          <a:p>
            <a:pPr algn="ctr"/>
            <a:r>
              <a:rPr kumimoji="1" lang="ja-JP" altLang="en-US" sz="800" b="1">
                <a:solidFill>
                  <a:schemeClr val="bg1">
                    <a:lumMod val="95000"/>
                  </a:schemeClr>
                </a:solidFill>
                <a:latin typeface="BIZ UDGothic" panose="020B0400000000000000" pitchFamily="49" charset="-128"/>
                <a:ea typeface="BIZ UDGothic" panose="020B0400000000000000" pitchFamily="49" charset="-128"/>
              </a:rPr>
              <a:t>制限選挙（高額納税できる男子のみ）</a:t>
            </a:r>
            <a:endParaRPr kumimoji="1" lang="en-US" altLang="ja-JP" sz="800" b="1" dirty="0">
              <a:solidFill>
                <a:schemeClr val="bg1">
                  <a:lumMod val="95000"/>
                </a:schemeClr>
              </a:solidFill>
              <a:latin typeface="BIZ UDGothic" panose="020B0400000000000000" pitchFamily="49" charset="-128"/>
              <a:ea typeface="BIZ UDGothic" panose="020B0400000000000000" pitchFamily="49" charset="-128"/>
            </a:endParaRPr>
          </a:p>
        </p:txBody>
      </p:sp>
      <p:sp>
        <p:nvSpPr>
          <p:cNvPr id="66" name="正方形/長方形 65">
            <a:extLst>
              <a:ext uri="{FF2B5EF4-FFF2-40B4-BE49-F238E27FC236}">
                <a16:creationId xmlns:a16="http://schemas.microsoft.com/office/drawing/2014/main" id="{AE31F8D4-03FA-C424-F97B-EBB9D6C79902}"/>
              </a:ext>
            </a:extLst>
          </p:cNvPr>
          <p:cNvSpPr/>
          <p:nvPr/>
        </p:nvSpPr>
        <p:spPr>
          <a:xfrm>
            <a:off x="3871599" y="6098381"/>
            <a:ext cx="974481" cy="162793"/>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76CE4004-4918-8F1A-7D66-FE0851227F43}"/>
              </a:ext>
            </a:extLst>
          </p:cNvPr>
          <p:cNvSpPr txBox="1"/>
          <p:nvPr/>
        </p:nvSpPr>
        <p:spPr>
          <a:xfrm>
            <a:off x="3947885" y="6066364"/>
            <a:ext cx="826621" cy="215444"/>
          </a:xfrm>
          <a:prstGeom prst="rect">
            <a:avLst/>
          </a:prstGeom>
          <a:noFill/>
        </p:spPr>
        <p:txBody>
          <a:bodyPr wrap="square" rtlCol="0">
            <a:spAutoFit/>
          </a:bodyPr>
          <a:lstStyle/>
          <a:p>
            <a:pPr algn="ctr"/>
            <a:r>
              <a:rPr kumimoji="1" lang="ja-JP" altLang="en-US" sz="800" b="1">
                <a:solidFill>
                  <a:schemeClr val="bg1">
                    <a:lumMod val="95000"/>
                  </a:schemeClr>
                </a:solidFill>
                <a:latin typeface="BIZ UDGothic" panose="020B0400000000000000" pitchFamily="49" charset="-128"/>
                <a:ea typeface="BIZ UDGothic" panose="020B0400000000000000" pitchFamily="49" charset="-128"/>
              </a:rPr>
              <a:t>男子普通選挙</a:t>
            </a:r>
            <a:endParaRPr kumimoji="1" lang="en-US" altLang="ja-JP" sz="800" b="1" dirty="0">
              <a:solidFill>
                <a:schemeClr val="bg1">
                  <a:lumMod val="95000"/>
                </a:schemeClr>
              </a:solidFill>
              <a:latin typeface="BIZ UDGothic" panose="020B0400000000000000" pitchFamily="49" charset="-128"/>
              <a:ea typeface="BIZ UDGothic" panose="020B0400000000000000" pitchFamily="49" charset="-128"/>
            </a:endParaRPr>
          </a:p>
        </p:txBody>
      </p:sp>
      <p:sp>
        <p:nvSpPr>
          <p:cNvPr id="73" name="正方形/長方形 72">
            <a:extLst>
              <a:ext uri="{FF2B5EF4-FFF2-40B4-BE49-F238E27FC236}">
                <a16:creationId xmlns:a16="http://schemas.microsoft.com/office/drawing/2014/main" id="{386B2D15-DE4A-BB76-04E4-6EC338B31B74}"/>
              </a:ext>
            </a:extLst>
          </p:cNvPr>
          <p:cNvSpPr/>
          <p:nvPr/>
        </p:nvSpPr>
        <p:spPr>
          <a:xfrm>
            <a:off x="4931797" y="6098381"/>
            <a:ext cx="2048815" cy="162793"/>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E531AEFF-81E4-044F-4197-EB2D5F509CBC}"/>
              </a:ext>
            </a:extLst>
          </p:cNvPr>
          <p:cNvSpPr txBox="1"/>
          <p:nvPr/>
        </p:nvSpPr>
        <p:spPr>
          <a:xfrm>
            <a:off x="5485714" y="6061608"/>
            <a:ext cx="946312" cy="215444"/>
          </a:xfrm>
          <a:prstGeom prst="rect">
            <a:avLst/>
          </a:prstGeom>
          <a:noFill/>
        </p:spPr>
        <p:txBody>
          <a:bodyPr wrap="square" rtlCol="0">
            <a:spAutoFit/>
          </a:bodyPr>
          <a:lstStyle/>
          <a:p>
            <a:pPr algn="ctr"/>
            <a:r>
              <a:rPr kumimoji="1" lang="ja-JP" altLang="en-US" sz="800" b="1">
                <a:solidFill>
                  <a:schemeClr val="bg1">
                    <a:lumMod val="95000"/>
                  </a:schemeClr>
                </a:solidFill>
                <a:latin typeface="BIZ UDGothic" panose="020B0400000000000000" pitchFamily="49" charset="-128"/>
                <a:ea typeface="BIZ UDGothic" panose="020B0400000000000000" pitchFamily="49" charset="-128"/>
              </a:rPr>
              <a:t>完全普通選挙</a:t>
            </a:r>
            <a:endParaRPr kumimoji="1" lang="en-US" altLang="ja-JP" sz="800" b="1" dirty="0">
              <a:solidFill>
                <a:schemeClr val="bg1">
                  <a:lumMod val="95000"/>
                </a:schemeClr>
              </a:solidFill>
              <a:latin typeface="BIZ UDGothic" panose="020B0400000000000000" pitchFamily="49" charset="-128"/>
              <a:ea typeface="BIZ UDGothic" panose="020B0400000000000000" pitchFamily="49" charset="-128"/>
            </a:endParaRPr>
          </a:p>
        </p:txBody>
      </p:sp>
      <p:sp>
        <p:nvSpPr>
          <p:cNvPr id="76" name="テキスト ボックス 75">
            <a:extLst>
              <a:ext uri="{FF2B5EF4-FFF2-40B4-BE49-F238E27FC236}">
                <a16:creationId xmlns:a16="http://schemas.microsoft.com/office/drawing/2014/main" id="{DCC487ED-B105-A273-3D3D-9A4826254D5A}"/>
              </a:ext>
            </a:extLst>
          </p:cNvPr>
          <p:cNvSpPr txBox="1"/>
          <p:nvPr/>
        </p:nvSpPr>
        <p:spPr>
          <a:xfrm>
            <a:off x="808978"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明治</a:t>
            </a:r>
            <a:r>
              <a:rPr kumimoji="1" lang="en-US" altLang="ja-JP" sz="1000" b="1" dirty="0">
                <a:latin typeface="BIZ UDGothic" panose="020B0400000000000000" pitchFamily="49" charset="-128"/>
                <a:ea typeface="BIZ UDGothic" panose="020B0400000000000000" pitchFamily="49" charset="-128"/>
              </a:rPr>
              <a:t>23</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78" name="テキスト ボックス 77">
            <a:extLst>
              <a:ext uri="{FF2B5EF4-FFF2-40B4-BE49-F238E27FC236}">
                <a16:creationId xmlns:a16="http://schemas.microsoft.com/office/drawing/2014/main" id="{CD09F692-C4D5-412B-40B7-606205F08700}"/>
              </a:ext>
            </a:extLst>
          </p:cNvPr>
          <p:cNvSpPr txBox="1"/>
          <p:nvPr/>
        </p:nvSpPr>
        <p:spPr>
          <a:xfrm>
            <a:off x="1878428"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明治</a:t>
            </a:r>
            <a:r>
              <a:rPr kumimoji="1" lang="en-US" altLang="ja-JP" sz="1000" b="1" dirty="0">
                <a:latin typeface="BIZ UDGothic" panose="020B0400000000000000" pitchFamily="49" charset="-128"/>
                <a:ea typeface="BIZ UDGothic" panose="020B0400000000000000" pitchFamily="49" charset="-128"/>
              </a:rPr>
              <a:t>35</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79" name="テキスト ボックス 78">
            <a:extLst>
              <a:ext uri="{FF2B5EF4-FFF2-40B4-BE49-F238E27FC236}">
                <a16:creationId xmlns:a16="http://schemas.microsoft.com/office/drawing/2014/main" id="{64CDF058-41D9-5C3E-10C0-22410CF9CAE0}"/>
              </a:ext>
            </a:extLst>
          </p:cNvPr>
          <p:cNvSpPr txBox="1"/>
          <p:nvPr/>
        </p:nvSpPr>
        <p:spPr>
          <a:xfrm>
            <a:off x="2945147"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大正９年</a:t>
            </a:r>
            <a:endParaRPr kumimoji="1" lang="en-US" altLang="ja-JP" sz="1000" b="1" dirty="0">
              <a:latin typeface="BIZ UDGothic" panose="020B0400000000000000" pitchFamily="49" charset="-128"/>
              <a:ea typeface="BIZ UDGothic" panose="020B0400000000000000" pitchFamily="49" charset="-128"/>
            </a:endParaRPr>
          </a:p>
        </p:txBody>
      </p:sp>
      <p:sp>
        <p:nvSpPr>
          <p:cNvPr id="80" name="テキスト ボックス 79">
            <a:extLst>
              <a:ext uri="{FF2B5EF4-FFF2-40B4-BE49-F238E27FC236}">
                <a16:creationId xmlns:a16="http://schemas.microsoft.com/office/drawing/2014/main" id="{F1480669-4D16-AD70-BCA2-FBE8D24A2AD9}"/>
              </a:ext>
            </a:extLst>
          </p:cNvPr>
          <p:cNvSpPr txBox="1"/>
          <p:nvPr/>
        </p:nvSpPr>
        <p:spPr>
          <a:xfrm>
            <a:off x="4010113"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昭和３年</a:t>
            </a:r>
            <a:endParaRPr kumimoji="1" lang="en-US" altLang="ja-JP" sz="1000" b="1" dirty="0">
              <a:latin typeface="BIZ UDGothic" panose="020B0400000000000000" pitchFamily="49" charset="-128"/>
              <a:ea typeface="BIZ UDGothic" panose="020B0400000000000000" pitchFamily="49" charset="-128"/>
            </a:endParaRPr>
          </a:p>
        </p:txBody>
      </p:sp>
      <p:sp>
        <p:nvSpPr>
          <p:cNvPr id="82" name="テキスト ボックス 81">
            <a:extLst>
              <a:ext uri="{FF2B5EF4-FFF2-40B4-BE49-F238E27FC236}">
                <a16:creationId xmlns:a16="http://schemas.microsoft.com/office/drawing/2014/main" id="{DFC18BFD-35CC-F63C-99DA-5419F103C72A}"/>
              </a:ext>
            </a:extLst>
          </p:cNvPr>
          <p:cNvSpPr txBox="1"/>
          <p:nvPr/>
        </p:nvSpPr>
        <p:spPr>
          <a:xfrm>
            <a:off x="5072459"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昭和</a:t>
            </a:r>
            <a:r>
              <a:rPr kumimoji="1" lang="en-US" altLang="ja-JP" sz="1000" b="1" dirty="0">
                <a:latin typeface="BIZ UDGothic" panose="020B0400000000000000" pitchFamily="49" charset="-128"/>
                <a:ea typeface="BIZ UDGothic" panose="020B0400000000000000" pitchFamily="49" charset="-128"/>
              </a:rPr>
              <a:t>21</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83" name="テキスト ボックス 82">
            <a:extLst>
              <a:ext uri="{FF2B5EF4-FFF2-40B4-BE49-F238E27FC236}">
                <a16:creationId xmlns:a16="http://schemas.microsoft.com/office/drawing/2014/main" id="{54866577-4132-9740-6CA0-EB758E899851}"/>
              </a:ext>
            </a:extLst>
          </p:cNvPr>
          <p:cNvSpPr txBox="1"/>
          <p:nvPr/>
        </p:nvSpPr>
        <p:spPr>
          <a:xfrm>
            <a:off x="6136467"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平成</a:t>
            </a:r>
            <a:r>
              <a:rPr kumimoji="1" lang="en-US" altLang="ja-JP" sz="1000" b="1" dirty="0">
                <a:latin typeface="BIZ UDGothic" panose="020B0400000000000000" pitchFamily="49" charset="-128"/>
                <a:ea typeface="BIZ UDGothic" panose="020B0400000000000000" pitchFamily="49" charset="-128"/>
              </a:rPr>
              <a:t>28</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84" name="テキスト ボックス 83">
            <a:extLst>
              <a:ext uri="{FF2B5EF4-FFF2-40B4-BE49-F238E27FC236}">
                <a16:creationId xmlns:a16="http://schemas.microsoft.com/office/drawing/2014/main" id="{34F263B3-EDA5-7001-EA0D-9E02A94DD3D3}"/>
              </a:ext>
            </a:extLst>
          </p:cNvPr>
          <p:cNvSpPr txBox="1"/>
          <p:nvPr/>
        </p:nvSpPr>
        <p:spPr>
          <a:xfrm>
            <a:off x="840974"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(1890</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5" name="テキスト ボックス 84">
            <a:extLst>
              <a:ext uri="{FF2B5EF4-FFF2-40B4-BE49-F238E27FC236}">
                <a16:creationId xmlns:a16="http://schemas.microsoft.com/office/drawing/2014/main" id="{DB17A48D-6726-A619-F90B-12717E565CC7}"/>
              </a:ext>
            </a:extLst>
          </p:cNvPr>
          <p:cNvSpPr txBox="1"/>
          <p:nvPr/>
        </p:nvSpPr>
        <p:spPr>
          <a:xfrm>
            <a:off x="1911156"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(1902</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6" name="テキスト ボックス 85">
            <a:extLst>
              <a:ext uri="{FF2B5EF4-FFF2-40B4-BE49-F238E27FC236}">
                <a16:creationId xmlns:a16="http://schemas.microsoft.com/office/drawing/2014/main" id="{BED7E66A-F3DB-D1A9-2669-AD62F8D89839}"/>
              </a:ext>
            </a:extLst>
          </p:cNvPr>
          <p:cNvSpPr txBox="1"/>
          <p:nvPr/>
        </p:nvSpPr>
        <p:spPr>
          <a:xfrm>
            <a:off x="2981338"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(1920</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8" name="テキスト ボックス 87">
            <a:extLst>
              <a:ext uri="{FF2B5EF4-FFF2-40B4-BE49-F238E27FC236}">
                <a16:creationId xmlns:a16="http://schemas.microsoft.com/office/drawing/2014/main" id="{83832820-0FC4-DA6D-B236-EC950C44E9F9}"/>
              </a:ext>
            </a:extLst>
          </p:cNvPr>
          <p:cNvSpPr txBox="1"/>
          <p:nvPr/>
        </p:nvSpPr>
        <p:spPr>
          <a:xfrm>
            <a:off x="4051520"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(1928</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9" name="テキスト ボックス 88">
            <a:extLst>
              <a:ext uri="{FF2B5EF4-FFF2-40B4-BE49-F238E27FC236}">
                <a16:creationId xmlns:a16="http://schemas.microsoft.com/office/drawing/2014/main" id="{A8140CD8-904B-926F-7A36-2D1C944247DB}"/>
              </a:ext>
            </a:extLst>
          </p:cNvPr>
          <p:cNvSpPr txBox="1"/>
          <p:nvPr/>
        </p:nvSpPr>
        <p:spPr>
          <a:xfrm>
            <a:off x="5121702"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(1946</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90" name="テキスト ボックス 89">
            <a:extLst>
              <a:ext uri="{FF2B5EF4-FFF2-40B4-BE49-F238E27FC236}">
                <a16:creationId xmlns:a16="http://schemas.microsoft.com/office/drawing/2014/main" id="{47298889-9F3F-26A0-7D76-867D97FCF9EB}"/>
              </a:ext>
            </a:extLst>
          </p:cNvPr>
          <p:cNvSpPr txBox="1"/>
          <p:nvPr/>
        </p:nvSpPr>
        <p:spPr>
          <a:xfrm>
            <a:off x="6191886"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(2016</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pic>
        <p:nvPicPr>
          <p:cNvPr id="92" name="図 91" descr="おもちゃ が含まれている画像&#10;&#10;自動的に生成された説明">
            <a:extLst>
              <a:ext uri="{FF2B5EF4-FFF2-40B4-BE49-F238E27FC236}">
                <a16:creationId xmlns:a16="http://schemas.microsoft.com/office/drawing/2014/main" id="{A18C5CDC-5131-DFDC-4CAD-90D3CA1BCE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5162" y="6727749"/>
            <a:ext cx="660653" cy="911944"/>
          </a:xfrm>
          <a:prstGeom prst="rect">
            <a:avLst/>
          </a:prstGeom>
        </p:spPr>
      </p:pic>
      <p:pic>
        <p:nvPicPr>
          <p:cNvPr id="93" name="図 92" descr="おもちゃ が含まれている画像&#10;&#10;自動的に生成された説明">
            <a:extLst>
              <a:ext uri="{FF2B5EF4-FFF2-40B4-BE49-F238E27FC236}">
                <a16:creationId xmlns:a16="http://schemas.microsoft.com/office/drawing/2014/main" id="{CA52FEDB-8663-94BF-21E3-C602A6FD81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4091" y="6746575"/>
            <a:ext cx="660653" cy="911944"/>
          </a:xfrm>
          <a:prstGeom prst="rect">
            <a:avLst/>
          </a:prstGeom>
        </p:spPr>
      </p:pic>
      <p:pic>
        <p:nvPicPr>
          <p:cNvPr id="94" name="図 93" descr="おもちゃ が含まれている画像&#10;&#10;自動的に生成された説明">
            <a:extLst>
              <a:ext uri="{FF2B5EF4-FFF2-40B4-BE49-F238E27FC236}">
                <a16:creationId xmlns:a16="http://schemas.microsoft.com/office/drawing/2014/main" id="{E9E460C8-4616-77F5-6525-34AD730D94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65958" y="6744005"/>
            <a:ext cx="660653" cy="911944"/>
          </a:xfrm>
          <a:prstGeom prst="rect">
            <a:avLst/>
          </a:prstGeom>
        </p:spPr>
      </p:pic>
      <p:pic>
        <p:nvPicPr>
          <p:cNvPr id="96" name="図 95" descr="写真, 探す, 衣類, 座る が含まれている画像&#10;&#10;自動的に生成された説明">
            <a:extLst>
              <a:ext uri="{FF2B5EF4-FFF2-40B4-BE49-F238E27FC236}">
                <a16:creationId xmlns:a16="http://schemas.microsoft.com/office/drawing/2014/main" id="{DC531DF1-EAA6-26F9-8547-DE159BB6C3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3028" y="6732002"/>
            <a:ext cx="483840" cy="903435"/>
          </a:xfrm>
          <a:prstGeom prst="rect">
            <a:avLst/>
          </a:prstGeom>
        </p:spPr>
      </p:pic>
      <p:pic>
        <p:nvPicPr>
          <p:cNvPr id="98" name="図 97" descr="黒いバックグラウンドの前に座っている人形&#10;&#10;低い精度で自動的に生成された説明">
            <a:extLst>
              <a:ext uri="{FF2B5EF4-FFF2-40B4-BE49-F238E27FC236}">
                <a16:creationId xmlns:a16="http://schemas.microsoft.com/office/drawing/2014/main" id="{039065DD-916D-6288-8F23-ADB6E90E98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37196" y="6731919"/>
            <a:ext cx="401126" cy="903436"/>
          </a:xfrm>
          <a:prstGeom prst="rect">
            <a:avLst/>
          </a:prstGeom>
        </p:spPr>
      </p:pic>
      <p:pic>
        <p:nvPicPr>
          <p:cNvPr id="99" name="図 98" descr="写真, 探す, 衣類, 座る が含まれている画像&#10;&#10;自動的に生成された説明">
            <a:extLst>
              <a:ext uri="{FF2B5EF4-FFF2-40B4-BE49-F238E27FC236}">
                <a16:creationId xmlns:a16="http://schemas.microsoft.com/office/drawing/2014/main" id="{F945E51A-31BF-E4EC-0FE9-863FAC7CB50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29556" y="6725105"/>
            <a:ext cx="483840" cy="903435"/>
          </a:xfrm>
          <a:prstGeom prst="rect">
            <a:avLst/>
          </a:prstGeom>
        </p:spPr>
      </p:pic>
      <p:pic>
        <p:nvPicPr>
          <p:cNvPr id="108" name="図 107" descr="座る, 衣類, 男, テーブル が含まれている画像&#10;&#10;自動的に生成された説明">
            <a:extLst>
              <a:ext uri="{FF2B5EF4-FFF2-40B4-BE49-F238E27FC236}">
                <a16:creationId xmlns:a16="http://schemas.microsoft.com/office/drawing/2014/main" id="{B69C4A95-3B97-CFFF-87E0-2EA734E7E6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34898" y="6725105"/>
            <a:ext cx="445298" cy="954210"/>
          </a:xfrm>
          <a:prstGeom prst="rect">
            <a:avLst/>
          </a:prstGeom>
        </p:spPr>
      </p:pic>
      <p:pic>
        <p:nvPicPr>
          <p:cNvPr id="110" name="図 109" descr="テレビゲームのキャラクター&#10;&#10;中程度の精度で自動的に生成された説明">
            <a:extLst>
              <a:ext uri="{FF2B5EF4-FFF2-40B4-BE49-F238E27FC236}">
                <a16:creationId xmlns:a16="http://schemas.microsoft.com/office/drawing/2014/main" id="{2C404916-8ABA-CC1E-A17E-F6B4898907E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27796" y="6659175"/>
            <a:ext cx="469309" cy="1005663"/>
          </a:xfrm>
          <a:prstGeom prst="rect">
            <a:avLst/>
          </a:prstGeom>
        </p:spPr>
      </p:pic>
      <p:sp>
        <p:nvSpPr>
          <p:cNvPr id="111" name="正方形/長方形 110">
            <a:extLst>
              <a:ext uri="{FF2B5EF4-FFF2-40B4-BE49-F238E27FC236}">
                <a16:creationId xmlns:a16="http://schemas.microsoft.com/office/drawing/2014/main" id="{A76526AB-8A1A-E25A-ADE9-9906303128CA}"/>
              </a:ext>
            </a:extLst>
          </p:cNvPr>
          <p:cNvSpPr/>
          <p:nvPr/>
        </p:nvSpPr>
        <p:spPr>
          <a:xfrm>
            <a:off x="741040"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F64FBAD1-08CB-7F28-87FD-CBC90BD3D490}"/>
              </a:ext>
            </a:extLst>
          </p:cNvPr>
          <p:cNvSpPr/>
          <p:nvPr/>
        </p:nvSpPr>
        <p:spPr>
          <a:xfrm>
            <a:off x="1815283"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BE63EB32-ADFD-F528-077B-0F8C15671A80}"/>
              </a:ext>
            </a:extLst>
          </p:cNvPr>
          <p:cNvSpPr/>
          <p:nvPr/>
        </p:nvSpPr>
        <p:spPr>
          <a:xfrm>
            <a:off x="2889526"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5E723AC7-1486-DB16-7E58-72B1ED7D990A}"/>
              </a:ext>
            </a:extLst>
          </p:cNvPr>
          <p:cNvSpPr/>
          <p:nvPr/>
        </p:nvSpPr>
        <p:spPr>
          <a:xfrm>
            <a:off x="3942452"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080A4C90-D1AC-E17D-3C4D-B245769DB42B}"/>
              </a:ext>
            </a:extLst>
          </p:cNvPr>
          <p:cNvSpPr/>
          <p:nvPr/>
        </p:nvSpPr>
        <p:spPr>
          <a:xfrm>
            <a:off x="5020051"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CB1C057-9E9C-A223-420D-C510DB0E267A}"/>
              </a:ext>
            </a:extLst>
          </p:cNvPr>
          <p:cNvSpPr/>
          <p:nvPr/>
        </p:nvSpPr>
        <p:spPr>
          <a:xfrm>
            <a:off x="6084524"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8" name="図 117">
            <a:extLst>
              <a:ext uri="{FF2B5EF4-FFF2-40B4-BE49-F238E27FC236}">
                <a16:creationId xmlns:a16="http://schemas.microsoft.com/office/drawing/2014/main" id="{2AC50E96-18A9-1FD6-1BFC-67D4DDC22B8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93916" y="4311648"/>
            <a:ext cx="1021003" cy="1156944"/>
          </a:xfrm>
          <a:prstGeom prst="rect">
            <a:avLst/>
          </a:prstGeom>
        </p:spPr>
      </p:pic>
      <p:pic>
        <p:nvPicPr>
          <p:cNvPr id="119" name="図 118">
            <a:extLst>
              <a:ext uri="{FF2B5EF4-FFF2-40B4-BE49-F238E27FC236}">
                <a16:creationId xmlns:a16="http://schemas.microsoft.com/office/drawing/2014/main" id="{1ABD5DB0-009C-2981-2375-AC596D2A0707}"/>
              </a:ext>
            </a:extLst>
          </p:cNvPr>
          <p:cNvPicPr>
            <a:picLocks noChangeAspect="1"/>
          </p:cNvPicPr>
          <p:nvPr/>
        </p:nvPicPr>
        <p:blipFill>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rot="1896958">
            <a:off x="4062155" y="4358444"/>
            <a:ext cx="905344" cy="1025886"/>
          </a:xfrm>
          <a:prstGeom prst="rect">
            <a:avLst/>
          </a:prstGeom>
        </p:spPr>
      </p:pic>
      <p:sp>
        <p:nvSpPr>
          <p:cNvPr id="120" name="テキスト ボックス 119">
            <a:extLst>
              <a:ext uri="{FF2B5EF4-FFF2-40B4-BE49-F238E27FC236}">
                <a16:creationId xmlns:a16="http://schemas.microsoft.com/office/drawing/2014/main" id="{9385C7F6-E7BE-3172-B1CE-F64B03DC4562}"/>
              </a:ext>
            </a:extLst>
          </p:cNvPr>
          <p:cNvSpPr txBox="1"/>
          <p:nvPr/>
        </p:nvSpPr>
        <p:spPr>
          <a:xfrm>
            <a:off x="665942" y="7333591"/>
            <a:ext cx="992561" cy="400110"/>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700" b="1">
                <a:latin typeface="BIZ UDGothic" panose="020B0400000000000000" pitchFamily="49" charset="-128"/>
                <a:ea typeface="BIZ UDGothic" panose="020B0400000000000000" pitchFamily="49" charset="-128"/>
              </a:rPr>
              <a:t>・納税額</a:t>
            </a:r>
            <a:r>
              <a:rPr kumimoji="1" lang="en-US" altLang="ja-JP" sz="700" b="1" dirty="0">
                <a:latin typeface="BIZ UDGothic" panose="020B0400000000000000" pitchFamily="49" charset="-128"/>
                <a:ea typeface="BIZ UDGothic" panose="020B0400000000000000" pitchFamily="49" charset="-128"/>
              </a:rPr>
              <a:t>15</a:t>
            </a:r>
            <a:r>
              <a:rPr kumimoji="1" lang="ja-JP" altLang="en-US" sz="700" b="1">
                <a:latin typeface="BIZ UDGothic" panose="020B0400000000000000" pitchFamily="49" charset="-128"/>
                <a:ea typeface="BIZ UDGothic" panose="020B0400000000000000" pitchFamily="49" charset="-128"/>
              </a:rPr>
              <a:t>円以上</a:t>
            </a:r>
            <a:endParaRPr kumimoji="1" lang="en-US" altLang="ja-JP" sz="700" b="1" dirty="0">
              <a:latin typeface="BIZ UDGothic" panose="020B0400000000000000" pitchFamily="49" charset="-128"/>
              <a:ea typeface="BIZ UDGothic" panose="020B0400000000000000" pitchFamily="49" charset="-128"/>
            </a:endParaRPr>
          </a:p>
          <a:p>
            <a:r>
              <a:rPr kumimoji="1" lang="en-US" altLang="ja-JP" sz="600" b="1" dirty="0">
                <a:latin typeface="BIZ UDGothic" panose="020B0400000000000000" pitchFamily="49" charset="-128"/>
                <a:ea typeface="BIZ UDGothic" panose="020B0400000000000000" pitchFamily="49" charset="-128"/>
              </a:rPr>
              <a:t>※</a:t>
            </a:r>
            <a:r>
              <a:rPr kumimoji="1" lang="ja-JP" altLang="en-US" sz="600" b="1">
                <a:latin typeface="BIZ UDGothic" panose="020B0400000000000000" pitchFamily="49" charset="-128"/>
                <a:ea typeface="BIZ UDGothic" panose="020B0400000000000000" pitchFamily="49" charset="-128"/>
              </a:rPr>
              <a:t>現代の</a:t>
            </a:r>
            <a:r>
              <a:rPr kumimoji="1" lang="en-US" altLang="ja-JP" sz="600" b="1" dirty="0">
                <a:latin typeface="BIZ UDGothic" panose="020B0400000000000000" pitchFamily="49" charset="-128"/>
                <a:ea typeface="BIZ UDGothic" panose="020B0400000000000000" pitchFamily="49" charset="-128"/>
              </a:rPr>
              <a:t>1,000</a:t>
            </a:r>
            <a:r>
              <a:rPr kumimoji="1" lang="ja-JP" altLang="en-US" sz="600" b="1">
                <a:latin typeface="BIZ UDGothic" panose="020B0400000000000000" pitchFamily="49" charset="-128"/>
                <a:ea typeface="BIZ UDGothic" panose="020B0400000000000000" pitchFamily="49" charset="-128"/>
              </a:rPr>
              <a:t>万円程度</a:t>
            </a:r>
            <a:endParaRPr kumimoji="1" lang="en-US" altLang="ja-JP" sz="600" b="1" dirty="0">
              <a:latin typeface="BIZ UDGothic" panose="020B0400000000000000" pitchFamily="49" charset="-128"/>
              <a:ea typeface="BIZ UDGothic" panose="020B0400000000000000" pitchFamily="49" charset="-128"/>
            </a:endParaRPr>
          </a:p>
        </p:txBody>
      </p:sp>
      <p:sp>
        <p:nvSpPr>
          <p:cNvPr id="121" name="テキスト ボックス 120">
            <a:extLst>
              <a:ext uri="{FF2B5EF4-FFF2-40B4-BE49-F238E27FC236}">
                <a16:creationId xmlns:a16="http://schemas.microsoft.com/office/drawing/2014/main" id="{3CB5F4DE-79EF-0529-8D8C-EC8521961C4F}"/>
              </a:ext>
            </a:extLst>
          </p:cNvPr>
          <p:cNvSpPr txBox="1"/>
          <p:nvPr/>
        </p:nvSpPr>
        <p:spPr>
          <a:xfrm>
            <a:off x="1754799" y="7332853"/>
            <a:ext cx="950064" cy="307777"/>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700" b="1">
                <a:latin typeface="BIZ UDGothic" panose="020B0400000000000000" pitchFamily="49" charset="-128"/>
                <a:ea typeface="BIZ UDGothic" panose="020B0400000000000000" pitchFamily="49" charset="-128"/>
              </a:rPr>
              <a:t>・納税額</a:t>
            </a:r>
            <a:r>
              <a:rPr kumimoji="1" lang="en-US" altLang="ja-JP" sz="700" b="1" dirty="0">
                <a:latin typeface="BIZ UDGothic" panose="020B0400000000000000" pitchFamily="49" charset="-128"/>
                <a:ea typeface="BIZ UDGothic" panose="020B0400000000000000" pitchFamily="49" charset="-128"/>
              </a:rPr>
              <a:t>10</a:t>
            </a:r>
            <a:r>
              <a:rPr kumimoji="1" lang="ja-JP" altLang="en-US" sz="700" b="1">
                <a:latin typeface="BIZ UDGothic" panose="020B0400000000000000" pitchFamily="49" charset="-128"/>
                <a:ea typeface="BIZ UDGothic" panose="020B0400000000000000" pitchFamily="49" charset="-128"/>
              </a:rPr>
              <a:t>円以上</a:t>
            </a:r>
            <a:endParaRPr kumimoji="1" lang="en-US" altLang="ja-JP" sz="700" b="1" dirty="0">
              <a:latin typeface="BIZ UDGothic" panose="020B0400000000000000" pitchFamily="49" charset="-128"/>
              <a:ea typeface="BIZ UDGothic" panose="020B0400000000000000" pitchFamily="49" charset="-128"/>
            </a:endParaRPr>
          </a:p>
        </p:txBody>
      </p:sp>
      <p:sp>
        <p:nvSpPr>
          <p:cNvPr id="122" name="テキスト ボックス 121">
            <a:extLst>
              <a:ext uri="{FF2B5EF4-FFF2-40B4-BE49-F238E27FC236}">
                <a16:creationId xmlns:a16="http://schemas.microsoft.com/office/drawing/2014/main" id="{92A7AEBF-F0E6-1AA7-5D1B-8AE0A5F8A472}"/>
              </a:ext>
            </a:extLst>
          </p:cNvPr>
          <p:cNvSpPr txBox="1"/>
          <p:nvPr/>
        </p:nvSpPr>
        <p:spPr>
          <a:xfrm>
            <a:off x="2821929" y="7330416"/>
            <a:ext cx="950064" cy="307777"/>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700" b="1">
                <a:latin typeface="BIZ UDGothic" panose="020B0400000000000000" pitchFamily="49" charset="-128"/>
                <a:ea typeface="BIZ UDGothic" panose="020B0400000000000000" pitchFamily="49" charset="-128"/>
              </a:rPr>
              <a:t>・納税額３円以上</a:t>
            </a:r>
            <a:endParaRPr kumimoji="1" lang="en-US" altLang="ja-JP" sz="700" b="1" dirty="0">
              <a:latin typeface="BIZ UDGothic" panose="020B0400000000000000" pitchFamily="49" charset="-128"/>
              <a:ea typeface="BIZ UDGothic" panose="020B0400000000000000" pitchFamily="49" charset="-128"/>
            </a:endParaRPr>
          </a:p>
        </p:txBody>
      </p:sp>
      <p:sp>
        <p:nvSpPr>
          <p:cNvPr id="123" name="テキスト ボックス 122">
            <a:extLst>
              <a:ext uri="{FF2B5EF4-FFF2-40B4-BE49-F238E27FC236}">
                <a16:creationId xmlns:a16="http://schemas.microsoft.com/office/drawing/2014/main" id="{987624E4-0C5C-4D96-22E6-793FA6E303F6}"/>
              </a:ext>
            </a:extLst>
          </p:cNvPr>
          <p:cNvSpPr txBox="1"/>
          <p:nvPr/>
        </p:nvSpPr>
        <p:spPr>
          <a:xfrm>
            <a:off x="3862891" y="7322216"/>
            <a:ext cx="950064" cy="384721"/>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600" b="1">
                <a:solidFill>
                  <a:srgbClr val="F35404"/>
                </a:solidFill>
                <a:latin typeface="BIZ UDGothic" panose="020B0400000000000000" pitchFamily="49" charset="-128"/>
                <a:ea typeface="BIZ UDGothic" panose="020B0400000000000000" pitchFamily="49" charset="-128"/>
              </a:rPr>
              <a:t>男子が誰でも投票できるようになった</a:t>
            </a:r>
            <a:endParaRPr kumimoji="1" lang="en-US" altLang="ja-JP" sz="600" b="1" dirty="0">
              <a:solidFill>
                <a:srgbClr val="F35404"/>
              </a:solidFill>
              <a:latin typeface="BIZ UDGothic" panose="020B0400000000000000" pitchFamily="49" charset="-128"/>
              <a:ea typeface="BIZ UDGothic" panose="020B0400000000000000" pitchFamily="49" charset="-128"/>
            </a:endParaRPr>
          </a:p>
        </p:txBody>
      </p:sp>
      <p:sp>
        <p:nvSpPr>
          <p:cNvPr id="124" name="テキスト ボックス 123">
            <a:extLst>
              <a:ext uri="{FF2B5EF4-FFF2-40B4-BE49-F238E27FC236}">
                <a16:creationId xmlns:a16="http://schemas.microsoft.com/office/drawing/2014/main" id="{FCF80668-D63A-347A-EE6F-5824F21B987E}"/>
              </a:ext>
            </a:extLst>
          </p:cNvPr>
          <p:cNvSpPr txBox="1"/>
          <p:nvPr/>
        </p:nvSpPr>
        <p:spPr>
          <a:xfrm>
            <a:off x="4956596" y="7319362"/>
            <a:ext cx="950064" cy="384721"/>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20</a:t>
            </a:r>
            <a:r>
              <a:rPr kumimoji="1" lang="ja-JP" altLang="en-US" sz="700" b="1">
                <a:latin typeface="BIZ UDGothic" panose="020B0400000000000000" pitchFamily="49" charset="-128"/>
                <a:ea typeface="BIZ UDGothic" panose="020B0400000000000000" pitchFamily="49" charset="-128"/>
              </a:rPr>
              <a:t>歳以上の男女</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600" b="1">
                <a:solidFill>
                  <a:srgbClr val="F35404"/>
                </a:solidFill>
                <a:latin typeface="BIZ UDGothic" panose="020B0400000000000000" pitchFamily="49" charset="-128"/>
                <a:ea typeface="BIZ UDGothic" panose="020B0400000000000000" pitchFamily="49" charset="-128"/>
              </a:rPr>
              <a:t>男女が誰でも投票できるようになった</a:t>
            </a:r>
            <a:endParaRPr kumimoji="1" lang="en-US" altLang="ja-JP" sz="600" b="1" dirty="0">
              <a:solidFill>
                <a:srgbClr val="F35404"/>
              </a:solidFill>
              <a:latin typeface="BIZ UDGothic" panose="020B0400000000000000" pitchFamily="49" charset="-128"/>
              <a:ea typeface="BIZ UDGothic" panose="020B0400000000000000" pitchFamily="49" charset="-128"/>
            </a:endParaRPr>
          </a:p>
        </p:txBody>
      </p:sp>
      <p:sp>
        <p:nvSpPr>
          <p:cNvPr id="125" name="テキスト ボックス 124">
            <a:extLst>
              <a:ext uri="{FF2B5EF4-FFF2-40B4-BE49-F238E27FC236}">
                <a16:creationId xmlns:a16="http://schemas.microsoft.com/office/drawing/2014/main" id="{58C4AB5D-9949-AE65-967E-E31D091F7BF5}"/>
              </a:ext>
            </a:extLst>
          </p:cNvPr>
          <p:cNvSpPr txBox="1"/>
          <p:nvPr/>
        </p:nvSpPr>
        <p:spPr>
          <a:xfrm>
            <a:off x="6021748" y="7327194"/>
            <a:ext cx="950064" cy="292388"/>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18</a:t>
            </a:r>
            <a:r>
              <a:rPr kumimoji="1" lang="ja-JP" altLang="en-US" sz="700" b="1">
                <a:latin typeface="BIZ UDGothic" panose="020B0400000000000000" pitchFamily="49" charset="-128"/>
                <a:ea typeface="BIZ UDGothic" panose="020B0400000000000000" pitchFamily="49" charset="-128"/>
              </a:rPr>
              <a:t>歳以上の男女</a:t>
            </a:r>
            <a:endParaRPr kumimoji="1" lang="en-US" altLang="ja-JP" sz="700" b="1" dirty="0">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dirty="0">
                <a:solidFill>
                  <a:srgbClr val="F35404"/>
                </a:solidFill>
                <a:latin typeface="BIZ UDGothic" panose="020B0400000000000000" pitchFamily="49" charset="-128"/>
                <a:ea typeface="BIZ UDGothic" panose="020B0400000000000000" pitchFamily="49" charset="-128"/>
              </a:rPr>
              <a:t>60</a:t>
            </a:r>
            <a:r>
              <a:rPr kumimoji="1" lang="ja-JP" altLang="en-US" sz="600" b="1">
                <a:solidFill>
                  <a:srgbClr val="F35404"/>
                </a:solidFill>
                <a:latin typeface="BIZ UDGothic" panose="020B0400000000000000" pitchFamily="49" charset="-128"/>
                <a:ea typeface="BIZ UDGothic" panose="020B0400000000000000" pitchFamily="49" charset="-128"/>
              </a:rPr>
              <a:t>年ぶりの改正</a:t>
            </a:r>
            <a:endParaRPr kumimoji="1" lang="en-US" altLang="ja-JP" sz="600" b="1" i="0" u="none" strike="noStrike" kern="1200" cap="none" spc="0" normalizeH="0" baseline="0" noProof="0" dirty="0">
              <a:ln>
                <a:noFill/>
              </a:ln>
              <a:solidFill>
                <a:srgbClr val="F35404"/>
              </a:solidFill>
              <a:effectLst/>
              <a:uLnTx/>
              <a:uFillTx/>
              <a:latin typeface="BIZ UDGothic" panose="020B0400000000000000" pitchFamily="49" charset="-128"/>
              <a:ea typeface="BIZ UDGothic" panose="020B0400000000000000" pitchFamily="49" charset="-128"/>
              <a:cs typeface="+mn-cs"/>
            </a:endParaRPr>
          </a:p>
        </p:txBody>
      </p:sp>
      <p:sp>
        <p:nvSpPr>
          <p:cNvPr id="126" name="テキスト ボックス 125">
            <a:extLst>
              <a:ext uri="{FF2B5EF4-FFF2-40B4-BE49-F238E27FC236}">
                <a16:creationId xmlns:a16="http://schemas.microsoft.com/office/drawing/2014/main" id="{9D98416B-2758-C901-30BC-E2746B6DA305}"/>
              </a:ext>
            </a:extLst>
          </p:cNvPr>
          <p:cNvSpPr txBox="1"/>
          <p:nvPr/>
        </p:nvSpPr>
        <p:spPr>
          <a:xfrm>
            <a:off x="785325" y="7861057"/>
            <a:ext cx="734583"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1.1</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27" name="テキスト ボックス 126">
            <a:extLst>
              <a:ext uri="{FF2B5EF4-FFF2-40B4-BE49-F238E27FC236}">
                <a16:creationId xmlns:a16="http://schemas.microsoft.com/office/drawing/2014/main" id="{D991FCCB-BAE5-0CAF-6165-27D3EF724A16}"/>
              </a:ext>
            </a:extLst>
          </p:cNvPr>
          <p:cNvSpPr txBox="1"/>
          <p:nvPr/>
        </p:nvSpPr>
        <p:spPr>
          <a:xfrm>
            <a:off x="1823517" y="7861057"/>
            <a:ext cx="734583"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2.2</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28" name="テキスト ボックス 127">
            <a:extLst>
              <a:ext uri="{FF2B5EF4-FFF2-40B4-BE49-F238E27FC236}">
                <a16:creationId xmlns:a16="http://schemas.microsoft.com/office/drawing/2014/main" id="{5BBB6FD8-BAA0-C2A7-CB1B-8353B03A9C7C}"/>
              </a:ext>
            </a:extLst>
          </p:cNvPr>
          <p:cNvSpPr txBox="1"/>
          <p:nvPr/>
        </p:nvSpPr>
        <p:spPr>
          <a:xfrm>
            <a:off x="2882975" y="7861057"/>
            <a:ext cx="734583"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5.5</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29" name="テキスト ボックス 128">
            <a:extLst>
              <a:ext uri="{FF2B5EF4-FFF2-40B4-BE49-F238E27FC236}">
                <a16:creationId xmlns:a16="http://schemas.microsoft.com/office/drawing/2014/main" id="{00FFBA8D-B2B9-A913-A7A4-813396196DDD}"/>
              </a:ext>
            </a:extLst>
          </p:cNvPr>
          <p:cNvSpPr txBox="1"/>
          <p:nvPr/>
        </p:nvSpPr>
        <p:spPr>
          <a:xfrm>
            <a:off x="3943561" y="7861057"/>
            <a:ext cx="822045"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19.8</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30" name="テキスト ボックス 129">
            <a:extLst>
              <a:ext uri="{FF2B5EF4-FFF2-40B4-BE49-F238E27FC236}">
                <a16:creationId xmlns:a16="http://schemas.microsoft.com/office/drawing/2014/main" id="{AADCD3CB-AD33-1C01-F542-6120A4C1F25A}"/>
              </a:ext>
            </a:extLst>
          </p:cNvPr>
          <p:cNvSpPr txBox="1"/>
          <p:nvPr/>
        </p:nvSpPr>
        <p:spPr>
          <a:xfrm>
            <a:off x="4990968" y="7861057"/>
            <a:ext cx="822045"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46.7</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31" name="テキスト ボックス 130">
            <a:extLst>
              <a:ext uri="{FF2B5EF4-FFF2-40B4-BE49-F238E27FC236}">
                <a16:creationId xmlns:a16="http://schemas.microsoft.com/office/drawing/2014/main" id="{2D8D2072-2161-F717-D401-8AA7A59E70BF}"/>
              </a:ext>
            </a:extLst>
          </p:cNvPr>
          <p:cNvSpPr txBox="1"/>
          <p:nvPr/>
        </p:nvSpPr>
        <p:spPr>
          <a:xfrm>
            <a:off x="6074239" y="7861057"/>
            <a:ext cx="822045"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83.3</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33" name="テキスト ボックス 132">
            <a:extLst>
              <a:ext uri="{FF2B5EF4-FFF2-40B4-BE49-F238E27FC236}">
                <a16:creationId xmlns:a16="http://schemas.microsoft.com/office/drawing/2014/main" id="{498AA380-BAC4-410B-8E5F-D0233E0ABF37}"/>
              </a:ext>
            </a:extLst>
          </p:cNvPr>
          <p:cNvSpPr txBox="1"/>
          <p:nvPr/>
        </p:nvSpPr>
        <p:spPr>
          <a:xfrm>
            <a:off x="2542731" y="4313104"/>
            <a:ext cx="1096029" cy="430887"/>
          </a:xfrm>
          <a:prstGeom prst="rect">
            <a:avLst/>
          </a:prstGeom>
          <a:noFill/>
        </p:spPr>
        <p:txBody>
          <a:bodyPr wrap="square" rtlCol="0">
            <a:spAutoFit/>
          </a:bodyPr>
          <a:lstStyle/>
          <a:p>
            <a:r>
              <a:rPr kumimoji="1" lang="ja-JP" altLang="en-US" sz="1100" dirty="0">
                <a:solidFill>
                  <a:srgbClr val="F35404"/>
                </a:solidFill>
                <a:latin typeface="HGPSoeiKakugothicUB" panose="020B0900000000000000" pitchFamily="34" charset="-128"/>
                <a:ea typeface="HGPSoeiKakugothicUB" panose="020B0900000000000000" pitchFamily="34" charset="-128"/>
              </a:rPr>
              <a:t>お前には</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a:p>
            <a:r>
              <a:rPr kumimoji="1" lang="ja-JP" altLang="en-US" sz="1100" dirty="0">
                <a:solidFill>
                  <a:srgbClr val="F35404"/>
                </a:solidFill>
                <a:latin typeface="HGPSoeiKakugothicUB" panose="020B0900000000000000" pitchFamily="34" charset="-128"/>
                <a:ea typeface="HGPSoeiKakugothicUB" panose="020B0900000000000000" pitchFamily="34" charset="-128"/>
              </a:rPr>
              <a:t>任せられん！</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p:txBody>
      </p:sp>
      <p:pic>
        <p:nvPicPr>
          <p:cNvPr id="136" name="図 135" descr="スーツを着ている男はスマイルしている&#10;&#10;自動的に生成された説明">
            <a:extLst>
              <a:ext uri="{FF2B5EF4-FFF2-40B4-BE49-F238E27FC236}">
                <a16:creationId xmlns:a16="http://schemas.microsoft.com/office/drawing/2014/main" id="{030F52DB-D035-58C7-C10E-C5F2AF771FB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96544" y="8509247"/>
            <a:ext cx="1425847" cy="1425847"/>
          </a:xfrm>
          <a:prstGeom prst="rect">
            <a:avLst/>
          </a:prstGeom>
        </p:spPr>
      </p:pic>
      <p:sp>
        <p:nvSpPr>
          <p:cNvPr id="137" name="三角形 136">
            <a:extLst>
              <a:ext uri="{FF2B5EF4-FFF2-40B4-BE49-F238E27FC236}">
                <a16:creationId xmlns:a16="http://schemas.microsoft.com/office/drawing/2014/main" id="{30273795-6C0B-9EA8-50BB-566D951299DB}"/>
              </a:ext>
            </a:extLst>
          </p:cNvPr>
          <p:cNvSpPr/>
          <p:nvPr/>
        </p:nvSpPr>
        <p:spPr>
          <a:xfrm rot="5400000">
            <a:off x="5852336" y="8820547"/>
            <a:ext cx="140205" cy="124344"/>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角丸四角形 137">
            <a:extLst>
              <a:ext uri="{FF2B5EF4-FFF2-40B4-BE49-F238E27FC236}">
                <a16:creationId xmlns:a16="http://schemas.microsoft.com/office/drawing/2014/main" id="{55685133-4FA5-FBAB-137D-D6E880F466F8}"/>
              </a:ext>
            </a:extLst>
          </p:cNvPr>
          <p:cNvSpPr/>
          <p:nvPr/>
        </p:nvSpPr>
        <p:spPr>
          <a:xfrm>
            <a:off x="342695" y="4371977"/>
            <a:ext cx="1082572" cy="614122"/>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D01902B4-96DF-B1AB-83D7-B9AE5C8E5606}"/>
              </a:ext>
            </a:extLst>
          </p:cNvPr>
          <p:cNvSpPr txBox="1"/>
          <p:nvPr/>
        </p:nvSpPr>
        <p:spPr>
          <a:xfrm>
            <a:off x="282266" y="4385935"/>
            <a:ext cx="1166494" cy="600164"/>
          </a:xfrm>
          <a:prstGeom prst="rect">
            <a:avLst/>
          </a:prstGeom>
          <a:noFill/>
        </p:spPr>
        <p:txBody>
          <a:bodyPr wrap="square" rtlCol="0">
            <a:spAutoFit/>
          </a:bodyPr>
          <a:lstStyle/>
          <a:p>
            <a:r>
              <a:rPr kumimoji="1" lang="ja-JP" altLang="en-US" sz="1100" b="1">
                <a:solidFill>
                  <a:schemeClr val="bg1"/>
                </a:solidFill>
                <a:latin typeface="BIZ UDGothic" panose="020B0400000000000000" pitchFamily="49" charset="-128"/>
                <a:ea typeface="BIZ UDGothic" panose="020B0400000000000000" pitchFamily="49" charset="-128"/>
              </a:rPr>
              <a:t>私がみなさんの税やルールなどを決めます</a:t>
            </a:r>
            <a:endParaRPr kumimoji="1" lang="en-US" altLang="ja-JP" sz="1100" b="1" dirty="0">
              <a:solidFill>
                <a:schemeClr val="bg1"/>
              </a:solidFill>
              <a:latin typeface="BIZ UDGothic" panose="020B0400000000000000" pitchFamily="49" charset="-128"/>
              <a:ea typeface="BIZ UDGothic" panose="020B0400000000000000" pitchFamily="49" charset="-128"/>
            </a:endParaRPr>
          </a:p>
        </p:txBody>
      </p:sp>
      <p:sp>
        <p:nvSpPr>
          <p:cNvPr id="139" name="三角形 138">
            <a:extLst>
              <a:ext uri="{FF2B5EF4-FFF2-40B4-BE49-F238E27FC236}">
                <a16:creationId xmlns:a16="http://schemas.microsoft.com/office/drawing/2014/main" id="{4A144F2A-DAB4-B939-5AA1-185993309550}"/>
              </a:ext>
            </a:extLst>
          </p:cNvPr>
          <p:cNvSpPr/>
          <p:nvPr/>
        </p:nvSpPr>
        <p:spPr>
          <a:xfrm rot="5400000">
            <a:off x="1364262" y="4704485"/>
            <a:ext cx="140205" cy="124344"/>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角丸四角形 142">
            <a:extLst>
              <a:ext uri="{FF2B5EF4-FFF2-40B4-BE49-F238E27FC236}">
                <a16:creationId xmlns:a16="http://schemas.microsoft.com/office/drawing/2014/main" id="{21F5DA98-80D0-17F4-59B7-C2B3A5370F09}"/>
              </a:ext>
            </a:extLst>
          </p:cNvPr>
          <p:cNvSpPr/>
          <p:nvPr/>
        </p:nvSpPr>
        <p:spPr>
          <a:xfrm>
            <a:off x="5453149" y="4930908"/>
            <a:ext cx="1463745" cy="530713"/>
          </a:xfrm>
          <a:prstGeom prst="roundRect">
            <a:avLst/>
          </a:prstGeom>
          <a:solidFill>
            <a:srgbClr val="FFFFFF">
              <a:alpha val="8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descr="ネクタイを締めた少年&#10;&#10;自動的に生成された説明">
            <a:extLst>
              <a:ext uri="{FF2B5EF4-FFF2-40B4-BE49-F238E27FC236}">
                <a16:creationId xmlns:a16="http://schemas.microsoft.com/office/drawing/2014/main" id="{CCD95E7D-D862-2041-A18B-0EEE7DCAD16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825814">
            <a:off x="3172964" y="4231190"/>
            <a:ext cx="1095546" cy="1095546"/>
          </a:xfrm>
          <a:prstGeom prst="rect">
            <a:avLst/>
          </a:prstGeom>
        </p:spPr>
      </p:pic>
      <p:sp>
        <p:nvSpPr>
          <p:cNvPr id="141" name="角丸四角形 140">
            <a:extLst>
              <a:ext uri="{FF2B5EF4-FFF2-40B4-BE49-F238E27FC236}">
                <a16:creationId xmlns:a16="http://schemas.microsoft.com/office/drawing/2014/main" id="{683118F2-4C49-1AA1-A014-877D048E2082}"/>
              </a:ext>
            </a:extLst>
          </p:cNvPr>
          <p:cNvSpPr/>
          <p:nvPr/>
        </p:nvSpPr>
        <p:spPr>
          <a:xfrm>
            <a:off x="2975174" y="4940777"/>
            <a:ext cx="1746432" cy="530713"/>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315ED07E-A3B4-50B6-062B-A080B2574704}"/>
              </a:ext>
            </a:extLst>
          </p:cNvPr>
          <p:cNvSpPr txBox="1"/>
          <p:nvPr/>
        </p:nvSpPr>
        <p:spPr>
          <a:xfrm>
            <a:off x="3003128" y="4902895"/>
            <a:ext cx="1825306" cy="600164"/>
          </a:xfrm>
          <a:prstGeom prst="rect">
            <a:avLst/>
          </a:prstGeom>
          <a:noFill/>
        </p:spPr>
        <p:txBody>
          <a:bodyPr wrap="square" rtlCol="0">
            <a:spAutoFit/>
          </a:bodyPr>
          <a:lstStyle/>
          <a:p>
            <a:r>
              <a:rPr kumimoji="1" lang="ja-JP" altLang="en-US" sz="1100" b="1" dirty="0">
                <a:solidFill>
                  <a:schemeClr val="bg1"/>
                </a:solidFill>
                <a:latin typeface="BIZ UDGothic" panose="020B0400000000000000" pitchFamily="49" charset="-128"/>
                <a:ea typeface="BIZ UDGothic" panose="020B0400000000000000" pitchFamily="49" charset="-128"/>
              </a:rPr>
              <a:t>反乱や戦、世代交代が起きてお殿様が変わると税やルールが変わる</a:t>
            </a:r>
            <a:endParaRPr kumimoji="1" lang="en-US" altLang="ja-JP" sz="1100" b="1" dirty="0">
              <a:solidFill>
                <a:schemeClr val="bg1"/>
              </a:solidFill>
              <a:latin typeface="BIZ UDGothic" panose="020B0400000000000000" pitchFamily="49" charset="-128"/>
              <a:ea typeface="BIZ UDGothic" panose="020B0400000000000000" pitchFamily="49" charset="-128"/>
            </a:endParaRPr>
          </a:p>
        </p:txBody>
      </p:sp>
      <p:sp>
        <p:nvSpPr>
          <p:cNvPr id="39" name="テキスト ボックス 38">
            <a:extLst>
              <a:ext uri="{FF2B5EF4-FFF2-40B4-BE49-F238E27FC236}">
                <a16:creationId xmlns:a16="http://schemas.microsoft.com/office/drawing/2014/main" id="{16EB05BB-8FEC-6938-1AD5-064CCCD5611A}"/>
              </a:ext>
            </a:extLst>
          </p:cNvPr>
          <p:cNvSpPr txBox="1"/>
          <p:nvPr/>
        </p:nvSpPr>
        <p:spPr>
          <a:xfrm>
            <a:off x="5453150" y="4902895"/>
            <a:ext cx="1572996" cy="600164"/>
          </a:xfrm>
          <a:prstGeom prst="rect">
            <a:avLst/>
          </a:prstGeom>
          <a:noFill/>
        </p:spPr>
        <p:txBody>
          <a:bodyPr wrap="square" rtlCol="0">
            <a:spAutoFit/>
          </a:bodyPr>
          <a:lstStyle/>
          <a:p>
            <a:r>
              <a:rPr kumimoji="1" lang="ja-JP" altLang="en-US" sz="1100" b="1" dirty="0">
                <a:latin typeface="BIZ UDGothic" panose="020B0400000000000000" pitchFamily="49" charset="-128"/>
                <a:ea typeface="BIZ UDGothic" panose="020B0400000000000000" pitchFamily="49" charset="-128"/>
              </a:rPr>
              <a:t>人々はお殿様に言われるがままで、政治には参加できない。</a:t>
            </a:r>
            <a:endParaRPr kumimoji="1" lang="en-US" altLang="ja-JP" sz="1100" b="1" dirty="0">
              <a:latin typeface="BIZ UDGothic" panose="020B0400000000000000" pitchFamily="49" charset="-128"/>
              <a:ea typeface="BIZ UDGothic" panose="020B0400000000000000" pitchFamily="49" charset="-128"/>
            </a:endParaRPr>
          </a:p>
        </p:txBody>
      </p:sp>
      <p:sp>
        <p:nvSpPr>
          <p:cNvPr id="144" name="テキスト ボックス 143">
            <a:extLst>
              <a:ext uri="{FF2B5EF4-FFF2-40B4-BE49-F238E27FC236}">
                <a16:creationId xmlns:a16="http://schemas.microsoft.com/office/drawing/2014/main" id="{0BAF1C71-D378-2ED8-EB4B-F8D63523B3B6}"/>
              </a:ext>
            </a:extLst>
          </p:cNvPr>
          <p:cNvSpPr txBox="1"/>
          <p:nvPr/>
        </p:nvSpPr>
        <p:spPr>
          <a:xfrm>
            <a:off x="5430121" y="4289503"/>
            <a:ext cx="1853573" cy="261610"/>
          </a:xfrm>
          <a:prstGeom prst="rect">
            <a:avLst/>
          </a:prstGeom>
          <a:noFill/>
        </p:spPr>
        <p:txBody>
          <a:bodyPr wrap="square" rtlCol="0">
            <a:spAutoFit/>
          </a:bodyPr>
          <a:lstStyle/>
          <a:p>
            <a:r>
              <a:rPr kumimoji="1" lang="ja-JP" altLang="en-US" sz="1100">
                <a:solidFill>
                  <a:srgbClr val="F35404"/>
                </a:solidFill>
                <a:latin typeface="HGPSoeiKakugothicUB" panose="020B0900000000000000" pitchFamily="34" charset="-128"/>
                <a:ea typeface="HGPSoeiKakugothicUB" panose="020B0900000000000000" pitchFamily="34" charset="-128"/>
              </a:rPr>
              <a:t>文句言ったら打首だ・・</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p:txBody>
      </p:sp>
      <p:sp>
        <p:nvSpPr>
          <p:cNvPr id="145" name="テキスト ボックス 144">
            <a:extLst>
              <a:ext uri="{FF2B5EF4-FFF2-40B4-BE49-F238E27FC236}">
                <a16:creationId xmlns:a16="http://schemas.microsoft.com/office/drawing/2014/main" id="{F53001FF-3466-764A-56B0-8FD57703D3E7}"/>
              </a:ext>
            </a:extLst>
          </p:cNvPr>
          <p:cNvSpPr txBox="1"/>
          <p:nvPr/>
        </p:nvSpPr>
        <p:spPr>
          <a:xfrm>
            <a:off x="1551581" y="5016464"/>
            <a:ext cx="705551" cy="430887"/>
          </a:xfrm>
          <a:prstGeom prst="rect">
            <a:avLst/>
          </a:prstGeom>
          <a:noFill/>
        </p:spPr>
        <p:txBody>
          <a:bodyPr wrap="square" rtlCol="0">
            <a:spAutoFit/>
          </a:bodyPr>
          <a:lstStyle/>
          <a:p>
            <a:r>
              <a:rPr kumimoji="1" lang="ja-JP" altLang="en-US" sz="1100" b="1">
                <a:highlight>
                  <a:srgbClr val="FFFFFF"/>
                </a:highlight>
                <a:latin typeface="MS Gothic" panose="020B0609070205080204" pitchFamily="49" charset="-128"/>
                <a:ea typeface="MS Gothic" panose="020B0609070205080204" pitchFamily="49" charset="-128"/>
              </a:rPr>
              <a:t>エライ</a:t>
            </a:r>
            <a:endParaRPr kumimoji="1" lang="en-US" altLang="ja-JP" sz="1100" b="1" dirty="0">
              <a:highlight>
                <a:srgbClr val="FFFFFF"/>
              </a:highlight>
              <a:latin typeface="MS Gothic" panose="020B0609070205080204" pitchFamily="49" charset="-128"/>
              <a:ea typeface="MS Gothic" panose="020B0609070205080204" pitchFamily="49" charset="-128"/>
            </a:endParaRPr>
          </a:p>
          <a:p>
            <a:r>
              <a:rPr kumimoji="1" lang="ja-JP" altLang="en-US" sz="1100" b="1">
                <a:highlight>
                  <a:srgbClr val="FFFFFF"/>
                </a:highlight>
                <a:latin typeface="MS Gothic" panose="020B0609070205080204" pitchFamily="49" charset="-128"/>
                <a:ea typeface="MS Gothic" panose="020B0609070205080204" pitchFamily="49" charset="-128"/>
              </a:rPr>
              <a:t>お殿様</a:t>
            </a:r>
            <a:endParaRPr kumimoji="1" lang="en-US" altLang="ja-JP" sz="1100" b="1" dirty="0">
              <a:highlight>
                <a:srgbClr val="FFFFFF"/>
              </a:highlight>
              <a:latin typeface="MS Gothic" panose="020B0609070205080204" pitchFamily="49" charset="-128"/>
              <a:ea typeface="MS Gothic" panose="020B0609070205080204" pitchFamily="49" charset="-128"/>
            </a:endParaRPr>
          </a:p>
        </p:txBody>
      </p:sp>
      <p:sp>
        <p:nvSpPr>
          <p:cNvPr id="132" name="テキスト ボックス 131">
            <a:extLst>
              <a:ext uri="{FF2B5EF4-FFF2-40B4-BE49-F238E27FC236}">
                <a16:creationId xmlns:a16="http://schemas.microsoft.com/office/drawing/2014/main" id="{542D7F8F-CDF9-1DF3-AFB1-3F13237D849B}"/>
              </a:ext>
            </a:extLst>
          </p:cNvPr>
          <p:cNvSpPr txBox="1"/>
          <p:nvPr/>
        </p:nvSpPr>
        <p:spPr>
          <a:xfrm>
            <a:off x="532426" y="9205619"/>
            <a:ext cx="1096029" cy="261610"/>
          </a:xfrm>
          <a:prstGeom prst="rect">
            <a:avLst/>
          </a:prstGeom>
          <a:noFill/>
        </p:spPr>
        <p:txBody>
          <a:bodyPr wrap="square" rtlCol="0">
            <a:spAutoFit/>
          </a:bodyPr>
          <a:lstStyle/>
          <a:p>
            <a:r>
              <a:rPr kumimoji="1" lang="ja-JP" altLang="en-US" sz="1100" dirty="0">
                <a:solidFill>
                  <a:srgbClr val="F35404"/>
                </a:solidFill>
                <a:latin typeface="HGPSoeiKakugothicUB" panose="020B0900000000000000" pitchFamily="34" charset="-128"/>
                <a:ea typeface="HGPSoeiKakugothicUB" panose="020B0900000000000000" pitchFamily="34" charset="-128"/>
              </a:rPr>
              <a:t>イメージ</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p:txBody>
      </p:sp>
    </p:spTree>
    <p:extLst>
      <p:ext uri="{BB962C8B-B14F-4D97-AF65-F5344CB8AC3E}">
        <p14:creationId xmlns:p14="http://schemas.microsoft.com/office/powerpoint/2010/main" val="2699768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2" ma:contentTypeDescription="新しいドキュメントを作成します。" ma:contentTypeScope="" ma:versionID="49ac085b913238d17df678e3392de3c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ed99e6ca8dbe6908d3a23366828b4272"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F4594-999C-4686-95F3-D6EBB59BE1A7}"/>
</file>

<file path=customXml/itemProps2.xml><?xml version="1.0" encoding="utf-8"?>
<ds:datastoreItem xmlns:ds="http://schemas.openxmlformats.org/officeDocument/2006/customXml" ds:itemID="{7FC86BB4-45A4-4515-81AF-622525C8CEA5}"/>
</file>

<file path=docProps/app.xml><?xml version="1.0" encoding="utf-8"?>
<Properties xmlns="http://schemas.openxmlformats.org/officeDocument/2006/extended-properties" xmlns:vt="http://schemas.openxmlformats.org/officeDocument/2006/docPropsVTypes">
  <TotalTime>1483</TotalTime>
  <Words>1008</Words>
  <Application>Microsoft Office PowerPoint</Application>
  <PresentationFormat>ユーザー設定</PresentationFormat>
  <Paragraphs>113</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UDゴシック</vt:lpstr>
      <vt:lpstr>Meiryo UI</vt:lpstr>
      <vt:lpstr>Calibri</vt:lpstr>
      <vt:lpstr>Arial</vt:lpstr>
      <vt:lpstr>HGS創英角ｺﾞｼｯｸUB</vt:lpstr>
      <vt:lpstr>MS Gothic</vt:lpstr>
      <vt:lpstr>Rounded M+ Bold</vt:lpstr>
      <vt:lpstr>游ゴシック</vt:lpstr>
      <vt:lpstr>HGP創英角ｺﾞｼｯｸUB</vt:lpstr>
      <vt:lpstr>BIZ UDゴシック</vt:lpstr>
      <vt:lpstr>HG創英角ｺﾞｼｯｸUB</vt:lpstr>
      <vt:lpstr>Noto Sans JP Medium</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平松 紗彩</dc:creator>
  <cp:lastModifiedBy>平松 紗彩</cp:lastModifiedBy>
  <cp:revision>36</cp:revision>
  <cp:lastPrinted>2024-07-04T02:24:24Z</cp:lastPrinted>
  <dcterms:created xsi:type="dcterms:W3CDTF">2006-08-16T00:00:00Z</dcterms:created>
  <dcterms:modified xsi:type="dcterms:W3CDTF">2024-09-18T00:52:08Z</dcterms:modified>
  <dc:identifier>DAGCijUpT20</dc:identifier>
</cp:coreProperties>
</file>