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556500" cy="10693400"/>
  <p:notesSz cx="6888163" cy="10018713"/>
  <p:embeddedFontLst>
    <p:embeddedFont>
      <p:font typeface="BIZ UDゴシック" panose="020B0400000000000000" pitchFamily="49" charset="-128"/>
      <p:regular r:id="rId5"/>
      <p:bold r:id="rId6"/>
    </p:embeddedFont>
    <p:embeddedFont>
      <p:font typeface="BIZ UDゴシック" panose="020B0400000000000000" pitchFamily="49" charset="-128"/>
      <p:regular r:id="rId5"/>
      <p:bold r:id="rId6"/>
    </p:embeddedFont>
    <p:embeddedFont>
      <p:font typeface="HG創英角ｺﾞｼｯｸUB" panose="020B0909000000000000" pitchFamily="49" charset="-128"/>
      <p:regular r:id="rId7"/>
    </p:embeddedFont>
    <p:embeddedFont>
      <p:font typeface="Rounded M+ Bold" panose="020B0600070205080204" charset="-128"/>
      <p:regular r:id="rId8"/>
    </p:embeddedFont>
    <p:embeddedFont>
      <p:font typeface="メイリオ" panose="020B0604030504040204" pitchFamily="50" charset="-128"/>
      <p:regular r:id="rId9"/>
      <p:bold r:id="rId10"/>
      <p:italic r:id="rId11"/>
      <p:boldItalic r:id="rId12"/>
    </p:embeddedFont>
    <p:embeddedFont>
      <p:font typeface="HGP創英角ｺﾞｼｯｸUB" panose="020B0900000000000000" pitchFamily="50" charset="-128"/>
      <p:regular r:id="rId13"/>
    </p:embeddedFont>
    <p:embeddedFont>
      <p:font typeface="HGS創英角ｺﾞｼｯｸUB" panose="020B0900000000000000" pitchFamily="50" charset="-128"/>
      <p:regular r:id="rId14"/>
    </p:embeddedFont>
    <p:embeddedFont>
      <p:font typeface="Meiryo UI" panose="020B0604030504040204" pitchFamily="50" charset="-128"/>
      <p:regular r:id="rId15"/>
      <p:bold r:id="rId16"/>
      <p:italic r:id="rId17"/>
      <p:boldItalic r:id="rId18"/>
    </p:embeddedFont>
    <p:embeddedFont>
      <p:font typeface="游ゴシック" panose="020B0400000000000000" pitchFamily="50" charset="-128"/>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2" autoAdjust="0"/>
    <p:restoredTop sz="94576" autoAdjust="0"/>
  </p:normalViewPr>
  <p:slideViewPr>
    <p:cSldViewPr>
      <p:cViewPr varScale="1">
        <p:scale>
          <a:sx n="58" d="100"/>
          <a:sy n="58" d="100"/>
        </p:scale>
        <p:origin x="270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16452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a:extLst>
              <a:ext uri="{FF2B5EF4-FFF2-40B4-BE49-F238E27FC236}">
                <a16:creationId xmlns:a16="http://schemas.microsoft.com/office/drawing/2014/main" id="{1F4B3AFC-5632-28BB-5AF2-F0B379B504AD}"/>
              </a:ext>
            </a:extLst>
          </p:cNvPr>
          <p:cNvSpPr/>
          <p:nvPr/>
        </p:nvSpPr>
        <p:spPr>
          <a:xfrm>
            <a:off x="189497" y="5217056"/>
            <a:ext cx="1467217" cy="13651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196060" y="5220528"/>
            <a:ext cx="1467217" cy="23835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0" y="0"/>
            <a:ext cx="7560000" cy="1311871"/>
            <a:chOff x="0" y="0"/>
            <a:chExt cx="2709333" cy="396361"/>
          </a:xfrm>
        </p:grpSpPr>
        <p:sp>
          <p:nvSpPr>
            <p:cNvPr id="3" name="Freeform 3"/>
            <p:cNvSpPr/>
            <p:nvPr/>
          </p:nvSpPr>
          <p:spPr>
            <a:xfrm>
              <a:off x="0" y="0"/>
              <a:ext cx="2709333" cy="396361"/>
            </a:xfrm>
            <a:custGeom>
              <a:avLst/>
              <a:gdLst/>
              <a:ahLst/>
              <a:cxnLst/>
              <a:rect l="l" t="t" r="r" b="b"/>
              <a:pathLst>
                <a:path w="2709333" h="396361">
                  <a:moveTo>
                    <a:pt x="0" y="0"/>
                  </a:moveTo>
                  <a:lnTo>
                    <a:pt x="2709333" y="0"/>
                  </a:lnTo>
                  <a:lnTo>
                    <a:pt x="2709333" y="396361"/>
                  </a:lnTo>
                  <a:lnTo>
                    <a:pt x="0" y="396361"/>
                  </a:lnTo>
                  <a:close/>
                </a:path>
              </a:pathLst>
            </a:custGeom>
            <a:solidFill>
              <a:srgbClr val="EA5504"/>
            </a:solidFill>
          </p:spPr>
          <p:txBody>
            <a:bodyPr/>
            <a:lstStyle/>
            <a:p>
              <a:endParaRPr lang="ja-JP" altLang="en-US"/>
            </a:p>
          </p:txBody>
        </p:sp>
        <p:sp>
          <p:nvSpPr>
            <p:cNvPr id="4" name="TextBox 4"/>
            <p:cNvSpPr txBox="1"/>
            <p:nvPr/>
          </p:nvSpPr>
          <p:spPr>
            <a:xfrm>
              <a:off x="0" y="-28575"/>
              <a:ext cx="2709333" cy="424936"/>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6461612" y="339139"/>
            <a:ext cx="898038" cy="898038"/>
          </a:xfrm>
          <a:custGeom>
            <a:avLst/>
            <a:gdLst/>
            <a:ahLst/>
            <a:cxnLst/>
            <a:rect l="l" t="t" r="r" b="b"/>
            <a:pathLst>
              <a:path w="898038" h="898038">
                <a:moveTo>
                  <a:pt x="0" y="0"/>
                </a:moveTo>
                <a:lnTo>
                  <a:pt x="898038" y="0"/>
                </a:lnTo>
                <a:lnTo>
                  <a:pt x="898038" y="898038"/>
                </a:lnTo>
                <a:lnTo>
                  <a:pt x="0" y="898038"/>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ja-JP" altLang="en-US"/>
          </a:p>
        </p:txBody>
      </p:sp>
      <p:grpSp>
        <p:nvGrpSpPr>
          <p:cNvPr id="57" name="Group 57"/>
          <p:cNvGrpSpPr/>
          <p:nvPr/>
        </p:nvGrpSpPr>
        <p:grpSpPr>
          <a:xfrm>
            <a:off x="0" y="9950477"/>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67" name="Freeform 67"/>
          <p:cNvSpPr/>
          <p:nvPr/>
        </p:nvSpPr>
        <p:spPr>
          <a:xfrm>
            <a:off x="3969274" y="370834"/>
            <a:ext cx="275947" cy="267366"/>
          </a:xfrm>
          <a:custGeom>
            <a:avLst/>
            <a:gdLst/>
            <a:ahLst/>
            <a:cxnLst/>
            <a:rect l="l" t="t" r="r" b="b"/>
            <a:pathLst>
              <a:path w="275947" h="267366">
                <a:moveTo>
                  <a:pt x="0" y="0"/>
                </a:moveTo>
                <a:lnTo>
                  <a:pt x="275947" y="0"/>
                </a:lnTo>
                <a:lnTo>
                  <a:pt x="275947" y="267366"/>
                </a:lnTo>
                <a:lnTo>
                  <a:pt x="0" y="267366"/>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8" name="Freeform 68"/>
          <p:cNvSpPr/>
          <p:nvPr/>
        </p:nvSpPr>
        <p:spPr>
          <a:xfrm>
            <a:off x="4319532"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6"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9" name="Freeform 69"/>
          <p:cNvSpPr/>
          <p:nvPr/>
        </p:nvSpPr>
        <p:spPr>
          <a:xfrm>
            <a:off x="4667180" y="402404"/>
            <a:ext cx="222153" cy="220012"/>
          </a:xfrm>
          <a:custGeom>
            <a:avLst/>
            <a:gdLst/>
            <a:ahLst/>
            <a:cxnLst/>
            <a:rect l="l" t="t" r="r" b="b"/>
            <a:pathLst>
              <a:path w="222153" h="220012">
                <a:moveTo>
                  <a:pt x="0" y="0"/>
                </a:moveTo>
                <a:lnTo>
                  <a:pt x="222153" y="0"/>
                </a:lnTo>
                <a:lnTo>
                  <a:pt x="222153" y="220013"/>
                </a:lnTo>
                <a:lnTo>
                  <a:pt x="0" y="220013"/>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0" name="Freeform 70"/>
          <p:cNvSpPr/>
          <p:nvPr/>
        </p:nvSpPr>
        <p:spPr>
          <a:xfrm>
            <a:off x="4967979" y="425665"/>
            <a:ext cx="254309" cy="173491"/>
          </a:xfrm>
          <a:custGeom>
            <a:avLst/>
            <a:gdLst/>
            <a:ahLst/>
            <a:cxnLst/>
            <a:rect l="l" t="t" r="r" b="b"/>
            <a:pathLst>
              <a:path w="254309" h="173491">
                <a:moveTo>
                  <a:pt x="0" y="0"/>
                </a:moveTo>
                <a:lnTo>
                  <a:pt x="254308" y="0"/>
                </a:lnTo>
                <a:lnTo>
                  <a:pt x="254308" y="173491"/>
                </a:lnTo>
                <a:lnTo>
                  <a:pt x="0" y="173491"/>
                </a:lnTo>
                <a:lnTo>
                  <a:pt x="0" y="0"/>
                </a:lnTo>
                <a:close/>
              </a:path>
            </a:pathLst>
          </a:custGeom>
          <a:blipFill>
            <a:blip r:embed="rId8"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1" name="Freeform 71"/>
          <p:cNvSpPr/>
          <p:nvPr/>
        </p:nvSpPr>
        <p:spPr>
          <a:xfrm>
            <a:off x="5300933"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2" name="TextBox 72"/>
          <p:cNvSpPr txBox="1"/>
          <p:nvPr/>
        </p:nvSpPr>
        <p:spPr>
          <a:xfrm>
            <a:off x="2110488" y="1453499"/>
            <a:ext cx="4089065" cy="893578"/>
          </a:xfrm>
          <a:prstGeom prst="rect">
            <a:avLst/>
          </a:prstGeom>
        </p:spPr>
        <p:txBody>
          <a:bodyPr wrap="square" lIns="0" tIns="0" rIns="0" bIns="0" rtlCol="0" anchor="t">
            <a:spAutoFit/>
          </a:bodyPr>
          <a:lstStyle/>
          <a:p>
            <a:pPr algn="just">
              <a:lnSpc>
                <a:spcPts val="1820"/>
              </a:lnSpc>
            </a:pPr>
            <a:r>
              <a:rPr lang="ja-JP" altLang="ja-JP" sz="1100">
                <a:effectLst/>
                <a:latin typeface="Meiryo UI" panose="020B0604030504040204" pitchFamily="34" charset="-128"/>
                <a:ea typeface="Meiryo UI" panose="020B0604030504040204" pitchFamily="34" charset="-128"/>
                <a:cs typeface="Times New Roman" panose="02020603050405020304" pitchFamily="18" charset="0"/>
              </a:rPr>
              <a:t>毎年どんどん暑く</a:t>
            </a:r>
            <a:r>
              <a:rPr lang="ja-JP" altLang="en-US" sz="1100">
                <a:latin typeface="Meiryo UI" panose="020B0604030504040204" pitchFamily="34" charset="-128"/>
                <a:ea typeface="Meiryo UI" panose="020B0604030504040204" pitchFamily="34" charset="-128"/>
                <a:cs typeface="Times New Roman" panose="02020603050405020304" pitchFamily="18" charset="0"/>
              </a:rPr>
              <a:t>なりますね</a:t>
            </a:r>
            <a:r>
              <a:rPr lang="ja-JP" altLang="ja-JP" sz="1100">
                <a:effectLst/>
                <a:latin typeface="Meiryo UI" panose="020B0604030504040204" pitchFamily="34" charset="-128"/>
                <a:ea typeface="Meiryo UI" panose="020B0604030504040204" pitchFamily="34" charset="-128"/>
                <a:cs typeface="Times New Roman" panose="02020603050405020304" pitchFamily="18" charset="0"/>
              </a:rPr>
              <a:t>。私も工場で働いていましたが、機械の都合で天井が高かったため空調が</a:t>
            </a:r>
            <a:r>
              <a:rPr lang="ja-JP" altLang="en-US" sz="1100">
                <a:effectLst/>
                <a:latin typeface="Meiryo UI" panose="020B0604030504040204" pitchFamily="34" charset="-128"/>
                <a:ea typeface="Meiryo UI" panose="020B0604030504040204" pitchFamily="34" charset="-128"/>
                <a:cs typeface="Times New Roman" panose="02020603050405020304" pitchFamily="18" charset="0"/>
              </a:rPr>
              <a:t>なく</a:t>
            </a:r>
            <a:r>
              <a:rPr lang="ja-JP" altLang="ja-JP" sz="1100">
                <a:effectLst/>
                <a:latin typeface="Meiryo UI" panose="020B0604030504040204" pitchFamily="34" charset="-128"/>
                <a:ea typeface="Meiryo UI" panose="020B0604030504040204" pitchFamily="34" charset="-128"/>
                <a:cs typeface="Times New Roman" panose="02020603050405020304" pitchFamily="18" charset="0"/>
              </a:rPr>
              <a:t>、熱処理</a:t>
            </a:r>
            <a:r>
              <a:rPr lang="ja-JP" altLang="en-US" sz="1100">
                <a:effectLst/>
                <a:latin typeface="Meiryo UI" panose="020B0604030504040204" pitchFamily="34" charset="-128"/>
                <a:ea typeface="Meiryo UI" panose="020B0604030504040204" pitchFamily="34" charset="-128"/>
                <a:cs typeface="Times New Roman" panose="02020603050405020304" pitchFamily="18" charset="0"/>
              </a:rPr>
              <a:t>で発生</a:t>
            </a:r>
            <a:r>
              <a:rPr lang="ja-JP" altLang="en-US" sz="1100">
                <a:latin typeface="Meiryo UI" panose="020B0604030504040204" pitchFamily="34" charset="-128"/>
                <a:ea typeface="Meiryo UI" panose="020B0604030504040204" pitchFamily="34" charset="-128"/>
                <a:cs typeface="Times New Roman" panose="02020603050405020304" pitchFamily="18" charset="0"/>
              </a:rPr>
              <a:t>する</a:t>
            </a:r>
            <a:r>
              <a:rPr lang="ja-JP" altLang="ja-JP" sz="1100">
                <a:effectLst/>
                <a:latin typeface="Meiryo UI" panose="020B0604030504040204" pitchFamily="34" charset="-128"/>
                <a:ea typeface="Meiryo UI" panose="020B0604030504040204" pitchFamily="34" charset="-128"/>
                <a:cs typeface="Times New Roman" panose="02020603050405020304" pitchFamily="18" charset="0"/>
              </a:rPr>
              <a:t>熱や油煙で夏場はすごいきつかったです。スポットクーラーはあったのですが、移動が伴う作業なので、なかなか冷風にもあたれませんでした。</a:t>
            </a:r>
            <a:r>
              <a:rPr lang="ja-JP" altLang="ja-JP" sz="1100">
                <a:effectLst/>
                <a:latin typeface="Meiryo UI" panose="020B0604030504040204" pitchFamily="34" charset="-128"/>
                <a:ea typeface="Meiryo UI" panose="020B0604030504040204" pitchFamily="34" charset="-128"/>
              </a:rPr>
              <a:t> </a:t>
            </a:r>
            <a:r>
              <a:rPr lang="ja-JP" altLang="en-US" sz="1100">
                <a:solidFill>
                  <a:schemeClr val="bg1"/>
                </a:solidFill>
                <a:effectLst/>
                <a:highlight>
                  <a:srgbClr val="EA5504"/>
                </a:highlight>
                <a:latin typeface="Meiryo UI" panose="020B0604030504040204" pitchFamily="34" charset="-128"/>
                <a:ea typeface="Meiryo UI" panose="020B0604030504040204" pitchFamily="34" charset="-128"/>
              </a:rPr>
              <a:t>これだけ暑いと怖いのは熱中症です</a:t>
            </a:r>
            <a:endParaRPr lang="en-US" sz="1100" dirty="0">
              <a:solidFill>
                <a:schemeClr val="bg1"/>
              </a:solidFill>
              <a:highlight>
                <a:srgbClr val="EA5504"/>
              </a:highlight>
              <a:latin typeface="Meiryo UI" panose="020B0604030504040204" pitchFamily="34" charset="-128"/>
              <a:ea typeface="Meiryo UI" panose="020B0604030504040204" pitchFamily="34" charset="-128"/>
            </a:endParaRPr>
          </a:p>
        </p:txBody>
      </p:sp>
      <p:sp>
        <p:nvSpPr>
          <p:cNvPr id="74" name="TextBox 74"/>
          <p:cNvSpPr txBox="1"/>
          <p:nvPr/>
        </p:nvSpPr>
        <p:spPr>
          <a:xfrm>
            <a:off x="239363" y="241300"/>
            <a:ext cx="2243487" cy="502445"/>
          </a:xfrm>
          <a:prstGeom prst="rect">
            <a:avLst/>
          </a:prstGeom>
        </p:spPr>
        <p:txBody>
          <a:bodyPr wrap="square"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郡山りょう</a:t>
            </a:r>
            <a:endParaRPr lang="en-US" sz="3220" dirty="0">
              <a:solidFill>
                <a:srgbClr val="FFFFFF"/>
              </a:solidFill>
              <a:latin typeface="HGSSoeiKakugothicUB" panose="020B0900000000000000" pitchFamily="34" charset="-128"/>
              <a:ea typeface="HGSSoeiKakugothicUB" panose="020B0900000000000000" pitchFamily="34" charset="-128"/>
            </a:endParaRPr>
          </a:p>
        </p:txBody>
      </p:sp>
      <p:sp>
        <p:nvSpPr>
          <p:cNvPr id="75" name="TextBox 75"/>
          <p:cNvSpPr txBox="1"/>
          <p:nvPr/>
        </p:nvSpPr>
        <p:spPr>
          <a:xfrm>
            <a:off x="239363" y="731008"/>
            <a:ext cx="3742250" cy="502445"/>
          </a:xfrm>
          <a:prstGeom prst="rect">
            <a:avLst/>
          </a:prstGeom>
        </p:spPr>
        <p:txBody>
          <a:bodyPr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マンスリーレポート</a:t>
            </a:r>
            <a:r>
              <a:rPr lang="en-US" sz="3220" dirty="0">
                <a:solidFill>
                  <a:srgbClr val="FFFFFF"/>
                </a:solidFill>
                <a:latin typeface="HGSSoeiKakugothicUB" panose="020B0900000000000000" pitchFamily="34" charset="-128"/>
                <a:ea typeface="HGSSoeiKakugothicUB" panose="020B0900000000000000" pitchFamily="34" charset="-128"/>
              </a:rPr>
              <a:t>  </a:t>
            </a:r>
          </a:p>
        </p:txBody>
      </p:sp>
      <p:sp>
        <p:nvSpPr>
          <p:cNvPr id="76" name="TextBox 76"/>
          <p:cNvSpPr txBox="1"/>
          <p:nvPr/>
        </p:nvSpPr>
        <p:spPr>
          <a:xfrm>
            <a:off x="4145798" y="817165"/>
            <a:ext cx="1983628" cy="424860"/>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Gothic" panose="020B0400000000000000" pitchFamily="49" charset="-128"/>
                <a:ea typeface="BIZ UDGothic" panose="020B0400000000000000" pitchFamily="49" charset="-128"/>
              </a:rPr>
              <a:t>2024.8</a:t>
            </a:r>
            <a:r>
              <a:rPr lang="en-US" sz="2499" dirty="0">
                <a:solidFill>
                  <a:srgbClr val="FFFFFF"/>
                </a:solidFill>
                <a:latin typeface="Rounded M+ Bold"/>
                <a:ea typeface="Rounded M+ Bold"/>
              </a:rPr>
              <a:t>月号</a:t>
            </a:r>
          </a:p>
        </p:txBody>
      </p:sp>
      <p:sp>
        <p:nvSpPr>
          <p:cNvPr id="88" name="TextBox 88"/>
          <p:cNvSpPr txBox="1"/>
          <p:nvPr/>
        </p:nvSpPr>
        <p:spPr>
          <a:xfrm>
            <a:off x="5646135" y="352996"/>
            <a:ext cx="615202" cy="269304"/>
          </a:xfrm>
          <a:prstGeom prst="rect">
            <a:avLst/>
          </a:prstGeom>
        </p:spPr>
        <p:txBody>
          <a:bodyPr lIns="0" tIns="0" rIns="0" bIns="0" rtlCol="0" anchor="t">
            <a:spAutoFit/>
          </a:bodyPr>
          <a:lstStyle/>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各SNSは</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公式サイト</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からアクセス</a:t>
            </a:r>
            <a:endParaRPr lang="en-US" sz="700" b="1" dirty="0">
              <a:solidFill>
                <a:srgbClr val="000000"/>
              </a:solidFill>
              <a:latin typeface="BIZ UDGothic" panose="020B0400000000000000" pitchFamily="49" charset="-128"/>
              <a:ea typeface="BIZ UDGothic" panose="020B0400000000000000" pitchFamily="49" charset="-128"/>
            </a:endParaRPr>
          </a:p>
        </p:txBody>
      </p:sp>
      <p:grpSp>
        <p:nvGrpSpPr>
          <p:cNvPr id="89" name="Group 89"/>
          <p:cNvGrpSpPr/>
          <p:nvPr/>
        </p:nvGrpSpPr>
        <p:grpSpPr>
          <a:xfrm rot="-5395183">
            <a:off x="6200795" y="447595"/>
            <a:ext cx="148150" cy="129631"/>
            <a:chOff x="0" y="0"/>
            <a:chExt cx="812800" cy="711200"/>
          </a:xfrm>
        </p:grpSpPr>
        <p:sp>
          <p:nvSpPr>
            <p:cNvPr id="90" name="Freeform 9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A5504"/>
            </a:solidFill>
          </p:spPr>
          <p:txBody>
            <a:bodyPr/>
            <a:lstStyle/>
            <a:p>
              <a:endParaRPr lang="ja-JP" altLang="en-US"/>
            </a:p>
          </p:txBody>
        </p:sp>
        <p:sp>
          <p:nvSpPr>
            <p:cNvPr id="91" name="TextBox 91"/>
            <p:cNvSpPr txBox="1"/>
            <p:nvPr/>
          </p:nvSpPr>
          <p:spPr>
            <a:xfrm>
              <a:off x="127000" y="117475"/>
              <a:ext cx="558800" cy="263525"/>
            </a:xfrm>
            <a:prstGeom prst="rect">
              <a:avLst/>
            </a:prstGeom>
          </p:spPr>
          <p:txBody>
            <a:bodyPr lIns="50800" tIns="50800" rIns="50800" bIns="50800" rtlCol="0" anchor="ctr"/>
            <a:lstStyle/>
            <a:p>
              <a:pPr algn="ctr">
                <a:lnSpc>
                  <a:spcPts val="500"/>
                </a:lnSpc>
              </a:pPr>
              <a:endParaRPr/>
            </a:p>
          </p:txBody>
        </p:sp>
      </p:grpSp>
      <p:sp>
        <p:nvSpPr>
          <p:cNvPr id="93" name="Freeform 45">
            <a:extLst>
              <a:ext uri="{FF2B5EF4-FFF2-40B4-BE49-F238E27FC236}">
                <a16:creationId xmlns:a16="http://schemas.microsoft.com/office/drawing/2014/main" id="{D733E1B3-A86D-8945-D77A-4C822A406DF3}"/>
              </a:ext>
            </a:extLst>
          </p:cNvPr>
          <p:cNvSpPr/>
          <p:nvPr/>
        </p:nvSpPr>
        <p:spPr>
          <a:xfrm>
            <a:off x="205233" y="2598994"/>
            <a:ext cx="2804565" cy="434508"/>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95" name="TextBox 77">
            <a:extLst>
              <a:ext uri="{FF2B5EF4-FFF2-40B4-BE49-F238E27FC236}">
                <a16:creationId xmlns:a16="http://schemas.microsoft.com/office/drawing/2014/main" id="{B7411783-1D57-49D6-8190-88BD76902E84}"/>
              </a:ext>
            </a:extLst>
          </p:cNvPr>
          <p:cNvSpPr txBox="1"/>
          <p:nvPr/>
        </p:nvSpPr>
        <p:spPr>
          <a:xfrm>
            <a:off x="230795" y="2579347"/>
            <a:ext cx="2779003" cy="423899"/>
          </a:xfrm>
          <a:prstGeom prst="rect">
            <a:avLst/>
          </a:prstGeom>
        </p:spPr>
        <p:txBody>
          <a:bodyPr wrap="square" lIns="0" tIns="0" rIns="0" bIns="0" rtlCol="0" anchor="t">
            <a:spAutoFit/>
          </a:bodyPr>
          <a:lstStyle/>
          <a:p>
            <a:pPr>
              <a:lnSpc>
                <a:spcPts val="3780"/>
              </a:lnSpc>
            </a:pPr>
            <a:r>
              <a:rPr lang="ja-JP" altLang="en-US" sz="2700">
                <a:solidFill>
                  <a:srgbClr val="000000"/>
                </a:solidFill>
                <a:latin typeface="HGPSoeiKakugothicUB" panose="020B0900000000000000" pitchFamily="34" charset="-128"/>
                <a:ea typeface="HGPSoeiKakugothicUB" panose="020B0900000000000000" pitchFamily="34" charset="-128"/>
              </a:rPr>
              <a:t>熱中症は死ぬ病気</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115" name="Freeform 45">
            <a:extLst>
              <a:ext uri="{FF2B5EF4-FFF2-40B4-BE49-F238E27FC236}">
                <a16:creationId xmlns:a16="http://schemas.microsoft.com/office/drawing/2014/main" id="{97FC42D8-7440-1B23-7F33-73AA1051F273}"/>
              </a:ext>
            </a:extLst>
          </p:cNvPr>
          <p:cNvSpPr/>
          <p:nvPr/>
        </p:nvSpPr>
        <p:spPr>
          <a:xfrm>
            <a:off x="189448" y="6975252"/>
            <a:ext cx="4516184" cy="465576"/>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230795" y="6968679"/>
            <a:ext cx="4594250" cy="423899"/>
          </a:xfrm>
          <a:prstGeom prst="rect">
            <a:avLst/>
          </a:prstGeom>
        </p:spPr>
        <p:txBody>
          <a:bodyPr wrap="square" lIns="0" tIns="0" rIns="0" bIns="0" rtlCol="0" anchor="t">
            <a:spAutoFit/>
          </a:bodyPr>
          <a:lstStyle/>
          <a:p>
            <a:pPr>
              <a:lnSpc>
                <a:spcPts val="3780"/>
              </a:lnSpc>
            </a:pPr>
            <a:r>
              <a:rPr lang="en-US" sz="2700" dirty="0" err="1">
                <a:solidFill>
                  <a:srgbClr val="000000"/>
                </a:solidFill>
                <a:latin typeface="HGPSoeiKakugothicUB" panose="020B0900000000000000" pitchFamily="34" charset="-128"/>
                <a:ea typeface="HGPSoeiKakugothicUB" panose="020B0900000000000000" pitchFamily="34" charset="-128"/>
              </a:rPr>
              <a:t>解決に向けた郡山りょうの政策</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73" name="TextBox 77">
            <a:extLst>
              <a:ext uri="{FF2B5EF4-FFF2-40B4-BE49-F238E27FC236}">
                <a16:creationId xmlns:a16="http://schemas.microsoft.com/office/drawing/2014/main" id="{B7411783-1D57-49D6-8190-88BD76902E84}"/>
              </a:ext>
            </a:extLst>
          </p:cNvPr>
          <p:cNvSpPr txBox="1"/>
          <p:nvPr/>
        </p:nvSpPr>
        <p:spPr>
          <a:xfrm>
            <a:off x="218084" y="1893263"/>
            <a:ext cx="1846739" cy="521297"/>
          </a:xfrm>
          <a:prstGeom prst="rect">
            <a:avLst/>
          </a:prstGeom>
        </p:spPr>
        <p:txBody>
          <a:bodyPr wrap="square" lIns="0" tIns="0" rIns="0" bIns="0" rtlCol="0" anchor="t">
            <a:spAutoFit/>
          </a:bodyPr>
          <a:lstStyle/>
          <a:p>
            <a:pPr>
              <a:lnSpc>
                <a:spcPts val="3780"/>
              </a:lnSpc>
            </a:pPr>
            <a:r>
              <a:rPr lang="en-US" sz="7200" dirty="0" err="1">
                <a:solidFill>
                  <a:srgbClr val="000000"/>
                </a:solidFill>
                <a:latin typeface="HGPSoeiKakugothicUB" panose="020B0900000000000000" pitchFamily="34" charset="-128"/>
                <a:ea typeface="HGPSoeiKakugothicUB" panose="020B0900000000000000" pitchFamily="34" charset="-128"/>
              </a:rPr>
              <a:t>暑い</a:t>
            </a:r>
            <a:endParaRPr lang="en-US" sz="7200" dirty="0">
              <a:solidFill>
                <a:srgbClr val="000000"/>
              </a:solidFill>
              <a:latin typeface="HGPSoeiKakugothicUB" panose="020B0900000000000000" pitchFamily="34" charset="-128"/>
              <a:ea typeface="HGPSoeiKakugothicUB" panose="020B0900000000000000" pitchFamily="34" charset="-128"/>
            </a:endParaRPr>
          </a:p>
        </p:txBody>
      </p:sp>
      <p:sp>
        <p:nvSpPr>
          <p:cNvPr id="78" name="TextBox 77">
            <a:extLst>
              <a:ext uri="{FF2B5EF4-FFF2-40B4-BE49-F238E27FC236}">
                <a16:creationId xmlns:a16="http://schemas.microsoft.com/office/drawing/2014/main" id="{F6252D91-AAF3-5DD4-448B-85D3CF013B3B}"/>
              </a:ext>
            </a:extLst>
          </p:cNvPr>
          <p:cNvSpPr txBox="1"/>
          <p:nvPr/>
        </p:nvSpPr>
        <p:spPr>
          <a:xfrm>
            <a:off x="213801" y="5257846"/>
            <a:ext cx="1625204" cy="161583"/>
          </a:xfrm>
          <a:prstGeom prst="rect">
            <a:avLst/>
          </a:prstGeom>
        </p:spPr>
        <p:txBody>
          <a:bodyPr wrap="square" lIns="0" tIns="0" rIns="0" bIns="0" rtlCol="0" anchor="t">
            <a:spAutoFit/>
          </a:bodyPr>
          <a:lstStyle/>
          <a:p>
            <a:r>
              <a:rPr lang="ja-JP" altLang="en-US" sz="1050">
                <a:solidFill>
                  <a:schemeClr val="bg1"/>
                </a:solidFill>
                <a:latin typeface="Meiryo UI" panose="020B0604030504040204" pitchFamily="34" charset="-128"/>
                <a:ea typeface="Meiryo UI" panose="020B0604030504040204" pitchFamily="34" charset="-128"/>
              </a:rPr>
              <a:t>小中学校等の冷房設置率</a:t>
            </a:r>
            <a:endParaRPr lang="en-US" altLang="ja-JP" sz="1050" dirty="0">
              <a:solidFill>
                <a:schemeClr val="bg1"/>
              </a:solidFill>
              <a:latin typeface="Meiryo UI" panose="020B0604030504040204" pitchFamily="34" charset="-128"/>
              <a:ea typeface="Meiryo UI" panose="020B0604030504040204" pitchFamily="34" charset="-128"/>
            </a:endParaRPr>
          </a:p>
        </p:txBody>
      </p:sp>
      <p:sp>
        <p:nvSpPr>
          <p:cNvPr id="94" name="正方形/長方形 93">
            <a:extLst>
              <a:ext uri="{FF2B5EF4-FFF2-40B4-BE49-F238E27FC236}">
                <a16:creationId xmlns:a16="http://schemas.microsoft.com/office/drawing/2014/main" id="{1F4B3AFC-5632-28BB-5AF2-F0B379B504AD}"/>
              </a:ext>
            </a:extLst>
          </p:cNvPr>
          <p:cNvSpPr/>
          <p:nvPr/>
        </p:nvSpPr>
        <p:spPr>
          <a:xfrm>
            <a:off x="3245739" y="5234017"/>
            <a:ext cx="4135423" cy="1378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四角形吹き出し 125"/>
          <p:cNvSpPr/>
          <p:nvPr/>
        </p:nvSpPr>
        <p:spPr>
          <a:xfrm>
            <a:off x="170132" y="7621064"/>
            <a:ext cx="1815547" cy="2073494"/>
          </a:xfrm>
          <a:prstGeom prst="wedgeRectCallout">
            <a:avLst>
              <a:gd name="adj1" fmla="val 48750"/>
              <a:gd name="adj2" fmla="val 34570"/>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TextBox 77">
            <a:extLst>
              <a:ext uri="{FF2B5EF4-FFF2-40B4-BE49-F238E27FC236}">
                <a16:creationId xmlns:a16="http://schemas.microsoft.com/office/drawing/2014/main" id="{63409103-A991-D317-DC27-8086389BEAF4}"/>
              </a:ext>
            </a:extLst>
          </p:cNvPr>
          <p:cNvSpPr txBox="1"/>
          <p:nvPr/>
        </p:nvSpPr>
        <p:spPr>
          <a:xfrm>
            <a:off x="245418" y="7703171"/>
            <a:ext cx="1646585" cy="923330"/>
          </a:xfrm>
          <a:prstGeom prst="rect">
            <a:avLst/>
          </a:prstGeom>
        </p:spPr>
        <p:txBody>
          <a:bodyPr wrap="square" lIns="0" tIns="0" rIns="0" bIns="0" rtlCol="0" anchor="t">
            <a:spAutoFit/>
          </a:bodyPr>
          <a:lstStyle/>
          <a:p>
            <a:pPr algn="just"/>
            <a:r>
              <a:rPr lang="ja-JP" altLang="en-US" sz="1000">
                <a:solidFill>
                  <a:schemeClr val="bg1"/>
                </a:solidFill>
                <a:latin typeface="Meiryo UI" panose="020B0604030504040204" pitchFamily="34" charset="-128"/>
                <a:ea typeface="Meiryo UI" panose="020B0604030504040204" pitchFamily="34" charset="-128"/>
              </a:rPr>
              <a:t>職場環境に合わせた熱中症対策、たとえば空調服や水冷服、スポットクーラーや各種空調設備、工場の天井や外壁への遮熱・反射処理等に支援を行うことで、職場環境の改善を後押しします。</a:t>
            </a:r>
            <a:endParaRPr lang="en-US" sz="1000" dirty="0">
              <a:solidFill>
                <a:schemeClr val="bg1"/>
              </a:solidFill>
              <a:latin typeface="Meiryo UI" panose="020B0604030504040204" pitchFamily="34" charset="-128"/>
              <a:ea typeface="Meiryo UI" panose="020B0604030504040204" pitchFamily="34" charset="-128"/>
            </a:endParaRPr>
          </a:p>
        </p:txBody>
      </p:sp>
      <p:sp>
        <p:nvSpPr>
          <p:cNvPr id="143" name="四角形吹き出し 142"/>
          <p:cNvSpPr/>
          <p:nvPr/>
        </p:nvSpPr>
        <p:spPr>
          <a:xfrm>
            <a:off x="2953555" y="7621064"/>
            <a:ext cx="1752077" cy="2068120"/>
          </a:xfrm>
          <a:prstGeom prst="wedgeRectCallout">
            <a:avLst>
              <a:gd name="adj1" fmla="val -46818"/>
              <a:gd name="adj2" fmla="val 32057"/>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TextBox 77">
            <a:extLst>
              <a:ext uri="{FF2B5EF4-FFF2-40B4-BE49-F238E27FC236}">
                <a16:creationId xmlns:a16="http://schemas.microsoft.com/office/drawing/2014/main" id="{63409103-A991-D317-DC27-8086389BEAF4}"/>
              </a:ext>
            </a:extLst>
          </p:cNvPr>
          <p:cNvSpPr txBox="1"/>
          <p:nvPr/>
        </p:nvSpPr>
        <p:spPr>
          <a:xfrm>
            <a:off x="3058316" y="7683652"/>
            <a:ext cx="1554930" cy="769441"/>
          </a:xfrm>
          <a:prstGeom prst="rect">
            <a:avLst/>
          </a:prstGeom>
        </p:spPr>
        <p:txBody>
          <a:bodyPr wrap="square" lIns="0" tIns="0" rIns="0" bIns="0" rtlCol="0" anchor="t">
            <a:spAutoFit/>
          </a:bodyPr>
          <a:lstStyle/>
          <a:p>
            <a:pPr algn="just"/>
            <a:r>
              <a:rPr lang="ja-JP" altLang="en-US" sz="1000">
                <a:solidFill>
                  <a:schemeClr val="bg1"/>
                </a:solidFill>
                <a:latin typeface="Meiryo UI" panose="020B0604030504040204" pitchFamily="34" charset="-128"/>
                <a:ea typeface="Meiryo UI" panose="020B0604030504040204" pitchFamily="34" charset="-128"/>
              </a:rPr>
              <a:t>熱中症を防ぐための取り組みについて</a:t>
            </a:r>
            <a:r>
              <a:rPr lang="ja-JP" altLang="en-US" sz="1000" u="sng">
                <a:solidFill>
                  <a:schemeClr val="bg1"/>
                </a:solidFill>
                <a:latin typeface="Meiryo UI" panose="020B0604030504040204" pitchFamily="34" charset="-128"/>
                <a:ea typeface="Meiryo UI" panose="020B0604030504040204" pitchFamily="34" charset="-128"/>
              </a:rPr>
              <a:t>ワークルール（法律）</a:t>
            </a:r>
            <a:r>
              <a:rPr lang="ja-JP" altLang="en-US" sz="1000">
                <a:solidFill>
                  <a:schemeClr val="bg1"/>
                </a:solidFill>
                <a:latin typeface="Meiryo UI" panose="020B0604030504040204" pitchFamily="34" charset="-128"/>
                <a:ea typeface="Meiryo UI" panose="020B0604030504040204" pitchFamily="34" charset="-128"/>
              </a:rPr>
              <a:t>をしっかり整備することで、熱中症対策が職場まかせにならないようにします。</a:t>
            </a:r>
            <a:endParaRPr lang="en-US" altLang="ja-JP" sz="1000" dirty="0">
              <a:solidFill>
                <a:schemeClr val="bg1"/>
              </a:solidFill>
              <a:latin typeface="Meiryo UI" panose="020B0604030504040204" pitchFamily="34" charset="-128"/>
              <a:ea typeface="Meiryo UI" panose="020B0604030504040204" pitchFamily="34" charset="-128"/>
            </a:endParaRPr>
          </a:p>
        </p:txBody>
      </p:sp>
      <p:sp>
        <p:nvSpPr>
          <p:cNvPr id="17" name="TextBox 72">
            <a:extLst>
              <a:ext uri="{FF2B5EF4-FFF2-40B4-BE49-F238E27FC236}">
                <a16:creationId xmlns:a16="http://schemas.microsoft.com/office/drawing/2014/main" id="{2CD29C0A-9A91-81A1-46E9-5866CE38BFA1}"/>
              </a:ext>
            </a:extLst>
          </p:cNvPr>
          <p:cNvSpPr txBox="1"/>
          <p:nvPr/>
        </p:nvSpPr>
        <p:spPr>
          <a:xfrm>
            <a:off x="218084" y="3095927"/>
            <a:ext cx="4947804" cy="1357744"/>
          </a:xfrm>
          <a:prstGeom prst="rect">
            <a:avLst/>
          </a:prstGeom>
        </p:spPr>
        <p:txBody>
          <a:bodyPr wrap="square" lIns="0" tIns="0" rIns="0" bIns="0" rtlCol="0" anchor="t">
            <a:spAutoFit/>
          </a:bodyPr>
          <a:lstStyle/>
          <a:p>
            <a:pPr algn="just">
              <a:lnSpc>
                <a:spcPts val="1820"/>
              </a:lnSpc>
            </a:pPr>
            <a:r>
              <a:rPr lang="en-US" sz="1100" dirty="0">
                <a:latin typeface="Meiryo UI" panose="020B0604030504040204" pitchFamily="34" charset="-128"/>
                <a:ea typeface="Meiryo UI" panose="020B0604030504040204" pitchFamily="34" charset="-128"/>
              </a:rPr>
              <a:t>熱中症は暑い環境での作業等で発症し、重症になると40度以上の体温になります。高体温になると身体中の細胞が煮えたぎり、脳や心臓などの臓器は熱に弱いため多臓器不全になる可能性があります。昔は「暑くて動けないなんて根性ないなあ」なんて言ってる時代もあったようですが、熱中症はすぐに冷やして病院に運ばないと死亡したり後遺症が残る恐ろしいものなんです！</a:t>
            </a:r>
          </a:p>
          <a:p>
            <a:pPr algn="just">
              <a:lnSpc>
                <a:spcPts val="1820"/>
              </a:lnSpc>
            </a:pPr>
            <a:r>
              <a:rPr lang="en-US" sz="1200" dirty="0" err="1">
                <a:solidFill>
                  <a:schemeClr val="bg1"/>
                </a:solidFill>
                <a:highlight>
                  <a:srgbClr val="EA5504"/>
                </a:highlight>
                <a:latin typeface="Meiryo UI" panose="020B0604030504040204" pitchFamily="34" charset="-128"/>
                <a:ea typeface="Meiryo UI" panose="020B0604030504040204" pitchFamily="34" charset="-128"/>
              </a:rPr>
              <a:t>仕事中の熱中症死傷者数を見ると、製造業が非常に多いことがわかります</a:t>
            </a:r>
            <a:endParaRPr lang="en-US" sz="1200" dirty="0">
              <a:solidFill>
                <a:schemeClr val="bg1"/>
              </a:solidFill>
              <a:highlight>
                <a:srgbClr val="EA5504"/>
              </a:highlight>
              <a:latin typeface="Meiryo UI" panose="020B0604030504040204" pitchFamily="34" charset="-128"/>
              <a:ea typeface="Meiryo UI" panose="020B0604030504040204" pitchFamily="34" charset="-128"/>
            </a:endParaRPr>
          </a:p>
        </p:txBody>
      </p:sp>
      <p:pic>
        <p:nvPicPr>
          <p:cNvPr id="19" name="図 18" descr="グラフ&#10;&#10;自動的に生成された説明">
            <a:extLst>
              <a:ext uri="{FF2B5EF4-FFF2-40B4-BE49-F238E27FC236}">
                <a16:creationId xmlns:a16="http://schemas.microsoft.com/office/drawing/2014/main" id="{EAFF5A92-D1A0-3B2B-6289-B2F69BF39B3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8518"/>
          <a:stretch/>
        </p:blipFill>
        <p:spPr>
          <a:xfrm>
            <a:off x="5165888" y="2791296"/>
            <a:ext cx="2162689" cy="1865589"/>
          </a:xfrm>
          <a:prstGeom prst="rect">
            <a:avLst/>
          </a:prstGeom>
        </p:spPr>
      </p:pic>
      <p:sp>
        <p:nvSpPr>
          <p:cNvPr id="20" name="テキスト ボックス 19">
            <a:extLst>
              <a:ext uri="{FF2B5EF4-FFF2-40B4-BE49-F238E27FC236}">
                <a16:creationId xmlns:a16="http://schemas.microsoft.com/office/drawing/2014/main" id="{EE3F09A5-A7CE-FE03-2EE0-56AA69F087A5}"/>
              </a:ext>
            </a:extLst>
          </p:cNvPr>
          <p:cNvSpPr txBox="1"/>
          <p:nvPr/>
        </p:nvSpPr>
        <p:spPr>
          <a:xfrm>
            <a:off x="5371160" y="2577975"/>
            <a:ext cx="1921100" cy="230832"/>
          </a:xfrm>
          <a:prstGeom prst="rect">
            <a:avLst/>
          </a:prstGeom>
          <a:noFill/>
        </p:spPr>
        <p:txBody>
          <a:bodyPr wrap="square" rtlCol="0">
            <a:spAutoFit/>
          </a:bodyPr>
          <a:lstStyle/>
          <a:p>
            <a:r>
              <a:rPr kumimoji="1" lang="ja-JP" altLang="en-US" sz="900">
                <a:solidFill>
                  <a:schemeClr val="bg1"/>
                </a:solidFill>
                <a:highlight>
                  <a:srgbClr val="EA5504"/>
                </a:highlight>
                <a:latin typeface="Meiryo UI" panose="020B0604030504040204" pitchFamily="34" charset="-128"/>
                <a:ea typeface="Meiryo UI" panose="020B0604030504040204" pitchFamily="34" charset="-128"/>
              </a:rPr>
              <a:t>熱中症による業種別死傷者数の割合</a:t>
            </a:r>
          </a:p>
        </p:txBody>
      </p:sp>
      <p:sp>
        <p:nvSpPr>
          <p:cNvPr id="21" name="Freeform 45">
            <a:extLst>
              <a:ext uri="{FF2B5EF4-FFF2-40B4-BE49-F238E27FC236}">
                <a16:creationId xmlns:a16="http://schemas.microsoft.com/office/drawing/2014/main" id="{1CF9766E-4077-B4C8-75D2-E3985AC6662E}"/>
              </a:ext>
            </a:extLst>
          </p:cNvPr>
          <p:cNvSpPr/>
          <p:nvPr/>
        </p:nvSpPr>
        <p:spPr>
          <a:xfrm>
            <a:off x="213801" y="4686459"/>
            <a:ext cx="6536250" cy="434508"/>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22" name="TextBox 77">
            <a:extLst>
              <a:ext uri="{FF2B5EF4-FFF2-40B4-BE49-F238E27FC236}">
                <a16:creationId xmlns:a16="http://schemas.microsoft.com/office/drawing/2014/main" id="{1136896F-7DAC-40CA-A1D7-55456D84967B}"/>
              </a:ext>
            </a:extLst>
          </p:cNvPr>
          <p:cNvSpPr txBox="1"/>
          <p:nvPr/>
        </p:nvSpPr>
        <p:spPr>
          <a:xfrm>
            <a:off x="239363" y="4666812"/>
            <a:ext cx="6697344" cy="423899"/>
          </a:xfrm>
          <a:prstGeom prst="rect">
            <a:avLst/>
          </a:prstGeom>
        </p:spPr>
        <p:txBody>
          <a:bodyPr wrap="square" lIns="0" tIns="0" rIns="0" bIns="0" rtlCol="0" anchor="t">
            <a:spAutoFit/>
          </a:bodyPr>
          <a:lstStyle/>
          <a:p>
            <a:pPr>
              <a:lnSpc>
                <a:spcPts val="3780"/>
              </a:lnSpc>
            </a:pPr>
            <a:r>
              <a:rPr lang="ja-JP" altLang="en-US" sz="2700">
                <a:solidFill>
                  <a:srgbClr val="000000"/>
                </a:solidFill>
                <a:latin typeface="HGPSoeiKakugothicUB" panose="020B0900000000000000" pitchFamily="34" charset="-128"/>
                <a:ea typeface="HGPSoeiKakugothicUB" panose="020B0900000000000000" pitchFamily="34" charset="-128"/>
              </a:rPr>
              <a:t>今の政治は啓発するだけで対策は職場まかせ</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23" name="正方形/長方形 22">
            <a:extLst>
              <a:ext uri="{FF2B5EF4-FFF2-40B4-BE49-F238E27FC236}">
                <a16:creationId xmlns:a16="http://schemas.microsoft.com/office/drawing/2014/main" id="{20754F83-7A02-B0C6-D4FA-C30E5F090EA4}"/>
              </a:ext>
            </a:extLst>
          </p:cNvPr>
          <p:cNvSpPr/>
          <p:nvPr/>
        </p:nvSpPr>
        <p:spPr>
          <a:xfrm>
            <a:off x="6978650" y="3842043"/>
            <a:ext cx="402512" cy="270618"/>
          </a:xfrm>
          <a:prstGeom prst="rect">
            <a:avLst/>
          </a:prstGeom>
          <a:noFill/>
          <a:ln w="3810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Box 77">
            <a:extLst>
              <a:ext uri="{FF2B5EF4-FFF2-40B4-BE49-F238E27FC236}">
                <a16:creationId xmlns:a16="http://schemas.microsoft.com/office/drawing/2014/main" id="{1BC0B76D-5A63-862B-ED7D-3333F530A11C}"/>
              </a:ext>
            </a:extLst>
          </p:cNvPr>
          <p:cNvSpPr txBox="1"/>
          <p:nvPr/>
        </p:nvSpPr>
        <p:spPr>
          <a:xfrm>
            <a:off x="200753" y="5550710"/>
            <a:ext cx="1625204" cy="276999"/>
          </a:xfrm>
          <a:prstGeom prst="rect">
            <a:avLst/>
          </a:prstGeom>
        </p:spPr>
        <p:txBody>
          <a:bodyPr wrap="square" lIns="0" tIns="0" rIns="0" bIns="0" rtlCol="0" anchor="t">
            <a:spAutoFit/>
          </a:bodyPr>
          <a:lstStyle/>
          <a:p>
            <a:r>
              <a:rPr lang="en-US" altLang="ja-JP" sz="1100" dirty="0">
                <a:latin typeface="Meiryo UI" panose="020B0604030504040204" pitchFamily="34" charset="-128"/>
                <a:ea typeface="Meiryo UI" panose="020B0604030504040204" pitchFamily="34" charset="-128"/>
              </a:rPr>
              <a:t>2010</a:t>
            </a:r>
            <a:r>
              <a:rPr lang="ja-JP" altLang="en-US" sz="110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19.3%</a:t>
            </a:r>
            <a:endParaRPr lang="en-US" altLang="ja-JP" sz="1100" b="1" dirty="0">
              <a:latin typeface="Meiryo UI" panose="020B0604030504040204" pitchFamily="34" charset="-128"/>
              <a:ea typeface="Meiryo UI" panose="020B0604030504040204" pitchFamily="34" charset="-128"/>
            </a:endParaRPr>
          </a:p>
        </p:txBody>
      </p:sp>
      <p:sp>
        <p:nvSpPr>
          <p:cNvPr id="26" name="TextBox 77">
            <a:extLst>
              <a:ext uri="{FF2B5EF4-FFF2-40B4-BE49-F238E27FC236}">
                <a16:creationId xmlns:a16="http://schemas.microsoft.com/office/drawing/2014/main" id="{236E4E39-C166-2CB3-21A0-CD7BCE59A7B6}"/>
              </a:ext>
            </a:extLst>
          </p:cNvPr>
          <p:cNvSpPr txBox="1"/>
          <p:nvPr/>
        </p:nvSpPr>
        <p:spPr>
          <a:xfrm>
            <a:off x="200753" y="5933567"/>
            <a:ext cx="1625204" cy="276999"/>
          </a:xfrm>
          <a:prstGeom prst="rect">
            <a:avLst/>
          </a:prstGeom>
        </p:spPr>
        <p:txBody>
          <a:bodyPr wrap="square" lIns="0" tIns="0" rIns="0" bIns="0" rtlCol="0" anchor="t">
            <a:spAutoFit/>
          </a:bodyPr>
          <a:lstStyle/>
          <a:p>
            <a:r>
              <a:rPr lang="en-US" altLang="ja-JP" sz="1100" dirty="0">
                <a:latin typeface="Meiryo UI" panose="020B0604030504040204" pitchFamily="34" charset="-128"/>
                <a:ea typeface="Meiryo UI" panose="020B0604030504040204" pitchFamily="34" charset="-128"/>
              </a:rPr>
              <a:t>2022</a:t>
            </a:r>
            <a:r>
              <a:rPr lang="ja-JP" altLang="en-US" sz="110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95.7%</a:t>
            </a:r>
            <a:endParaRPr lang="en-US" altLang="ja-JP" sz="1100" b="1" dirty="0">
              <a:latin typeface="Meiryo UI" panose="020B0604030504040204" pitchFamily="34" charset="-128"/>
              <a:ea typeface="Meiryo UI" panose="020B0604030504040204" pitchFamily="34" charset="-128"/>
            </a:endParaRPr>
          </a:p>
        </p:txBody>
      </p:sp>
      <p:sp>
        <p:nvSpPr>
          <p:cNvPr id="27" name="TextBox 72">
            <a:extLst>
              <a:ext uri="{FF2B5EF4-FFF2-40B4-BE49-F238E27FC236}">
                <a16:creationId xmlns:a16="http://schemas.microsoft.com/office/drawing/2014/main" id="{3D8BAD36-B6DB-92B7-ADA9-EEA6BDB2D68F}"/>
              </a:ext>
            </a:extLst>
          </p:cNvPr>
          <p:cNvSpPr txBox="1"/>
          <p:nvPr/>
        </p:nvSpPr>
        <p:spPr>
          <a:xfrm>
            <a:off x="196060" y="6254155"/>
            <a:ext cx="1467217" cy="276999"/>
          </a:xfrm>
          <a:prstGeom prst="rect">
            <a:avLst/>
          </a:prstGeom>
        </p:spPr>
        <p:txBody>
          <a:bodyPr wrap="square" lIns="0" tIns="0" rIns="0" bIns="0" rtlCol="0" anchor="t">
            <a:spAutoFit/>
          </a:bodyPr>
          <a:lstStyle/>
          <a:p>
            <a:pPr algn="just"/>
            <a:r>
              <a:rPr lang="en-US" sz="900" dirty="0" err="1">
                <a:latin typeface="Meiryo UI" panose="020B0604030504040204" pitchFamily="34" charset="-128"/>
                <a:ea typeface="Meiryo UI" panose="020B0604030504040204" pitchFamily="34" charset="-128"/>
              </a:rPr>
              <a:t>政府は熱中症対策で小中学校の冷房設置支援を行いました</a:t>
            </a:r>
            <a:r>
              <a:rPr lang="en-US" sz="900" dirty="0">
                <a:latin typeface="Meiryo UI" panose="020B0604030504040204" pitchFamily="34" charset="-128"/>
                <a:ea typeface="Meiryo UI" panose="020B0604030504040204" pitchFamily="34" charset="-128"/>
              </a:rPr>
              <a:t>。</a:t>
            </a:r>
          </a:p>
        </p:txBody>
      </p:sp>
      <p:sp>
        <p:nvSpPr>
          <p:cNvPr id="28" name="TextBox 72">
            <a:extLst>
              <a:ext uri="{FF2B5EF4-FFF2-40B4-BE49-F238E27FC236}">
                <a16:creationId xmlns:a16="http://schemas.microsoft.com/office/drawing/2014/main" id="{C8200D8E-B1CF-F480-78DC-C56500CDB6FE}"/>
              </a:ext>
            </a:extLst>
          </p:cNvPr>
          <p:cNvSpPr txBox="1"/>
          <p:nvPr/>
        </p:nvSpPr>
        <p:spPr>
          <a:xfrm>
            <a:off x="1726409" y="5277295"/>
            <a:ext cx="1440621" cy="415498"/>
          </a:xfrm>
          <a:prstGeom prst="rect">
            <a:avLst/>
          </a:prstGeom>
        </p:spPr>
        <p:txBody>
          <a:bodyPr wrap="square" lIns="0" tIns="0" rIns="0" bIns="0" rtlCol="0" anchor="t">
            <a:spAutoFit/>
          </a:bodyPr>
          <a:lstStyle/>
          <a:p>
            <a:pPr algn="just"/>
            <a:r>
              <a:rPr lang="en-US" sz="900" dirty="0" err="1">
                <a:latin typeface="Meiryo UI" panose="020B0604030504040204" pitchFamily="34" charset="-128"/>
                <a:ea typeface="Meiryo UI" panose="020B0604030504040204" pitchFamily="34" charset="-128"/>
              </a:rPr>
              <a:t>支援で冷房設置が進んでる</a:t>
            </a:r>
            <a:r>
              <a:rPr lang="en-US" sz="900" dirty="0">
                <a:latin typeface="Meiryo UI" panose="020B0604030504040204" pitchFamily="34" charset="-128"/>
                <a:ea typeface="Meiryo UI" panose="020B0604030504040204" pitchFamily="34" charset="-128"/>
              </a:rPr>
              <a:t>！</a:t>
            </a:r>
          </a:p>
          <a:p>
            <a:pPr algn="just"/>
            <a:r>
              <a:rPr lang="en-US" sz="900" dirty="0" err="1">
                <a:latin typeface="Meiryo UI" panose="020B0604030504040204" pitchFamily="34" charset="-128"/>
                <a:ea typeface="Meiryo UI" panose="020B0604030504040204" pitchFamily="34" charset="-128"/>
              </a:rPr>
              <a:t>暑い職場に対してはどんな取り組みが</a:t>
            </a:r>
            <a:r>
              <a:rPr lang="en-US" sz="900" dirty="0">
                <a:latin typeface="Meiryo UI" panose="020B0604030504040204" pitchFamily="34" charset="-128"/>
                <a:ea typeface="Meiryo UI" panose="020B0604030504040204" pitchFamily="34" charset="-128"/>
              </a:rPr>
              <a:t>・・</a:t>
            </a:r>
          </a:p>
        </p:txBody>
      </p:sp>
      <p:pic>
        <p:nvPicPr>
          <p:cNvPr id="30" name="図 29" descr="スーツを着た男性&#10;&#10;自動的に生成された説明">
            <a:extLst>
              <a:ext uri="{FF2B5EF4-FFF2-40B4-BE49-F238E27FC236}">
                <a16:creationId xmlns:a16="http://schemas.microsoft.com/office/drawing/2014/main" id="{FAF703BE-0DD8-CADF-9513-C6E1E43A68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9597" y="5509810"/>
            <a:ext cx="1069835" cy="1069835"/>
          </a:xfrm>
          <a:prstGeom prst="rect">
            <a:avLst/>
          </a:prstGeom>
        </p:spPr>
      </p:pic>
      <p:pic>
        <p:nvPicPr>
          <p:cNvPr id="32" name="図 31" descr="屋外, 建物, ベンチ, フェンス が含まれている画像&#10;&#10;自動的に生成された説明">
            <a:extLst>
              <a:ext uri="{FF2B5EF4-FFF2-40B4-BE49-F238E27FC236}">
                <a16:creationId xmlns:a16="http://schemas.microsoft.com/office/drawing/2014/main" id="{1CFABEF6-1E99-1671-0213-B836AD531253}"/>
              </a:ext>
            </a:extLst>
          </p:cNvPr>
          <p:cNvPicPr>
            <a:picLocks noChangeAspect="1"/>
          </p:cNvPicPr>
          <p:nvPr/>
        </p:nvPicPr>
        <p:blipFill rotWithShape="1">
          <a:blip r:embed="rId12">
            <a:extLst>
              <a:ext uri="{28A0092B-C50C-407E-A947-70E740481C1C}">
                <a14:useLocalDpi xmlns:a14="http://schemas.microsoft.com/office/drawing/2010/main" val="0"/>
              </a:ext>
            </a:extLst>
          </a:blip>
          <a:srcRect t="4825"/>
          <a:stretch/>
        </p:blipFill>
        <p:spPr>
          <a:xfrm>
            <a:off x="3213379" y="5794252"/>
            <a:ext cx="1272068" cy="804184"/>
          </a:xfrm>
          <a:prstGeom prst="rect">
            <a:avLst/>
          </a:prstGeom>
        </p:spPr>
      </p:pic>
      <p:pic>
        <p:nvPicPr>
          <p:cNvPr id="34" name="図 33" descr="建物, 屋外, 時計, 記号 が含まれている画像&#10;&#10;自動的に生成された説明">
            <a:extLst>
              <a:ext uri="{FF2B5EF4-FFF2-40B4-BE49-F238E27FC236}">
                <a16:creationId xmlns:a16="http://schemas.microsoft.com/office/drawing/2014/main" id="{3BBB8163-FAB0-6D5D-B2D9-B0A00ABB5BD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5070" t="37472" r="19189" b="632"/>
          <a:stretch/>
        </p:blipFill>
        <p:spPr>
          <a:xfrm>
            <a:off x="3213379" y="5250740"/>
            <a:ext cx="1272068" cy="797186"/>
          </a:xfrm>
          <a:prstGeom prst="rect">
            <a:avLst/>
          </a:prstGeom>
        </p:spPr>
      </p:pic>
      <p:sp>
        <p:nvSpPr>
          <p:cNvPr id="35" name="正方形/長方形 34">
            <a:extLst>
              <a:ext uri="{FF2B5EF4-FFF2-40B4-BE49-F238E27FC236}">
                <a16:creationId xmlns:a16="http://schemas.microsoft.com/office/drawing/2014/main" id="{689A965E-7036-E808-71A8-7620E02F62E7}"/>
              </a:ext>
            </a:extLst>
          </p:cNvPr>
          <p:cNvSpPr/>
          <p:nvPr/>
        </p:nvSpPr>
        <p:spPr>
          <a:xfrm>
            <a:off x="3215727" y="5894111"/>
            <a:ext cx="1265852" cy="224568"/>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Box 77">
            <a:extLst>
              <a:ext uri="{FF2B5EF4-FFF2-40B4-BE49-F238E27FC236}">
                <a16:creationId xmlns:a16="http://schemas.microsoft.com/office/drawing/2014/main" id="{F70998F8-D196-44BD-3CB5-08491967111C}"/>
              </a:ext>
            </a:extLst>
          </p:cNvPr>
          <p:cNvSpPr txBox="1"/>
          <p:nvPr/>
        </p:nvSpPr>
        <p:spPr>
          <a:xfrm>
            <a:off x="3498615" y="5928894"/>
            <a:ext cx="697727" cy="161583"/>
          </a:xfrm>
          <a:prstGeom prst="rect">
            <a:avLst/>
          </a:prstGeom>
        </p:spPr>
        <p:txBody>
          <a:bodyPr wrap="square" lIns="0" tIns="0" rIns="0" bIns="0" rtlCol="0" anchor="t">
            <a:spAutoFit/>
          </a:bodyPr>
          <a:lstStyle/>
          <a:p>
            <a:r>
              <a:rPr lang="ja-JP" altLang="en-US" sz="1050">
                <a:solidFill>
                  <a:schemeClr val="bg1"/>
                </a:solidFill>
                <a:latin typeface="Meiryo UI" panose="020B0604030504040204" pitchFamily="34" charset="-128"/>
                <a:ea typeface="Meiryo UI" panose="020B0604030504040204" pitchFamily="34" charset="-128"/>
              </a:rPr>
              <a:t>経済産業省</a:t>
            </a:r>
            <a:endParaRPr lang="en-US" altLang="ja-JP" sz="1050" dirty="0">
              <a:solidFill>
                <a:schemeClr val="bg1"/>
              </a:solidFill>
              <a:latin typeface="Meiryo UI" panose="020B0604030504040204" pitchFamily="34" charset="-128"/>
              <a:ea typeface="Meiryo UI" panose="020B0604030504040204" pitchFamily="34" charset="-128"/>
            </a:endParaRPr>
          </a:p>
        </p:txBody>
      </p:sp>
      <p:sp>
        <p:nvSpPr>
          <p:cNvPr id="37" name="正方形/長方形 36">
            <a:extLst>
              <a:ext uri="{FF2B5EF4-FFF2-40B4-BE49-F238E27FC236}">
                <a16:creationId xmlns:a16="http://schemas.microsoft.com/office/drawing/2014/main" id="{CAA8445F-E995-F559-EE67-8FD14CE414A6}"/>
              </a:ext>
            </a:extLst>
          </p:cNvPr>
          <p:cNvSpPr/>
          <p:nvPr/>
        </p:nvSpPr>
        <p:spPr>
          <a:xfrm>
            <a:off x="3213379" y="5222519"/>
            <a:ext cx="1268200" cy="224568"/>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TextBox 77">
            <a:extLst>
              <a:ext uri="{FF2B5EF4-FFF2-40B4-BE49-F238E27FC236}">
                <a16:creationId xmlns:a16="http://schemas.microsoft.com/office/drawing/2014/main" id="{5044F307-81B9-A6E7-52EC-CAFF7218CFE0}"/>
              </a:ext>
            </a:extLst>
          </p:cNvPr>
          <p:cNvSpPr txBox="1"/>
          <p:nvPr/>
        </p:nvSpPr>
        <p:spPr>
          <a:xfrm>
            <a:off x="3488248" y="5246526"/>
            <a:ext cx="697727" cy="161583"/>
          </a:xfrm>
          <a:prstGeom prst="rect">
            <a:avLst/>
          </a:prstGeom>
        </p:spPr>
        <p:txBody>
          <a:bodyPr wrap="square" lIns="0" tIns="0" rIns="0" bIns="0" rtlCol="0" anchor="t">
            <a:spAutoFit/>
          </a:bodyPr>
          <a:lstStyle/>
          <a:p>
            <a:r>
              <a:rPr lang="ja-JP" altLang="en-US" sz="1050">
                <a:solidFill>
                  <a:schemeClr val="bg1"/>
                </a:solidFill>
                <a:latin typeface="Meiryo UI" panose="020B0604030504040204" pitchFamily="34" charset="-128"/>
                <a:ea typeface="Meiryo UI" panose="020B0604030504040204" pitchFamily="34" charset="-128"/>
              </a:rPr>
              <a:t>厚生労働省</a:t>
            </a:r>
            <a:endParaRPr lang="en-US" altLang="ja-JP" sz="1050" dirty="0">
              <a:solidFill>
                <a:schemeClr val="bg1"/>
              </a:solidFill>
              <a:latin typeface="Meiryo UI" panose="020B0604030504040204" pitchFamily="34" charset="-128"/>
              <a:ea typeface="Meiryo UI" panose="020B0604030504040204" pitchFamily="34" charset="-128"/>
            </a:endParaRPr>
          </a:p>
        </p:txBody>
      </p:sp>
      <p:sp>
        <p:nvSpPr>
          <p:cNvPr id="40" name="角丸四角形 39">
            <a:extLst>
              <a:ext uri="{FF2B5EF4-FFF2-40B4-BE49-F238E27FC236}">
                <a16:creationId xmlns:a16="http://schemas.microsoft.com/office/drawing/2014/main" id="{9EB9C6EF-13E0-7308-FF29-EEAC80CD9AFB}"/>
              </a:ext>
            </a:extLst>
          </p:cNvPr>
          <p:cNvSpPr/>
          <p:nvPr/>
        </p:nvSpPr>
        <p:spPr>
          <a:xfrm>
            <a:off x="4615526" y="5274665"/>
            <a:ext cx="962977" cy="1070909"/>
          </a:xfrm>
          <a:prstGeom prst="round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Box 72">
            <a:extLst>
              <a:ext uri="{FF2B5EF4-FFF2-40B4-BE49-F238E27FC236}">
                <a16:creationId xmlns:a16="http://schemas.microsoft.com/office/drawing/2014/main" id="{BF4988F1-0BF0-7243-133E-F08E66A05222}"/>
              </a:ext>
            </a:extLst>
          </p:cNvPr>
          <p:cNvSpPr txBox="1"/>
          <p:nvPr/>
        </p:nvSpPr>
        <p:spPr>
          <a:xfrm>
            <a:off x="4684952" y="5462298"/>
            <a:ext cx="893552" cy="692497"/>
          </a:xfrm>
          <a:prstGeom prst="rect">
            <a:avLst/>
          </a:prstGeom>
        </p:spPr>
        <p:txBody>
          <a:bodyPr wrap="square" lIns="0" tIns="0" rIns="0" bIns="0" rtlCol="0" anchor="t">
            <a:spAutoFit/>
          </a:bodyPr>
          <a:lstStyle/>
          <a:p>
            <a:pPr algn="just"/>
            <a:r>
              <a:rPr lang="en-US" sz="900" dirty="0" err="1">
                <a:solidFill>
                  <a:schemeClr val="bg1"/>
                </a:solidFill>
                <a:latin typeface="Meiryo UI" panose="020B0604030504040204" pitchFamily="34" charset="-128"/>
                <a:ea typeface="Meiryo UI" panose="020B0604030504040204" pitchFamily="34" charset="-128"/>
              </a:rPr>
              <a:t>熱中症対策の資料やポスターなどの啓発機材を作成しました。ぜひ職場でご活用ください</a:t>
            </a:r>
            <a:r>
              <a:rPr lang="en-US" sz="900" dirty="0">
                <a:solidFill>
                  <a:schemeClr val="bg1"/>
                </a:solidFill>
                <a:latin typeface="Meiryo UI" panose="020B0604030504040204" pitchFamily="34" charset="-128"/>
                <a:ea typeface="Meiryo UI" panose="020B0604030504040204" pitchFamily="34" charset="-128"/>
              </a:rPr>
              <a:t>！！</a:t>
            </a:r>
          </a:p>
        </p:txBody>
      </p:sp>
      <p:sp>
        <p:nvSpPr>
          <p:cNvPr id="42" name="三角形 41">
            <a:extLst>
              <a:ext uri="{FF2B5EF4-FFF2-40B4-BE49-F238E27FC236}">
                <a16:creationId xmlns:a16="http://schemas.microsoft.com/office/drawing/2014/main" id="{732988F1-9DC3-D7BB-8C13-6D83DE263B6D}"/>
              </a:ext>
            </a:extLst>
          </p:cNvPr>
          <p:cNvSpPr/>
          <p:nvPr/>
        </p:nvSpPr>
        <p:spPr>
          <a:xfrm rot="16200000">
            <a:off x="4485145" y="5756619"/>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スーツを着た男性&#10;&#10;自動的に生成された説明">
            <a:extLst>
              <a:ext uri="{FF2B5EF4-FFF2-40B4-BE49-F238E27FC236}">
                <a16:creationId xmlns:a16="http://schemas.microsoft.com/office/drawing/2014/main" id="{4A8A30CB-4783-09ED-A729-2CEF93065A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8483" y="5419429"/>
            <a:ext cx="1166633" cy="1166633"/>
          </a:xfrm>
          <a:prstGeom prst="rect">
            <a:avLst/>
          </a:prstGeom>
        </p:spPr>
      </p:pic>
      <p:sp>
        <p:nvSpPr>
          <p:cNvPr id="48" name="TextBox 72">
            <a:extLst>
              <a:ext uri="{FF2B5EF4-FFF2-40B4-BE49-F238E27FC236}">
                <a16:creationId xmlns:a16="http://schemas.microsoft.com/office/drawing/2014/main" id="{153558ED-0986-F9B9-3141-F7390F501C5D}"/>
              </a:ext>
            </a:extLst>
          </p:cNvPr>
          <p:cNvSpPr txBox="1"/>
          <p:nvPr/>
        </p:nvSpPr>
        <p:spPr>
          <a:xfrm>
            <a:off x="5764077" y="5257846"/>
            <a:ext cx="1440621" cy="553998"/>
          </a:xfrm>
          <a:prstGeom prst="rect">
            <a:avLst/>
          </a:prstGeom>
        </p:spPr>
        <p:txBody>
          <a:bodyPr wrap="square" lIns="0" tIns="0" rIns="0" bIns="0" rtlCol="0" anchor="t">
            <a:spAutoFit/>
          </a:bodyPr>
          <a:lstStyle/>
          <a:p>
            <a:pPr algn="just"/>
            <a:r>
              <a:rPr lang="en-US" sz="900" dirty="0" err="1">
                <a:latin typeface="Meiryo UI" panose="020B0604030504040204" pitchFamily="34" charset="-128"/>
                <a:ea typeface="Meiryo UI" panose="020B0604030504040204" pitchFamily="34" charset="-128"/>
              </a:rPr>
              <a:t>え</a:t>
            </a:r>
            <a:r>
              <a:rPr lang="en-US" sz="900" dirty="0">
                <a:latin typeface="Meiryo UI" panose="020B0604030504040204" pitchFamily="34" charset="-128"/>
                <a:ea typeface="Meiryo UI" panose="020B0604030504040204" pitchFamily="34" charset="-128"/>
              </a:rPr>
              <a:t>・・・？</a:t>
            </a:r>
            <a:r>
              <a:rPr lang="en-US" sz="900" dirty="0" err="1">
                <a:latin typeface="Meiryo UI" panose="020B0604030504040204" pitchFamily="34" charset="-128"/>
                <a:ea typeface="Meiryo UI" panose="020B0604030504040204" pitchFamily="34" charset="-128"/>
              </a:rPr>
              <a:t>啓発だけで</a:t>
            </a:r>
            <a:endParaRPr lang="en-US" sz="900" dirty="0">
              <a:latin typeface="Meiryo UI" panose="020B0604030504040204" pitchFamily="34" charset="-128"/>
              <a:ea typeface="Meiryo UI" panose="020B0604030504040204" pitchFamily="34" charset="-128"/>
            </a:endParaRPr>
          </a:p>
          <a:p>
            <a:pPr algn="just"/>
            <a:r>
              <a:rPr lang="en-US" sz="900" dirty="0" err="1">
                <a:latin typeface="Meiryo UI" panose="020B0604030504040204" pitchFamily="34" charset="-128"/>
                <a:ea typeface="Meiryo UI" panose="020B0604030504040204" pitchFamily="34" charset="-128"/>
              </a:rPr>
              <a:t>職場まかせ</a:t>
            </a:r>
            <a:r>
              <a:rPr lang="en-US" sz="900" dirty="0">
                <a:latin typeface="Meiryo UI" panose="020B0604030504040204" pitchFamily="34" charset="-128"/>
                <a:ea typeface="Meiryo UI" panose="020B0604030504040204" pitchFamily="34" charset="-128"/>
              </a:rPr>
              <a:t>？？</a:t>
            </a:r>
          </a:p>
          <a:p>
            <a:pPr algn="just"/>
            <a:r>
              <a:rPr lang="en-US" sz="900" dirty="0" err="1">
                <a:latin typeface="Meiryo UI" panose="020B0604030504040204" pitchFamily="34" charset="-128"/>
                <a:ea typeface="Meiryo UI" panose="020B0604030504040204" pitchFamily="34" charset="-128"/>
              </a:rPr>
              <a:t>余裕ある職場しか</a:t>
            </a:r>
            <a:endParaRPr lang="en-US" sz="900" dirty="0">
              <a:latin typeface="Meiryo UI" panose="020B0604030504040204" pitchFamily="34" charset="-128"/>
              <a:ea typeface="Meiryo UI" panose="020B0604030504040204" pitchFamily="34" charset="-128"/>
            </a:endParaRPr>
          </a:p>
          <a:p>
            <a:pPr algn="just"/>
            <a:r>
              <a:rPr lang="en-US" sz="900" dirty="0" err="1">
                <a:latin typeface="Meiryo UI" panose="020B0604030504040204" pitchFamily="34" charset="-128"/>
                <a:ea typeface="Meiryo UI" panose="020B0604030504040204" pitchFamily="34" charset="-128"/>
              </a:rPr>
              <a:t>取り組めなくない</a:t>
            </a:r>
            <a:r>
              <a:rPr lang="en-US" sz="900" dirty="0">
                <a:latin typeface="Meiryo UI" panose="020B0604030504040204" pitchFamily="34" charset="-128"/>
                <a:ea typeface="Meiryo UI" panose="020B0604030504040204" pitchFamily="34" charset="-128"/>
              </a:rPr>
              <a:t>？</a:t>
            </a:r>
          </a:p>
        </p:txBody>
      </p:sp>
      <p:sp>
        <p:nvSpPr>
          <p:cNvPr id="49" name="三角形 48">
            <a:extLst>
              <a:ext uri="{FF2B5EF4-FFF2-40B4-BE49-F238E27FC236}">
                <a16:creationId xmlns:a16="http://schemas.microsoft.com/office/drawing/2014/main" id="{BE676CB5-E7C8-5A77-4532-6A1718B8D746}"/>
              </a:ext>
            </a:extLst>
          </p:cNvPr>
          <p:cNvSpPr/>
          <p:nvPr/>
        </p:nvSpPr>
        <p:spPr>
          <a:xfrm rot="10800000">
            <a:off x="755010" y="5838051"/>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おもちゃ, 男 が含まれている画像&#10;&#10;自動的に生成された説明">
            <a:extLst>
              <a:ext uri="{FF2B5EF4-FFF2-40B4-BE49-F238E27FC236}">
                <a16:creationId xmlns:a16="http://schemas.microsoft.com/office/drawing/2014/main" id="{C336A24B-685F-CE05-3841-EC6E645E41A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6032" y="8782024"/>
            <a:ext cx="650811" cy="827303"/>
          </a:xfrm>
          <a:prstGeom prst="rect">
            <a:avLst/>
          </a:prstGeom>
        </p:spPr>
      </p:pic>
      <p:pic>
        <p:nvPicPr>
          <p:cNvPr id="54" name="図 53" descr="白い背景に黒い文字が書かれた紙&#10;&#10;中程度の精度で自動的に生成された説明">
            <a:extLst>
              <a:ext uri="{FF2B5EF4-FFF2-40B4-BE49-F238E27FC236}">
                <a16:creationId xmlns:a16="http://schemas.microsoft.com/office/drawing/2014/main" id="{E7F2A1CB-93C5-554F-14EF-94D2263689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9942" y="8785241"/>
            <a:ext cx="650812" cy="808462"/>
          </a:xfrm>
          <a:prstGeom prst="rect">
            <a:avLst/>
          </a:prstGeom>
        </p:spPr>
      </p:pic>
      <p:pic>
        <p:nvPicPr>
          <p:cNvPr id="55" name="図 54">
            <a:extLst>
              <a:ext uri="{FF2B5EF4-FFF2-40B4-BE49-F238E27FC236}">
                <a16:creationId xmlns:a16="http://schemas.microsoft.com/office/drawing/2014/main" id="{A6D5AAE5-C995-A85A-AF80-07952648060F}"/>
              </a:ext>
            </a:extLst>
          </p:cNvPr>
          <p:cNvPicPr>
            <a:picLocks noChangeAspect="1"/>
          </p:cNvPicPr>
          <p:nvPr/>
        </p:nvPicPr>
        <p:blipFill>
          <a:blip r:embed="rId17"/>
          <a:stretch>
            <a:fillRect/>
          </a:stretch>
        </p:blipFill>
        <p:spPr>
          <a:xfrm>
            <a:off x="1397407" y="8819337"/>
            <a:ext cx="496716" cy="764179"/>
          </a:xfrm>
          <a:prstGeom prst="rect">
            <a:avLst/>
          </a:prstGeom>
        </p:spPr>
      </p:pic>
      <p:sp>
        <p:nvSpPr>
          <p:cNvPr id="56" name="三角形 55">
            <a:extLst>
              <a:ext uri="{FF2B5EF4-FFF2-40B4-BE49-F238E27FC236}">
                <a16:creationId xmlns:a16="http://schemas.microsoft.com/office/drawing/2014/main" id="{1AD7EDAD-D685-FE78-3611-41E1A49D0AD9}"/>
              </a:ext>
            </a:extLst>
          </p:cNvPr>
          <p:cNvSpPr/>
          <p:nvPr/>
        </p:nvSpPr>
        <p:spPr>
          <a:xfrm rot="16200000">
            <a:off x="2833198" y="8713278"/>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E9FEE5BE-7601-5574-505D-CB8F324FB0D3}"/>
              </a:ext>
            </a:extLst>
          </p:cNvPr>
          <p:cNvSpPr/>
          <p:nvPr/>
        </p:nvSpPr>
        <p:spPr>
          <a:xfrm rot="5400000">
            <a:off x="1912486" y="8701775"/>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descr="おもちゃ, レゴ が含まれている画像&#10;&#10;自動的に生成された説明">
            <a:extLst>
              <a:ext uri="{FF2B5EF4-FFF2-40B4-BE49-F238E27FC236}">
                <a16:creationId xmlns:a16="http://schemas.microsoft.com/office/drawing/2014/main" id="{4C938F78-BCAD-8F5D-2803-9F27D38FF37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32803" y="8313331"/>
            <a:ext cx="1106380" cy="1562763"/>
          </a:xfrm>
          <a:prstGeom prst="rect">
            <a:avLst/>
          </a:prstGeom>
        </p:spPr>
      </p:pic>
      <p:pic>
        <p:nvPicPr>
          <p:cNvPr id="79" name="図 78" descr="アイコン&#10;&#10;自動的に生成された説明">
            <a:extLst>
              <a:ext uri="{FF2B5EF4-FFF2-40B4-BE49-F238E27FC236}">
                <a16:creationId xmlns:a16="http://schemas.microsoft.com/office/drawing/2014/main" id="{AE706CA6-0E3D-55EB-A821-0213E11E91C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75086" y="8714880"/>
            <a:ext cx="752420" cy="752420"/>
          </a:xfrm>
          <a:prstGeom prst="rect">
            <a:avLst/>
          </a:prstGeom>
        </p:spPr>
      </p:pic>
      <p:pic>
        <p:nvPicPr>
          <p:cNvPr id="98" name="図 97" descr="帽子をかぶった男性のイラスト&#10;&#10;低い精度で自動的に生成された説明">
            <a:extLst>
              <a:ext uri="{FF2B5EF4-FFF2-40B4-BE49-F238E27FC236}">
                <a16:creationId xmlns:a16="http://schemas.microsoft.com/office/drawing/2014/main" id="{484CB462-E209-2C63-1012-924234D40F1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1710" y="1370234"/>
            <a:ext cx="1040653" cy="1040653"/>
          </a:xfrm>
          <a:prstGeom prst="rect">
            <a:avLst/>
          </a:prstGeom>
        </p:spPr>
      </p:pic>
      <p:sp>
        <p:nvSpPr>
          <p:cNvPr id="99" name="正方形/長方形 98">
            <a:extLst>
              <a:ext uri="{FF2B5EF4-FFF2-40B4-BE49-F238E27FC236}">
                <a16:creationId xmlns:a16="http://schemas.microsoft.com/office/drawing/2014/main" id="{D3608EFD-5341-1FA5-A06D-74F3DEBBF55E}"/>
              </a:ext>
            </a:extLst>
          </p:cNvPr>
          <p:cNvSpPr/>
          <p:nvPr/>
        </p:nvSpPr>
        <p:spPr>
          <a:xfrm>
            <a:off x="4888772" y="6968679"/>
            <a:ext cx="2492389" cy="272050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 name="図 104" descr="男性の顔の絵&#10;&#10;低い精度で自動的に生成された説明">
            <a:extLst>
              <a:ext uri="{FF2B5EF4-FFF2-40B4-BE49-F238E27FC236}">
                <a16:creationId xmlns:a16="http://schemas.microsoft.com/office/drawing/2014/main" id="{7FB1522D-ED77-07E7-EE76-FE442DAF087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02103" y="7975211"/>
            <a:ext cx="1657482" cy="1657482"/>
          </a:xfrm>
          <a:prstGeom prst="rect">
            <a:avLst/>
          </a:prstGeom>
        </p:spPr>
      </p:pic>
      <p:sp>
        <p:nvSpPr>
          <p:cNvPr id="107" name="TextBox 77">
            <a:extLst>
              <a:ext uri="{FF2B5EF4-FFF2-40B4-BE49-F238E27FC236}">
                <a16:creationId xmlns:a16="http://schemas.microsoft.com/office/drawing/2014/main" id="{C01A56BD-5D57-EC04-EE6E-93A0BAA50474}"/>
              </a:ext>
            </a:extLst>
          </p:cNvPr>
          <p:cNvSpPr txBox="1"/>
          <p:nvPr/>
        </p:nvSpPr>
        <p:spPr>
          <a:xfrm>
            <a:off x="4912825" y="6996016"/>
            <a:ext cx="2412880" cy="769441"/>
          </a:xfrm>
          <a:prstGeom prst="rect">
            <a:avLst/>
          </a:prstGeom>
        </p:spPr>
        <p:txBody>
          <a:bodyPr wrap="square" lIns="0" tIns="0" rIns="0" bIns="0" rtlCol="0" anchor="t">
            <a:spAutoFit/>
          </a:bodyPr>
          <a:lstStyle/>
          <a:p>
            <a:r>
              <a:rPr lang="ja-JP" altLang="en-US" b="1">
                <a:solidFill>
                  <a:srgbClr val="000000"/>
                </a:solidFill>
                <a:latin typeface="Meiryo UI" panose="020B0604030504040204" pitchFamily="34" charset="-128"/>
                <a:ea typeface="Meiryo UI" panose="020B0604030504040204" pitchFamily="34" charset="-128"/>
              </a:rPr>
              <a:t>熱中症は本当に危険！</a:t>
            </a:r>
            <a:endParaRPr lang="en-US" altLang="ja-JP" b="1" dirty="0">
              <a:solidFill>
                <a:srgbClr val="000000"/>
              </a:solidFill>
              <a:latin typeface="Meiryo UI" panose="020B0604030504040204" pitchFamily="34" charset="-128"/>
              <a:ea typeface="Meiryo UI" panose="020B0604030504040204" pitchFamily="34" charset="-128"/>
            </a:endParaRPr>
          </a:p>
          <a:p>
            <a:r>
              <a:rPr lang="ja-JP" altLang="en-US" sz="1600" b="1">
                <a:solidFill>
                  <a:srgbClr val="000000"/>
                </a:solidFill>
                <a:latin typeface="Meiryo UI" panose="020B0604030504040204" pitchFamily="34" charset="-128"/>
                <a:ea typeface="Meiryo UI" panose="020B0604030504040204" pitchFamily="34" charset="-128"/>
              </a:rPr>
              <a:t>しっかり体調管理して</a:t>
            </a:r>
            <a:endParaRPr lang="en-US" altLang="ja-JP" sz="1600" b="1" dirty="0">
              <a:solidFill>
                <a:srgbClr val="000000"/>
              </a:solidFill>
              <a:latin typeface="Meiryo UI" panose="020B0604030504040204" pitchFamily="34" charset="-128"/>
              <a:ea typeface="Meiryo UI" panose="020B0604030504040204" pitchFamily="34" charset="-128"/>
            </a:endParaRPr>
          </a:p>
          <a:p>
            <a:r>
              <a:rPr lang="en-US" sz="1600" b="1" dirty="0" err="1">
                <a:solidFill>
                  <a:srgbClr val="000000"/>
                </a:solidFill>
                <a:latin typeface="Meiryo UI" panose="020B0604030504040204" pitchFamily="34" charset="-128"/>
                <a:ea typeface="Meiryo UI" panose="020B0604030504040204" pitchFamily="34" charset="-128"/>
              </a:rPr>
              <a:t>こまめに水分＋塩分補給を</a:t>
            </a:r>
            <a:endParaRPr lang="en-US" sz="1600" b="1" dirty="0">
              <a:solidFill>
                <a:srgbClr val="000000"/>
              </a:solidFill>
              <a:latin typeface="Meiryo UI" panose="020B0604030504040204" pitchFamily="34" charset="-128"/>
              <a:ea typeface="Meiryo UI" panose="020B060403050404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54424"/>
            <a:ext cx="7560000" cy="3091510"/>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2">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18380" y="251002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5363" y="2475198"/>
            <a:ext cx="5032476" cy="1361332"/>
            <a:chOff x="0" y="0"/>
            <a:chExt cx="1675229" cy="487871"/>
          </a:xfrm>
        </p:grpSpPr>
        <p:sp>
          <p:nvSpPr>
            <p:cNvPr id="22" name="Freeform 22"/>
            <p:cNvSpPr/>
            <p:nvPr/>
          </p:nvSpPr>
          <p:spPr>
            <a:xfrm>
              <a:off x="0" y="0"/>
              <a:ext cx="1675229" cy="487871"/>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3013996" y="1235787"/>
            <a:ext cx="3663787"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実際、政治で働き方って</a:t>
            </a:r>
            <a:endParaRPr lang="en-US" altLang="ja-JP" sz="2400" b="1" dirty="0">
              <a:solidFill>
                <a:srgbClr val="000000"/>
              </a:solidFill>
              <a:latin typeface="BIZ UDGothic" panose="020B0400000000000000" pitchFamily="49" charset="-128"/>
              <a:ea typeface="BIZ UDGothic" panose="020B0400000000000000" pitchFamily="49" charset="-128"/>
            </a:endParaRPr>
          </a:p>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変わるの？？</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4</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117260" y="2518169"/>
            <a:ext cx="4880806" cy="492443"/>
          </a:xfrm>
          <a:prstGeom prst="rect">
            <a:avLst/>
          </a:prstGeom>
        </p:spPr>
        <p:txBody>
          <a:bodyPr wrap="square" lIns="0" tIns="0" rIns="0" bIns="0" rtlCol="0" anchor="t">
            <a:spAutoFit/>
          </a:bodyPr>
          <a:lstStyle/>
          <a:p>
            <a:r>
              <a:rPr lang="ja-JP" altLang="en-US" sz="3200" b="1" dirty="0">
                <a:latin typeface="BIZ UDGothic" panose="020B0400000000000000" pitchFamily="49" charset="-128"/>
                <a:ea typeface="BIZ UDGothic" panose="020B0400000000000000" pitchFamily="49" charset="-128"/>
              </a:rPr>
              <a:t>ものすごく変わります！</a:t>
            </a:r>
            <a:endParaRPr lang="en-US" altLang="ja-JP" sz="32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58138" y="9932970"/>
            <a:ext cx="962686" cy="655458"/>
          </a:xfrm>
          <a:prstGeom prst="rect">
            <a:avLst/>
          </a:prstGeom>
        </p:spPr>
        <p:txBody>
          <a:bodyPr lIns="50800" tIns="50800" rIns="50800" bIns="50800" rtlCol="0" anchor="ctr"/>
          <a:lstStyle/>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公式サイトは</a:t>
            </a:r>
            <a:endParaRPr lang="en-US" sz="100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こちらから</a:t>
            </a:r>
            <a:r>
              <a:rPr lang="en-US" sz="1000" b="1" dirty="0">
                <a:solidFill>
                  <a:srgbClr val="FFFFFF"/>
                </a:solidFill>
                <a:latin typeface="BIZ UDGothic" panose="020B0400000000000000" pitchFamily="49" charset="-128"/>
                <a:ea typeface="BIZ UDGothic" panose="020B0400000000000000" pitchFamily="49" charset="-128"/>
              </a:rPr>
              <a:t>→</a:t>
            </a:r>
            <a:endParaRPr lang="en-US" sz="500" b="1" dirty="0">
              <a:solidFill>
                <a:srgbClr val="FFFFFF"/>
              </a:solidFill>
              <a:latin typeface="BIZ UDGothic" panose="020B0400000000000000" pitchFamily="49" charset="-128"/>
              <a:ea typeface="BIZ UDGothic" panose="020B0400000000000000" pitchFamily="49" charset="-128"/>
            </a:endParaRPr>
          </a:p>
        </p:txBody>
      </p:sp>
      <p:sp>
        <p:nvSpPr>
          <p:cNvPr id="36" name="TextBox 44">
            <a:extLst>
              <a:ext uri="{FF2B5EF4-FFF2-40B4-BE49-F238E27FC236}">
                <a16:creationId xmlns:a16="http://schemas.microsoft.com/office/drawing/2014/main" id="{0E68B922-5E5C-7BDE-2A89-EE20F4BB231E}"/>
              </a:ext>
            </a:extLst>
          </p:cNvPr>
          <p:cNvSpPr txBox="1"/>
          <p:nvPr/>
        </p:nvSpPr>
        <p:spPr>
          <a:xfrm>
            <a:off x="2162602" y="3090067"/>
            <a:ext cx="4697997" cy="646331"/>
          </a:xfrm>
          <a:prstGeom prst="rect">
            <a:avLst/>
          </a:prstGeom>
        </p:spPr>
        <p:txBody>
          <a:bodyPr wrap="square" lIns="0" tIns="0" rIns="0" bIns="0" rtlCol="0" anchor="t">
            <a:spAutoFit/>
          </a:bodyPr>
          <a:lstStyle/>
          <a:p>
            <a:r>
              <a:rPr lang="ja-JP" altLang="en-US" sz="1400" b="1" dirty="0">
                <a:latin typeface="BIZ UDGothic" panose="020B0400000000000000" pitchFamily="49" charset="-128"/>
                <a:ea typeface="BIZ UDGothic" panose="020B0400000000000000" pitchFamily="49" charset="-128"/>
              </a:rPr>
              <a:t>特に働くことに関わる法律や制度、いわゆる</a:t>
            </a:r>
            <a:r>
              <a:rPr lang="ja-JP" altLang="en-US" sz="1400" b="1" dirty="0">
                <a:solidFill>
                  <a:schemeClr val="bg1"/>
                </a:solidFill>
                <a:highlight>
                  <a:srgbClr val="F35404"/>
                </a:highlight>
                <a:latin typeface="BIZ UDGothic" panose="020B0400000000000000" pitchFamily="49" charset="-128"/>
                <a:ea typeface="BIZ UDGothic" panose="020B0400000000000000" pitchFamily="49" charset="-128"/>
              </a:rPr>
              <a:t>ワークルール</a:t>
            </a:r>
            <a:r>
              <a:rPr lang="ja-JP" altLang="en-US" sz="1400" b="1" dirty="0">
                <a:latin typeface="BIZ UDGothic" panose="020B0400000000000000" pitchFamily="49" charset="-128"/>
                <a:ea typeface="BIZ UDGothic" panose="020B0400000000000000" pitchFamily="49" charset="-128"/>
              </a:rPr>
              <a:t>が変わると、働き方の常識すら変わります。具体例を紹介しますね！</a:t>
            </a:r>
            <a:endParaRPr lang="en-US" altLang="ja-JP" sz="1400" b="1" dirty="0">
              <a:latin typeface="BIZ UDGothic" panose="020B0400000000000000" pitchFamily="49" charset="-128"/>
              <a:ea typeface="BIZ UDGothic" panose="020B0400000000000000" pitchFamily="49" charset="-128"/>
            </a:endParaRPr>
          </a:p>
        </p:txBody>
      </p:sp>
      <p:pic>
        <p:nvPicPr>
          <p:cNvPr id="100" name="Picture 2" descr="侍のイラスト">
            <a:extLst>
              <a:ext uri="{FF2B5EF4-FFF2-40B4-BE49-F238E27FC236}">
                <a16:creationId xmlns:a16="http://schemas.microsoft.com/office/drawing/2014/main" id="{BB07465A-D4B5-B890-7E31-F64D4FACE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31" y="4725295"/>
            <a:ext cx="1181527" cy="1882912"/>
          </a:xfrm>
          <a:prstGeom prst="rect">
            <a:avLst/>
          </a:prstGeom>
          <a:noFill/>
          <a:extLst>
            <a:ext uri="{909E8E84-426E-40DD-AFC4-6F175D3DCCD1}">
              <a14:hiddenFill xmlns:a14="http://schemas.microsoft.com/office/drawing/2010/main">
                <a:solidFill>
                  <a:srgbClr val="FFFFFF"/>
                </a:solidFill>
              </a14:hiddenFill>
            </a:ext>
          </a:extLst>
        </p:spPr>
      </p:pic>
      <p:sp>
        <p:nvSpPr>
          <p:cNvPr id="102" name="角丸四角形 14">
            <a:extLst>
              <a:ext uri="{FF2B5EF4-FFF2-40B4-BE49-F238E27FC236}">
                <a16:creationId xmlns:a16="http://schemas.microsoft.com/office/drawing/2014/main" id="{F66AB37A-CB84-0B66-20E2-978F08D06A00}"/>
              </a:ext>
            </a:extLst>
          </p:cNvPr>
          <p:cNvSpPr/>
          <p:nvPr/>
        </p:nvSpPr>
        <p:spPr>
          <a:xfrm>
            <a:off x="243291" y="6284468"/>
            <a:ext cx="1402067" cy="871841"/>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江戸時代</a:t>
            </a:r>
            <a:endParaRPr kumimoji="1" lang="en-US" altLang="ja-JP" sz="1100" b="1" dirty="0">
              <a:latin typeface="メイリオ" panose="020B0604030504040204" pitchFamily="50" charset="-128"/>
              <a:ea typeface="メイリオ" panose="020B0604030504040204" pitchFamily="50" charset="-128"/>
            </a:endParaRPr>
          </a:p>
          <a:p>
            <a:pPr algn="ctr"/>
            <a:r>
              <a:rPr lang="ja-JP" altLang="en-US" sz="1100" b="1" u="sng" dirty="0">
                <a:latin typeface="メイリオ" panose="020B0604030504040204" pitchFamily="50" charset="-128"/>
                <a:ea typeface="メイリオ" panose="020B0604030504040204" pitchFamily="50" charset="-128"/>
              </a:rPr>
              <a:t>休日のルールなし</a:t>
            </a:r>
            <a:endParaRPr kumimoji="1" lang="ja-JP" altLang="en-US" sz="1100" b="1" u="sng" dirty="0">
              <a:latin typeface="メイリオ" panose="020B0604030504040204" pitchFamily="50" charset="-128"/>
              <a:ea typeface="メイリオ" panose="020B0604030504040204" pitchFamily="50" charset="-128"/>
            </a:endParaRPr>
          </a:p>
        </p:txBody>
      </p:sp>
      <p:pic>
        <p:nvPicPr>
          <p:cNvPr id="109" name="Picture 4" descr="縁側で花見をする人のイラスト（男性）">
            <a:extLst>
              <a:ext uri="{FF2B5EF4-FFF2-40B4-BE49-F238E27FC236}">
                <a16:creationId xmlns:a16="http://schemas.microsoft.com/office/drawing/2014/main" id="{DE9D1F3C-4281-7097-3593-195E6A8129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6292" y="4732992"/>
            <a:ext cx="1787054" cy="2000434"/>
          </a:xfrm>
          <a:prstGeom prst="rect">
            <a:avLst/>
          </a:prstGeom>
          <a:noFill/>
          <a:extLst>
            <a:ext uri="{909E8E84-426E-40DD-AFC4-6F175D3DCCD1}">
              <a14:hiddenFill xmlns:a14="http://schemas.microsoft.com/office/drawing/2010/main">
                <a:solidFill>
                  <a:srgbClr val="FFFFFF"/>
                </a:solidFill>
              </a14:hiddenFill>
            </a:ext>
          </a:extLst>
        </p:spPr>
      </p:pic>
      <p:sp>
        <p:nvSpPr>
          <p:cNvPr id="117" name="角丸四角形 14">
            <a:extLst>
              <a:ext uri="{FF2B5EF4-FFF2-40B4-BE49-F238E27FC236}">
                <a16:creationId xmlns:a16="http://schemas.microsoft.com/office/drawing/2014/main" id="{18E2D014-E021-34FA-A9C5-91EAD16D84E0}"/>
              </a:ext>
            </a:extLst>
          </p:cNvPr>
          <p:cNvSpPr/>
          <p:nvPr/>
        </p:nvSpPr>
        <p:spPr>
          <a:xfrm>
            <a:off x="1825560" y="6286868"/>
            <a:ext cx="1608253" cy="869441"/>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latin typeface="メイリオ" panose="020B0604030504040204" pitchFamily="50" charset="-128"/>
                <a:ea typeface="メイリオ" panose="020B0604030504040204" pitchFamily="50" charset="-128"/>
              </a:rPr>
              <a:t>1911</a:t>
            </a:r>
            <a:r>
              <a:rPr lang="ja-JP" altLang="en-US" sz="1100" b="1" dirty="0">
                <a:latin typeface="メイリオ" panose="020B0604030504040204" pitchFamily="50" charset="-128"/>
                <a:ea typeface="メイリオ" panose="020B0604030504040204" pitchFamily="50" charset="-128"/>
              </a:rPr>
              <a:t>年 明治</a:t>
            </a:r>
            <a:r>
              <a:rPr lang="en-US" altLang="ja-JP" sz="1100" b="1" dirty="0">
                <a:latin typeface="メイリオ" panose="020B0604030504040204" pitchFamily="50" charset="-128"/>
                <a:ea typeface="メイリオ" panose="020B0604030504040204" pitchFamily="50" charset="-128"/>
              </a:rPr>
              <a:t>44</a:t>
            </a:r>
            <a:r>
              <a:rPr lang="ja-JP" altLang="en-US" sz="1100" b="1" dirty="0">
                <a:latin typeface="メイリオ" panose="020B0604030504040204" pitchFamily="50" charset="-128"/>
                <a:ea typeface="メイリオ" panose="020B0604030504040204" pitchFamily="50" charset="-128"/>
              </a:rPr>
              <a:t>年</a:t>
            </a:r>
            <a:endParaRPr kumimoji="1" lang="en-US" altLang="ja-JP" sz="1100" b="1" dirty="0">
              <a:latin typeface="メイリオ" panose="020B0604030504040204" pitchFamily="50" charset="-128"/>
              <a:ea typeface="メイリオ" panose="020B0604030504040204" pitchFamily="50" charset="-128"/>
            </a:endParaRPr>
          </a:p>
          <a:p>
            <a:pPr algn="ctr"/>
            <a:r>
              <a:rPr lang="ja-JP" altLang="en-US" sz="1100" b="1">
                <a:latin typeface="メイリオ" panose="020B0604030504040204" pitchFamily="50" charset="-128"/>
                <a:ea typeface="メイリオ" panose="020B0604030504040204" pitchFamily="50" charset="-128"/>
              </a:rPr>
              <a:t>工場法で</a:t>
            </a:r>
            <a:r>
              <a:rPr lang="ja-JP" altLang="en-US" sz="1200" b="1" u="sng">
                <a:latin typeface="メイリオ" panose="020B0604030504040204" pitchFamily="50" charset="-128"/>
                <a:ea typeface="メイリオ" panose="020B0604030504040204" pitchFamily="50" charset="-128"/>
              </a:rPr>
              <a:t>月２日の</a:t>
            </a:r>
            <a:r>
              <a:rPr lang="ja-JP" altLang="en-US" sz="1200" b="1" u="sng" dirty="0">
                <a:latin typeface="メイリオ" panose="020B0604030504040204" pitchFamily="50" charset="-128"/>
                <a:ea typeface="メイリオ" panose="020B0604030504040204" pitchFamily="50" charset="-128"/>
              </a:rPr>
              <a:t>休みが義務に</a:t>
            </a:r>
            <a:endParaRPr kumimoji="1" lang="ja-JP" altLang="en-US" sz="1100" b="1" u="sng" dirty="0">
              <a:latin typeface="メイリオ" panose="020B0604030504040204" pitchFamily="50" charset="-128"/>
              <a:ea typeface="メイリオ" panose="020B0604030504040204" pitchFamily="50" charset="-128"/>
            </a:endParaRPr>
          </a:p>
        </p:txBody>
      </p:sp>
      <p:pic>
        <p:nvPicPr>
          <p:cNvPr id="135" name="Picture 6" descr="汗を拭う整備士のイラスト">
            <a:extLst>
              <a:ext uri="{FF2B5EF4-FFF2-40B4-BE49-F238E27FC236}">
                <a16:creationId xmlns:a16="http://schemas.microsoft.com/office/drawing/2014/main" id="{7D347B42-4FFC-F575-1EFC-B8824F6601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93" y="4705976"/>
            <a:ext cx="1609897" cy="2406823"/>
          </a:xfrm>
          <a:prstGeom prst="rect">
            <a:avLst/>
          </a:prstGeom>
          <a:noFill/>
          <a:extLst>
            <a:ext uri="{909E8E84-426E-40DD-AFC4-6F175D3DCCD1}">
              <a14:hiddenFill xmlns:a14="http://schemas.microsoft.com/office/drawing/2010/main">
                <a:solidFill>
                  <a:srgbClr val="FFFFFF"/>
                </a:solidFill>
              </a14:hiddenFill>
            </a:ext>
          </a:extLst>
        </p:spPr>
      </p:pic>
      <p:sp>
        <p:nvSpPr>
          <p:cNvPr id="140" name="角丸四角形 14">
            <a:extLst>
              <a:ext uri="{FF2B5EF4-FFF2-40B4-BE49-F238E27FC236}">
                <a16:creationId xmlns:a16="http://schemas.microsoft.com/office/drawing/2014/main" id="{F4953530-B5B4-0257-C098-12AB05B35040}"/>
              </a:ext>
            </a:extLst>
          </p:cNvPr>
          <p:cNvSpPr/>
          <p:nvPr/>
        </p:nvSpPr>
        <p:spPr>
          <a:xfrm>
            <a:off x="3610960" y="6051757"/>
            <a:ext cx="1787055" cy="1130223"/>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latin typeface="メイリオ" panose="020B0604030504040204" pitchFamily="50" charset="-128"/>
                <a:ea typeface="メイリオ" panose="020B0604030504040204" pitchFamily="50" charset="-128"/>
              </a:rPr>
              <a:t>1947</a:t>
            </a:r>
            <a:r>
              <a:rPr lang="ja-JP" altLang="en-US" sz="1100" b="1" dirty="0">
                <a:latin typeface="メイリオ" panose="020B0604030504040204" pitchFamily="50" charset="-128"/>
                <a:ea typeface="メイリオ" panose="020B0604030504040204" pitchFamily="50" charset="-128"/>
              </a:rPr>
              <a:t>年 昭和</a:t>
            </a:r>
            <a:r>
              <a:rPr lang="en-US" altLang="ja-JP" sz="1100" b="1" dirty="0">
                <a:latin typeface="メイリオ" panose="020B0604030504040204" pitchFamily="50" charset="-128"/>
                <a:ea typeface="メイリオ" panose="020B0604030504040204" pitchFamily="50" charset="-128"/>
              </a:rPr>
              <a:t>22</a:t>
            </a:r>
            <a:r>
              <a:rPr lang="ja-JP" altLang="en-US" sz="1100" b="1" dirty="0">
                <a:latin typeface="メイリオ" panose="020B0604030504040204" pitchFamily="50" charset="-128"/>
                <a:ea typeface="メイリオ" panose="020B0604030504040204" pitchFamily="50" charset="-128"/>
              </a:rPr>
              <a:t>年</a:t>
            </a:r>
            <a:endParaRPr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労働基準法制定により</a:t>
            </a:r>
            <a:endParaRPr kumimoji="1"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法定労働時間が</a:t>
            </a:r>
            <a:r>
              <a:rPr kumimoji="1" lang="en-US" altLang="ja-JP" sz="1100" b="1" dirty="0">
                <a:latin typeface="メイリオ" panose="020B0604030504040204" pitchFamily="50" charset="-128"/>
                <a:ea typeface="メイリオ" panose="020B0604030504040204" pitchFamily="50" charset="-128"/>
              </a:rPr>
              <a:t>1</a:t>
            </a:r>
            <a:r>
              <a:rPr kumimoji="1" lang="ja-JP" altLang="en-US" sz="1100" b="1" dirty="0">
                <a:latin typeface="メイリオ" panose="020B0604030504040204" pitchFamily="50" charset="-128"/>
                <a:ea typeface="メイリオ" panose="020B0604030504040204" pitchFamily="50" charset="-128"/>
              </a:rPr>
              <a:t>日</a:t>
            </a:r>
            <a:r>
              <a:rPr kumimoji="1" lang="en-US" altLang="ja-JP" sz="1100" b="1" dirty="0">
                <a:latin typeface="メイリオ" panose="020B0604030504040204" pitchFamily="50" charset="-128"/>
                <a:ea typeface="メイリオ" panose="020B0604030504040204" pitchFamily="50" charset="-128"/>
              </a:rPr>
              <a:t>8</a:t>
            </a:r>
            <a:r>
              <a:rPr kumimoji="1" lang="ja-JP" altLang="en-US" sz="1100" b="1" dirty="0">
                <a:latin typeface="メイリオ" panose="020B0604030504040204" pitchFamily="50" charset="-128"/>
                <a:ea typeface="メイリオ" panose="020B0604030504040204" pitchFamily="50" charset="-128"/>
              </a:rPr>
              <a:t>時間・週</a:t>
            </a:r>
            <a:r>
              <a:rPr kumimoji="1" lang="en-US" altLang="ja-JP" sz="1100" b="1" dirty="0">
                <a:latin typeface="メイリオ" panose="020B0604030504040204" pitchFamily="50" charset="-128"/>
                <a:ea typeface="メイリオ" panose="020B0604030504040204" pitchFamily="50" charset="-128"/>
              </a:rPr>
              <a:t>48</a:t>
            </a:r>
            <a:r>
              <a:rPr kumimoji="1" lang="ja-JP" altLang="en-US" sz="1100" b="1" dirty="0">
                <a:latin typeface="メイリオ" panose="020B0604030504040204" pitchFamily="50" charset="-128"/>
                <a:ea typeface="メイリオ" panose="020B0604030504040204" pitchFamily="50" charset="-128"/>
              </a:rPr>
              <a:t>時間になり、</a:t>
            </a:r>
            <a:endParaRPr kumimoji="1" lang="en-US" altLang="ja-JP" sz="1100" b="1" dirty="0">
              <a:latin typeface="メイリオ" panose="020B0604030504040204" pitchFamily="50" charset="-128"/>
              <a:ea typeface="メイリオ" panose="020B0604030504040204" pitchFamily="50" charset="-128"/>
            </a:endParaRPr>
          </a:p>
          <a:p>
            <a:pPr algn="ctr"/>
            <a:r>
              <a:rPr lang="ja-JP" altLang="en-US" sz="1200" b="1" u="sng" dirty="0">
                <a:latin typeface="メイリオ" panose="020B0604030504040204" pitchFamily="50" charset="-128"/>
                <a:ea typeface="メイリオ" panose="020B0604030504040204" pitchFamily="50" charset="-128"/>
              </a:rPr>
              <a:t>大体週１日休みに</a:t>
            </a:r>
            <a:endParaRPr kumimoji="1" lang="ja-JP" altLang="en-US" sz="1200" b="1" u="sng" dirty="0">
              <a:latin typeface="メイリオ" panose="020B0604030504040204" pitchFamily="50" charset="-128"/>
              <a:ea typeface="メイリオ" panose="020B0604030504040204" pitchFamily="50" charset="-128"/>
            </a:endParaRPr>
          </a:p>
        </p:txBody>
      </p:sp>
      <p:pic>
        <p:nvPicPr>
          <p:cNvPr id="142" name="Picture 8" descr="工場の作業員のイラスト（女性）">
            <a:extLst>
              <a:ext uri="{FF2B5EF4-FFF2-40B4-BE49-F238E27FC236}">
                <a16:creationId xmlns:a16="http://schemas.microsoft.com/office/drawing/2014/main" id="{17577E44-05E6-2FB7-97F9-6A7618E1AF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3033" y="4694644"/>
            <a:ext cx="1636261" cy="2380016"/>
          </a:xfrm>
          <a:prstGeom prst="rect">
            <a:avLst/>
          </a:prstGeom>
          <a:noFill/>
          <a:extLst>
            <a:ext uri="{909E8E84-426E-40DD-AFC4-6F175D3DCCD1}">
              <a14:hiddenFill xmlns:a14="http://schemas.microsoft.com/office/drawing/2010/main">
                <a:solidFill>
                  <a:srgbClr val="FFFFFF"/>
                </a:solidFill>
              </a14:hiddenFill>
            </a:ext>
          </a:extLst>
        </p:spPr>
      </p:pic>
      <p:sp>
        <p:nvSpPr>
          <p:cNvPr id="146" name="角丸四角形 14">
            <a:extLst>
              <a:ext uri="{FF2B5EF4-FFF2-40B4-BE49-F238E27FC236}">
                <a16:creationId xmlns:a16="http://schemas.microsoft.com/office/drawing/2014/main" id="{51248733-8514-E6BD-936A-B0940722A12F}"/>
              </a:ext>
            </a:extLst>
          </p:cNvPr>
          <p:cNvSpPr/>
          <p:nvPr/>
        </p:nvSpPr>
        <p:spPr>
          <a:xfrm>
            <a:off x="5575163" y="6051757"/>
            <a:ext cx="1818878" cy="1136192"/>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メイリオ" panose="020B0604030504040204" pitchFamily="50" charset="-128"/>
                <a:ea typeface="メイリオ" panose="020B0604030504040204" pitchFamily="50" charset="-128"/>
              </a:rPr>
              <a:t>大企業は</a:t>
            </a:r>
            <a:r>
              <a:rPr lang="en-US" altLang="ja-JP" sz="1100" b="1" dirty="0">
                <a:latin typeface="メイリオ" panose="020B0604030504040204" pitchFamily="50" charset="-128"/>
                <a:ea typeface="メイリオ" panose="020B0604030504040204" pitchFamily="50" charset="-128"/>
              </a:rPr>
              <a:t>1994</a:t>
            </a:r>
            <a:r>
              <a:rPr lang="ja-JP" altLang="en-US" sz="1100" b="1" dirty="0">
                <a:latin typeface="メイリオ" panose="020B0604030504040204" pitchFamily="50" charset="-128"/>
                <a:ea typeface="メイリオ" panose="020B0604030504040204" pitchFamily="50" charset="-128"/>
              </a:rPr>
              <a:t>年</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中小企業は</a:t>
            </a:r>
            <a:r>
              <a:rPr lang="en-US" altLang="ja-JP" sz="1100" b="1" dirty="0">
                <a:latin typeface="メイリオ" panose="020B0604030504040204" pitchFamily="50" charset="-128"/>
                <a:ea typeface="メイリオ" panose="020B0604030504040204" pitchFamily="50" charset="-128"/>
              </a:rPr>
              <a:t>1997</a:t>
            </a:r>
            <a:r>
              <a:rPr lang="ja-JP" altLang="en-US" sz="1100" b="1" dirty="0">
                <a:latin typeface="メイリオ" panose="020B0604030504040204" pitchFamily="50" charset="-128"/>
                <a:ea typeface="メイリオ" panose="020B0604030504040204" pitchFamily="50" charset="-128"/>
              </a:rPr>
              <a:t>年</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から法定労働時間が</a:t>
            </a:r>
            <a:endParaRPr lang="en-US" altLang="ja-JP" sz="1100" b="1" dirty="0">
              <a:latin typeface="メイリオ" panose="020B0604030504040204" pitchFamily="50" charset="-128"/>
              <a:ea typeface="メイリオ" panose="020B0604030504040204" pitchFamily="50" charset="-128"/>
            </a:endParaRPr>
          </a:p>
          <a:p>
            <a:pPr algn="ctr"/>
            <a:r>
              <a:rPr kumimoji="1" lang="en-US" altLang="ja-JP" sz="1100" b="1" dirty="0">
                <a:latin typeface="メイリオ" panose="020B0604030504040204" pitchFamily="50" charset="-128"/>
                <a:ea typeface="メイリオ" panose="020B0604030504040204" pitchFamily="50" charset="-128"/>
              </a:rPr>
              <a:t>1</a:t>
            </a:r>
            <a:r>
              <a:rPr kumimoji="1" lang="ja-JP" altLang="en-US" sz="1100" b="1" dirty="0">
                <a:latin typeface="メイリオ" panose="020B0604030504040204" pitchFamily="50" charset="-128"/>
                <a:ea typeface="メイリオ" panose="020B0604030504040204" pitchFamily="50" charset="-128"/>
              </a:rPr>
              <a:t>日</a:t>
            </a:r>
            <a:r>
              <a:rPr kumimoji="1" lang="en-US" altLang="ja-JP" sz="1100" b="1" dirty="0">
                <a:latin typeface="メイリオ" panose="020B0604030504040204" pitchFamily="50" charset="-128"/>
                <a:ea typeface="メイリオ" panose="020B0604030504040204" pitchFamily="50" charset="-128"/>
              </a:rPr>
              <a:t>8</a:t>
            </a:r>
            <a:r>
              <a:rPr kumimoji="1" lang="ja-JP" altLang="en-US" sz="1100" b="1" dirty="0">
                <a:latin typeface="メイリオ" panose="020B0604030504040204" pitchFamily="50" charset="-128"/>
                <a:ea typeface="メイリオ" panose="020B0604030504040204" pitchFamily="50" charset="-128"/>
              </a:rPr>
              <a:t>時間・週</a:t>
            </a:r>
            <a:r>
              <a:rPr kumimoji="1" lang="en-US" altLang="ja-JP" sz="1100" b="1" dirty="0">
                <a:latin typeface="メイリオ" panose="020B0604030504040204" pitchFamily="50" charset="-128"/>
                <a:ea typeface="メイリオ" panose="020B0604030504040204" pitchFamily="50" charset="-128"/>
              </a:rPr>
              <a:t>40</a:t>
            </a:r>
            <a:r>
              <a:rPr kumimoji="1" lang="ja-JP" altLang="en-US" sz="1100" b="1" dirty="0">
                <a:latin typeface="メイリオ" panose="020B0604030504040204" pitchFamily="50" charset="-128"/>
                <a:ea typeface="メイリオ" panose="020B0604030504040204" pitchFamily="50" charset="-128"/>
              </a:rPr>
              <a:t>時間に</a:t>
            </a:r>
            <a:endParaRPr kumimoji="1" lang="en-US" altLang="ja-JP" sz="1100" b="1" dirty="0">
              <a:latin typeface="メイリオ" panose="020B0604030504040204" pitchFamily="50" charset="-128"/>
              <a:ea typeface="メイリオ" panose="020B0604030504040204" pitchFamily="50" charset="-128"/>
            </a:endParaRPr>
          </a:p>
          <a:p>
            <a:pPr algn="ctr"/>
            <a:r>
              <a:rPr lang="ja-JP" altLang="en-US" sz="1200" b="1" u="sng" dirty="0">
                <a:latin typeface="メイリオ" panose="020B0604030504040204" pitchFamily="50" charset="-128"/>
                <a:ea typeface="メイリオ" panose="020B0604030504040204" pitchFamily="50" charset="-128"/>
              </a:rPr>
              <a:t>大体</a:t>
            </a:r>
            <a:r>
              <a:rPr kumimoji="1" lang="ja-JP" altLang="en-US" sz="1200" b="1" u="sng">
                <a:latin typeface="メイリオ" panose="020B0604030504040204" pitchFamily="50" charset="-128"/>
                <a:ea typeface="メイリオ" panose="020B0604030504040204" pitchFamily="50" charset="-128"/>
              </a:rPr>
              <a:t>週２日休み</a:t>
            </a:r>
            <a:r>
              <a:rPr kumimoji="1" lang="ja-JP" altLang="en-US" sz="1200" b="1" u="sng" dirty="0">
                <a:latin typeface="メイリオ" panose="020B0604030504040204" pitchFamily="50" charset="-128"/>
                <a:ea typeface="メイリオ" panose="020B0604030504040204" pitchFamily="50" charset="-128"/>
              </a:rPr>
              <a:t>に</a:t>
            </a:r>
            <a:endParaRPr kumimoji="1" lang="en-US" altLang="ja-JP" sz="1200" b="1" u="sng" dirty="0">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E12C5932-1A5B-7065-B173-57AD2A86698F}"/>
              </a:ext>
            </a:extLst>
          </p:cNvPr>
          <p:cNvSpPr txBox="1"/>
          <p:nvPr/>
        </p:nvSpPr>
        <p:spPr>
          <a:xfrm>
            <a:off x="196429" y="4683390"/>
            <a:ext cx="430887" cy="1615184"/>
          </a:xfrm>
          <a:prstGeom prst="rect">
            <a:avLst/>
          </a:prstGeom>
          <a:noFill/>
          <a:ln>
            <a:noFill/>
          </a:ln>
        </p:spPr>
        <p:txBody>
          <a:bodyPr vert="eaVert" wrap="square" rtlCol="0">
            <a:spAutoFit/>
          </a:bodyPr>
          <a:lstStyle/>
          <a:p>
            <a:r>
              <a:rPr lang="ja-JP" altLang="en-US" sz="1600" b="1" dirty="0"/>
              <a:t>ブラックでござる</a:t>
            </a:r>
          </a:p>
        </p:txBody>
      </p:sp>
      <p:sp>
        <p:nvSpPr>
          <p:cNvPr id="148" name="テキスト ボックス 147">
            <a:extLst>
              <a:ext uri="{FF2B5EF4-FFF2-40B4-BE49-F238E27FC236}">
                <a16:creationId xmlns:a16="http://schemas.microsoft.com/office/drawing/2014/main" id="{F0AB7461-41FF-BE6B-6781-B2610207172B}"/>
              </a:ext>
            </a:extLst>
          </p:cNvPr>
          <p:cNvSpPr txBox="1"/>
          <p:nvPr/>
        </p:nvSpPr>
        <p:spPr>
          <a:xfrm>
            <a:off x="232651" y="4036150"/>
            <a:ext cx="9300431" cy="461665"/>
          </a:xfrm>
          <a:prstGeom prst="rect">
            <a:avLst/>
          </a:prstGeom>
          <a:noFill/>
        </p:spPr>
        <p:txBody>
          <a:bodyPr wrap="square" rtlCol="0">
            <a:spAutoFit/>
          </a:bodyPr>
          <a:lstStyle/>
          <a:p>
            <a:r>
              <a:rPr lang="ja-JP" altLang="en-US" sz="2400" b="1" dirty="0">
                <a:solidFill>
                  <a:srgbClr val="EA5504"/>
                </a:solidFill>
                <a:latin typeface="BIZ UDゴシック" panose="020B0400000000000000" pitchFamily="49" charset="-128"/>
                <a:ea typeface="BIZ UDゴシック" panose="020B0400000000000000" pitchFamily="49" charset="-128"/>
              </a:rPr>
              <a:t>■ワークルールとともに変わった働く人の休日</a:t>
            </a:r>
          </a:p>
        </p:txBody>
      </p:sp>
      <p:pic>
        <p:nvPicPr>
          <p:cNvPr id="150" name="図 149" descr="スーツを着た男性&#10;&#10;自動的に生成された説明">
            <a:extLst>
              <a:ext uri="{FF2B5EF4-FFF2-40B4-BE49-F238E27FC236}">
                <a16:creationId xmlns:a16="http://schemas.microsoft.com/office/drawing/2014/main" id="{B209B1DA-FB16-BDBC-0054-3B65041C39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8015" y="7860887"/>
            <a:ext cx="2087489" cy="2087489"/>
          </a:xfrm>
          <a:prstGeom prst="rect">
            <a:avLst/>
          </a:prstGeom>
        </p:spPr>
      </p:pic>
      <p:sp>
        <p:nvSpPr>
          <p:cNvPr id="151" name="角丸四角形 14">
            <a:extLst>
              <a:ext uri="{FF2B5EF4-FFF2-40B4-BE49-F238E27FC236}">
                <a16:creationId xmlns:a16="http://schemas.microsoft.com/office/drawing/2014/main" id="{34640069-7E6D-07F2-E606-B4017B47EABD}"/>
              </a:ext>
            </a:extLst>
          </p:cNvPr>
          <p:cNvSpPr/>
          <p:nvPr/>
        </p:nvSpPr>
        <p:spPr>
          <a:xfrm>
            <a:off x="232651" y="7565933"/>
            <a:ext cx="5523372" cy="1712474"/>
          </a:xfrm>
          <a:prstGeom prst="roundRect">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今では多くの人が週休</a:t>
            </a:r>
            <a:r>
              <a:rPr kumimoji="1" lang="en-US" altLang="ja-JP" sz="1400" b="1" dirty="0">
                <a:latin typeface="メイリオ" panose="020B0604030504040204" pitchFamily="50" charset="-128"/>
                <a:ea typeface="メイリオ" panose="020B0604030504040204" pitchFamily="50" charset="-128"/>
              </a:rPr>
              <a:t>2</a:t>
            </a:r>
            <a:r>
              <a:rPr kumimoji="1" lang="ja-JP" altLang="en-US" sz="1400" b="1" dirty="0">
                <a:latin typeface="メイリオ" panose="020B0604030504040204" pitchFamily="50" charset="-128"/>
                <a:ea typeface="メイリオ" panose="020B0604030504040204" pitchFamily="50" charset="-128"/>
              </a:rPr>
              <a:t>日制または完全週休</a:t>
            </a:r>
            <a:r>
              <a:rPr kumimoji="1" lang="en-US" altLang="ja-JP" sz="1400" b="1" dirty="0">
                <a:latin typeface="メイリオ" panose="020B0604030504040204" pitchFamily="50" charset="-128"/>
                <a:ea typeface="メイリオ" panose="020B0604030504040204" pitchFamily="50" charset="-128"/>
              </a:rPr>
              <a:t>2</a:t>
            </a:r>
            <a:r>
              <a:rPr kumimoji="1" lang="ja-JP" altLang="en-US" sz="1400" b="1" dirty="0">
                <a:latin typeface="メイリオ" panose="020B0604030504040204" pitchFamily="50" charset="-128"/>
                <a:ea typeface="メイリオ" panose="020B0604030504040204" pitchFamily="50" charset="-128"/>
              </a:rPr>
              <a:t>日制</a:t>
            </a:r>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で働いていますが、そうなったのもワークルールが大きく影響しています。</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ちなみに</a:t>
            </a:r>
            <a:r>
              <a:rPr kumimoji="1" lang="en-US" altLang="ja-JP" sz="1400" b="1" dirty="0">
                <a:latin typeface="メイリオ" panose="020B0604030504040204" pitchFamily="50" charset="-128"/>
                <a:ea typeface="メイリオ" panose="020B0604030504040204" pitchFamily="50" charset="-128"/>
              </a:rPr>
              <a:t>1986</a:t>
            </a:r>
            <a:r>
              <a:rPr kumimoji="1" lang="ja-JP" altLang="en-US" sz="1400" b="1" dirty="0">
                <a:latin typeface="メイリオ" panose="020B0604030504040204" pitchFamily="50" charset="-128"/>
                <a:ea typeface="メイリオ" panose="020B0604030504040204" pitchFamily="50" charset="-128"/>
              </a:rPr>
              <a:t>年、日本は世界に対して「</a:t>
            </a:r>
            <a:r>
              <a:rPr kumimoji="1" lang="ja-JP" altLang="en-US" sz="1400" b="1" u="sng" dirty="0">
                <a:latin typeface="メイリオ" panose="020B0604030504040204" pitchFamily="50" charset="-128"/>
                <a:ea typeface="メイリオ" panose="020B0604030504040204" pitchFamily="50" charset="-128"/>
              </a:rPr>
              <a:t>欧米先進国並みの年間総労働時間の実現</a:t>
            </a:r>
            <a:r>
              <a:rPr kumimoji="1" lang="ja-JP" altLang="en-US" sz="1400" b="1" dirty="0">
                <a:latin typeface="メイリオ" panose="020B0604030504040204" pitchFamily="50" charset="-128"/>
                <a:ea typeface="メイリオ" panose="020B0604030504040204" pitchFamily="50" charset="-128"/>
              </a:rPr>
              <a:t>と</a:t>
            </a:r>
            <a:r>
              <a:rPr kumimoji="1" lang="ja-JP" altLang="en-US" sz="1400" b="1" u="sng" dirty="0">
                <a:latin typeface="メイリオ" panose="020B0604030504040204" pitchFamily="50" charset="-128"/>
                <a:ea typeface="メイリオ" panose="020B0604030504040204" pitchFamily="50" charset="-128"/>
              </a:rPr>
              <a:t>週休二日制の早期完全実施</a:t>
            </a:r>
            <a:r>
              <a:rPr kumimoji="1" lang="ja-JP" altLang="en-US" sz="1400" b="1" dirty="0">
                <a:latin typeface="メイリオ" panose="020B0604030504040204" pitchFamily="50" charset="-128"/>
                <a:ea typeface="メイリオ" panose="020B0604030504040204" pitchFamily="50" charset="-128"/>
              </a:rPr>
              <a:t>を図る」と諸外国に宣言しましたが、２０２４年の今も達成が出来ていません・・</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働く人・生活者の声をもっと政治に届けていかないと！</a:t>
            </a:r>
            <a:endParaRPr kumimoji="1" lang="en-US" altLang="ja-JP" sz="1400" b="1" dirty="0">
              <a:latin typeface="メイリオ" panose="020B0604030504040204" pitchFamily="50" charset="-128"/>
              <a:ea typeface="メイリオ" panose="020B0604030504040204" pitchFamily="50" charset="-128"/>
            </a:endParaRPr>
          </a:p>
        </p:txBody>
      </p:sp>
      <p:sp>
        <p:nvSpPr>
          <p:cNvPr id="153" name="二等辺三角形 152">
            <a:extLst>
              <a:ext uri="{FF2B5EF4-FFF2-40B4-BE49-F238E27FC236}">
                <a16:creationId xmlns:a16="http://schemas.microsoft.com/office/drawing/2014/main" id="{615E11C4-8B44-0FB5-D8A3-E50BA71EB475}"/>
              </a:ext>
            </a:extLst>
          </p:cNvPr>
          <p:cNvSpPr/>
          <p:nvPr/>
        </p:nvSpPr>
        <p:spPr>
          <a:xfrm rot="5400000">
            <a:off x="5679246" y="8459739"/>
            <a:ext cx="304800" cy="383005"/>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81B31DF5-9CCD-E03B-2B29-7F46C5F1B9EA}"/>
              </a:ext>
            </a:extLst>
          </p:cNvPr>
          <p:cNvSpPr txBox="1"/>
          <p:nvPr/>
        </p:nvSpPr>
        <p:spPr>
          <a:xfrm>
            <a:off x="463831" y="9336413"/>
            <a:ext cx="4907670" cy="461665"/>
          </a:xfrm>
          <a:prstGeom prst="rect">
            <a:avLst/>
          </a:prstGeom>
          <a:noFill/>
        </p:spPr>
        <p:txBody>
          <a:bodyPr wrap="square" rtlCol="0">
            <a:spAutoFit/>
          </a:bodyPr>
          <a:lstStyle/>
          <a:p>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　　週休２日制：月に１回以上、週２日の休みがある</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完全週休２日制：毎週２日の休みがある</a:t>
            </a:r>
          </a:p>
        </p:txBody>
      </p:sp>
    </p:spTree>
    <p:extLst>
      <p:ext uri="{BB962C8B-B14F-4D97-AF65-F5344CB8AC3E}">
        <p14:creationId xmlns:p14="http://schemas.microsoft.com/office/powerpoint/2010/main" val="16679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2" ma:contentTypeDescription="新しいドキュメントを作成します。" ma:contentTypeScope="" ma:versionID="49ac085b913238d17df678e3392de3c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ed99e6ca8dbe6908d3a23366828b4272"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145C95-DE37-4569-BA28-DA2299885387}"/>
</file>

<file path=customXml/itemProps2.xml><?xml version="1.0" encoding="utf-8"?>
<ds:datastoreItem xmlns:ds="http://schemas.openxmlformats.org/officeDocument/2006/customXml" ds:itemID="{519AD4DA-E976-4CEE-9989-BABA109A9E18}"/>
</file>

<file path=docProps/app.xml><?xml version="1.0" encoding="utf-8"?>
<Properties xmlns="http://schemas.openxmlformats.org/officeDocument/2006/extended-properties" xmlns:vt="http://schemas.openxmlformats.org/officeDocument/2006/docPropsVTypes">
  <TotalTime>2583</TotalTime>
  <Words>514</Words>
  <Application>Microsoft Office PowerPoint</Application>
  <PresentationFormat>ユーザー設定</PresentationFormat>
  <Paragraphs>64</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Rounded M+ Bold</vt:lpstr>
      <vt:lpstr>游ゴシック</vt:lpstr>
      <vt:lpstr>メイリオ</vt:lpstr>
      <vt:lpstr>Noto Sans JP Medium</vt:lpstr>
      <vt:lpstr>BIZ UDゴシック</vt:lpstr>
      <vt:lpstr>HGS創英角ｺﾞｼｯｸUB</vt:lpstr>
      <vt:lpstr>HG創英角ｺﾞｼｯｸUB</vt:lpstr>
      <vt:lpstr>Arial</vt:lpstr>
      <vt:lpstr>BIZ UDゴシック</vt:lpstr>
      <vt:lpstr>Calibri</vt:lpstr>
      <vt:lpstr>Meiryo UI</vt:lpstr>
      <vt:lpstr>HGP創英角ｺﾞｼｯｸUB</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平松 紗彩</dc:creator>
  <cp:lastModifiedBy>平松 紗彩</cp:lastModifiedBy>
  <cp:revision>38</cp:revision>
  <cp:lastPrinted>2024-07-04T02:24:24Z</cp:lastPrinted>
  <dcterms:created xsi:type="dcterms:W3CDTF">2006-08-16T00:00:00Z</dcterms:created>
  <dcterms:modified xsi:type="dcterms:W3CDTF">2024-09-18T00:52:38Z</dcterms:modified>
  <dc:identifier>DAGCijUpT20</dc:identifier>
</cp:coreProperties>
</file>