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2"/>
    <p:sldId id="256" r:id="rId3"/>
  </p:sldIdLst>
  <p:sldSz cx="7556500" cy="10693400"/>
  <p:notesSz cx="6888163" cy="10018713"/>
  <p:embeddedFontLst>
    <p:embeddedFont>
      <p:font typeface="HG創英角ｺﾞｼｯｸUB" panose="020B0909000000000000" pitchFamily="49" charset="-128"/>
      <p:regular r:id="rId5"/>
    </p:embeddedFont>
    <p:embeddedFont>
      <p:font typeface="Rounded M+ Bold" panose="020B0600070205080204" charset="-128"/>
      <p:regular r:id="rId6"/>
    </p:embeddedFont>
    <p:embeddedFont>
      <p:font typeface="メイリオ" panose="020B0604030504040204" pitchFamily="50" charset="-128"/>
      <p:regular r:id="rId7"/>
      <p:bold r:id="rId8"/>
      <p:italic r:id="rId9"/>
      <p:boldItalic r:id="rId10"/>
    </p:embeddedFont>
    <p:embeddedFont>
      <p:font typeface="BIZ UDゴシック" panose="020B0400000000000000" pitchFamily="49" charset="-128"/>
      <p:regular r:id="rId11"/>
      <p:bold r:id="rId12"/>
    </p:embeddedFont>
    <p:embeddedFont>
      <p:font typeface="BIZ UDゴシック" panose="020B0400000000000000" pitchFamily="49" charset="-128"/>
      <p:regular r:id="rId11"/>
      <p:bold r:id="rId12"/>
    </p:embeddedFont>
    <p:embeddedFont>
      <p:font typeface="HGP創英角ｺﾞｼｯｸUB" panose="020B0900000000000000" pitchFamily="50" charset="-128"/>
      <p:regular r:id="rId13"/>
    </p:embeddedFont>
    <p:embeddedFont>
      <p:font typeface="HGP創英角ｺﾞｼｯｸUB" panose="020B0900000000000000" pitchFamily="50" charset="-128"/>
      <p:regular r:id="rId13"/>
    </p:embeddedFont>
    <p:embeddedFont>
      <p:font typeface="HGS創英角ｺﾞｼｯｸUB" panose="020B0900000000000000" pitchFamily="50" charset="-128"/>
      <p:regular r:id="rId14"/>
    </p:embeddedFont>
    <p:embeddedFont>
      <p:font typeface="Meiryo UI" panose="020B0604030504040204" pitchFamily="50" charset="-128"/>
      <p:regular r:id="rId15"/>
      <p:bold r:id="rId16"/>
      <p:italic r:id="rId17"/>
      <p:boldItalic r:id="rId18"/>
    </p:embeddedFont>
    <p:embeddedFont>
      <p:font typeface="游ゴシック" panose="020B0400000000000000" pitchFamily="50" charset="-128"/>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田 慎太郎" initials="平田" lastIdx="1" clrIdx="0">
    <p:extLst>
      <p:ext uri="{19B8F6BF-5375-455C-9EA6-DF929625EA0E}">
        <p15:presenceInfo xmlns:p15="http://schemas.microsoft.com/office/powerpoint/2012/main" userId="S-1-5-21-1474818069-3981418311-2407823682-77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15" autoAdjust="0"/>
    <p:restoredTop sz="94611" autoAdjust="0"/>
  </p:normalViewPr>
  <p:slideViewPr>
    <p:cSldViewPr>
      <p:cViewPr varScale="1">
        <p:scale>
          <a:sx n="58" d="100"/>
          <a:sy n="58" d="100"/>
        </p:scale>
        <p:origin x="286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F8122F1-959C-4C60-87D0-C2D68F5D207B}" type="datetimeFigureOut">
              <a:rPr kumimoji="1" lang="ja-JP" altLang="en-US" smtClean="0"/>
              <a:t>2024/9/18</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A2C6D3-792E-43F8-BE28-340B7046B34A}" type="slidenum">
              <a:rPr kumimoji="1" lang="ja-JP" altLang="en-US" smtClean="0"/>
              <a:t>1</a:t>
            </a:fld>
            <a:endParaRPr kumimoji="1" lang="ja-JP" altLang="en-US"/>
          </a:p>
        </p:txBody>
      </p:sp>
    </p:spTree>
    <p:extLst>
      <p:ext uri="{BB962C8B-B14F-4D97-AF65-F5344CB8AC3E}">
        <p14:creationId xmlns:p14="http://schemas.microsoft.com/office/powerpoint/2010/main" val="1544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正方形/長方形 118">
            <a:extLst>
              <a:ext uri="{FF2B5EF4-FFF2-40B4-BE49-F238E27FC236}">
                <a16:creationId xmlns:a16="http://schemas.microsoft.com/office/drawing/2014/main" id="{C0EA851E-5B29-5881-4463-6C2212C97386}"/>
              </a:ext>
            </a:extLst>
          </p:cNvPr>
          <p:cNvSpPr/>
          <p:nvPr/>
        </p:nvSpPr>
        <p:spPr>
          <a:xfrm>
            <a:off x="220535" y="5372328"/>
            <a:ext cx="7135112" cy="15572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正方形/長方形 117">
            <a:extLst>
              <a:ext uri="{FF2B5EF4-FFF2-40B4-BE49-F238E27FC236}">
                <a16:creationId xmlns:a16="http://schemas.microsoft.com/office/drawing/2014/main" id="{C0EA851E-5B29-5881-4463-6C2212C97386}"/>
              </a:ext>
            </a:extLst>
          </p:cNvPr>
          <p:cNvSpPr/>
          <p:nvPr/>
        </p:nvSpPr>
        <p:spPr>
          <a:xfrm>
            <a:off x="220535" y="3016205"/>
            <a:ext cx="3562786" cy="22775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C0EA851E-5B29-5881-4463-6C2212C97386}"/>
              </a:ext>
            </a:extLst>
          </p:cNvPr>
          <p:cNvSpPr/>
          <p:nvPr/>
        </p:nvSpPr>
        <p:spPr>
          <a:xfrm>
            <a:off x="3842228" y="3025164"/>
            <a:ext cx="3513419" cy="22682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5684442" y="3671365"/>
            <a:ext cx="827944" cy="577355"/>
          </a:xfrm>
          <a:prstGeom prst="wedgeRoundRectCallout">
            <a:avLst>
              <a:gd name="adj1" fmla="val 28961"/>
              <a:gd name="adj2" fmla="val -18964"/>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5191038" y="7847013"/>
            <a:ext cx="2120242" cy="1209385"/>
          </a:xfrm>
          <a:prstGeom prst="roundRect">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9300B8AD-5A33-48FB-1AF7-F28B0D816325}"/>
              </a:ext>
            </a:extLst>
          </p:cNvPr>
          <p:cNvSpPr/>
          <p:nvPr/>
        </p:nvSpPr>
        <p:spPr>
          <a:xfrm>
            <a:off x="225948" y="3017926"/>
            <a:ext cx="3552301"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0" y="0"/>
            <a:ext cx="7560000" cy="1311871"/>
            <a:chOff x="0" y="0"/>
            <a:chExt cx="2709333" cy="396361"/>
          </a:xfrm>
        </p:grpSpPr>
        <p:sp>
          <p:nvSpPr>
            <p:cNvPr id="3" name="Freeform 3"/>
            <p:cNvSpPr/>
            <p:nvPr/>
          </p:nvSpPr>
          <p:spPr>
            <a:xfrm>
              <a:off x="0" y="0"/>
              <a:ext cx="2709333" cy="396361"/>
            </a:xfrm>
            <a:custGeom>
              <a:avLst/>
              <a:gdLst/>
              <a:ahLst/>
              <a:cxnLst/>
              <a:rect l="l" t="t" r="r" b="b"/>
              <a:pathLst>
                <a:path w="2709333" h="396361">
                  <a:moveTo>
                    <a:pt x="0" y="0"/>
                  </a:moveTo>
                  <a:lnTo>
                    <a:pt x="2709333" y="0"/>
                  </a:lnTo>
                  <a:lnTo>
                    <a:pt x="2709333" y="396361"/>
                  </a:lnTo>
                  <a:lnTo>
                    <a:pt x="0" y="396361"/>
                  </a:lnTo>
                  <a:close/>
                </a:path>
              </a:pathLst>
            </a:custGeom>
            <a:solidFill>
              <a:srgbClr val="EA5504"/>
            </a:solidFill>
          </p:spPr>
          <p:txBody>
            <a:bodyPr/>
            <a:lstStyle/>
            <a:p>
              <a:endParaRPr lang="ja-JP" altLang="en-US"/>
            </a:p>
          </p:txBody>
        </p:sp>
        <p:sp>
          <p:nvSpPr>
            <p:cNvPr id="4" name="TextBox 4"/>
            <p:cNvSpPr txBox="1"/>
            <p:nvPr/>
          </p:nvSpPr>
          <p:spPr>
            <a:xfrm>
              <a:off x="0" y="-28575"/>
              <a:ext cx="2709333" cy="424936"/>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6461612" y="339139"/>
            <a:ext cx="898038" cy="898038"/>
          </a:xfrm>
          <a:custGeom>
            <a:avLst/>
            <a:gdLst/>
            <a:ahLst/>
            <a:cxnLst/>
            <a:rect l="l" t="t" r="r" b="b"/>
            <a:pathLst>
              <a:path w="898038" h="898038">
                <a:moveTo>
                  <a:pt x="0" y="0"/>
                </a:moveTo>
                <a:lnTo>
                  <a:pt x="898038" y="0"/>
                </a:lnTo>
                <a:lnTo>
                  <a:pt x="898038" y="898038"/>
                </a:lnTo>
                <a:lnTo>
                  <a:pt x="0" y="898038"/>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ja-JP" altLang="en-US"/>
          </a:p>
        </p:txBody>
      </p:sp>
      <p:grpSp>
        <p:nvGrpSpPr>
          <p:cNvPr id="44" name="Group 44"/>
          <p:cNvGrpSpPr/>
          <p:nvPr/>
        </p:nvGrpSpPr>
        <p:grpSpPr>
          <a:xfrm>
            <a:off x="224733" y="1477417"/>
            <a:ext cx="7439717" cy="465576"/>
            <a:chOff x="0" y="0"/>
            <a:chExt cx="1750400" cy="166852"/>
          </a:xfrm>
        </p:grpSpPr>
        <p:sp>
          <p:nvSpPr>
            <p:cNvPr id="45" name="Freeform 45"/>
            <p:cNvSpPr/>
            <p:nvPr/>
          </p:nvSpPr>
          <p:spPr>
            <a:xfrm>
              <a:off x="0" y="0"/>
              <a:ext cx="1194024" cy="166852"/>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46" name="TextBox 46"/>
            <p:cNvSpPr txBox="1"/>
            <p:nvPr/>
          </p:nvSpPr>
          <p:spPr>
            <a:xfrm>
              <a:off x="0" y="66675"/>
              <a:ext cx="1750400" cy="100177"/>
            </a:xfrm>
            <a:prstGeom prst="rect">
              <a:avLst/>
            </a:prstGeom>
          </p:spPr>
          <p:txBody>
            <a:bodyPr lIns="50800" tIns="50800" rIns="50800" bIns="50800" rtlCol="0" anchor="ctr"/>
            <a:lstStyle/>
            <a:p>
              <a:pPr algn="ctr">
                <a:lnSpc>
                  <a:spcPts val="500"/>
                </a:lnSpc>
              </a:pPr>
              <a:endParaRPr/>
            </a:p>
          </p:txBody>
        </p:sp>
      </p:grpSp>
      <p:grpSp>
        <p:nvGrpSpPr>
          <p:cNvPr id="57" name="Group 57"/>
          <p:cNvGrpSpPr/>
          <p:nvPr/>
        </p:nvGrpSpPr>
        <p:grpSpPr>
          <a:xfrm>
            <a:off x="0" y="9960083"/>
            <a:ext cx="7560000" cy="741524"/>
            <a:chOff x="0" y="0"/>
            <a:chExt cx="2709333" cy="204871"/>
          </a:xfrm>
        </p:grpSpPr>
        <p:sp>
          <p:nvSpPr>
            <p:cNvPr id="58" name="Freeform 58"/>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endParaRPr lang="ja-JP" altLang="en-US"/>
            </a:p>
          </p:txBody>
        </p:sp>
        <p:sp>
          <p:nvSpPr>
            <p:cNvPr id="59" name="TextBox 59"/>
            <p:cNvSpPr txBox="1"/>
            <p:nvPr/>
          </p:nvSpPr>
          <p:spPr>
            <a:xfrm>
              <a:off x="0" y="-28575"/>
              <a:ext cx="2709333" cy="233446"/>
            </a:xfrm>
            <a:prstGeom prst="rect">
              <a:avLst/>
            </a:prstGeom>
          </p:spPr>
          <p:txBody>
            <a:bodyPr lIns="50800" tIns="50800" rIns="50800" bIns="50800" rtlCol="0" anchor="ctr"/>
            <a:lstStyle/>
            <a:p>
              <a:pPr algn="ctr">
                <a:lnSpc>
                  <a:spcPts val="1960"/>
                </a:lnSpc>
                <a:spcBef>
                  <a:spcPct val="0"/>
                </a:spcBef>
              </a:pPr>
              <a:endParaRPr/>
            </a:p>
          </p:txBody>
        </p:sp>
      </p:grpSp>
      <p:sp>
        <p:nvSpPr>
          <p:cNvPr id="60" name="Freeform 60"/>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4"/>
            <a:stretch>
              <a:fillRect/>
            </a:stretch>
          </a:blipFill>
        </p:spPr>
        <p:txBody>
          <a:bodyPr/>
          <a:lstStyle/>
          <a:p>
            <a:endParaRPr lang="ja-JP" altLang="en-US"/>
          </a:p>
        </p:txBody>
      </p:sp>
      <p:grpSp>
        <p:nvGrpSpPr>
          <p:cNvPr id="64" name="Group 64"/>
          <p:cNvGrpSpPr/>
          <p:nvPr/>
        </p:nvGrpSpPr>
        <p:grpSpPr>
          <a:xfrm>
            <a:off x="3914461" y="339139"/>
            <a:ext cx="2458318" cy="327637"/>
            <a:chOff x="0" y="0"/>
            <a:chExt cx="881006" cy="117418"/>
          </a:xfrm>
        </p:grpSpPr>
        <p:sp>
          <p:nvSpPr>
            <p:cNvPr id="65" name="Freeform 65"/>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endParaRPr lang="ja-JP" altLang="en-US"/>
            </a:p>
          </p:txBody>
        </p:sp>
        <p:sp>
          <p:nvSpPr>
            <p:cNvPr id="66" name="TextBox 66"/>
            <p:cNvSpPr txBox="1"/>
            <p:nvPr/>
          </p:nvSpPr>
          <p:spPr>
            <a:xfrm>
              <a:off x="0" y="66675"/>
              <a:ext cx="881006" cy="50743"/>
            </a:xfrm>
            <a:prstGeom prst="rect">
              <a:avLst/>
            </a:prstGeom>
          </p:spPr>
          <p:txBody>
            <a:bodyPr lIns="50800" tIns="50800" rIns="50800" bIns="50800" rtlCol="0" anchor="ctr"/>
            <a:lstStyle/>
            <a:p>
              <a:pPr algn="ctr">
                <a:lnSpc>
                  <a:spcPts val="500"/>
                </a:lnSpc>
              </a:pPr>
              <a:endParaRPr/>
            </a:p>
          </p:txBody>
        </p:sp>
      </p:grpSp>
      <p:sp>
        <p:nvSpPr>
          <p:cNvPr id="67" name="Freeform 67"/>
          <p:cNvSpPr/>
          <p:nvPr/>
        </p:nvSpPr>
        <p:spPr>
          <a:xfrm>
            <a:off x="3969274" y="370834"/>
            <a:ext cx="275947" cy="267366"/>
          </a:xfrm>
          <a:custGeom>
            <a:avLst/>
            <a:gdLst/>
            <a:ahLst/>
            <a:cxnLst/>
            <a:rect l="l" t="t" r="r" b="b"/>
            <a:pathLst>
              <a:path w="275947" h="267366">
                <a:moveTo>
                  <a:pt x="0" y="0"/>
                </a:moveTo>
                <a:lnTo>
                  <a:pt x="275947" y="0"/>
                </a:lnTo>
                <a:lnTo>
                  <a:pt x="275947" y="267366"/>
                </a:lnTo>
                <a:lnTo>
                  <a:pt x="0" y="267366"/>
                </a:lnTo>
                <a:lnTo>
                  <a:pt x="0" y="0"/>
                </a:lnTo>
                <a:close/>
              </a:path>
            </a:pathLst>
          </a:custGeom>
          <a:blipFill>
            <a:blip r:embed="rId5"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8" name="Freeform 68"/>
          <p:cNvSpPr/>
          <p:nvPr/>
        </p:nvSpPr>
        <p:spPr>
          <a:xfrm>
            <a:off x="4319532"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6"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9" name="Freeform 69"/>
          <p:cNvSpPr/>
          <p:nvPr/>
        </p:nvSpPr>
        <p:spPr>
          <a:xfrm>
            <a:off x="4667180" y="402404"/>
            <a:ext cx="222153" cy="220012"/>
          </a:xfrm>
          <a:custGeom>
            <a:avLst/>
            <a:gdLst/>
            <a:ahLst/>
            <a:cxnLst/>
            <a:rect l="l" t="t" r="r" b="b"/>
            <a:pathLst>
              <a:path w="222153" h="220012">
                <a:moveTo>
                  <a:pt x="0" y="0"/>
                </a:moveTo>
                <a:lnTo>
                  <a:pt x="222153" y="0"/>
                </a:lnTo>
                <a:lnTo>
                  <a:pt x="222153" y="220013"/>
                </a:lnTo>
                <a:lnTo>
                  <a:pt x="0" y="220013"/>
                </a:lnTo>
                <a:lnTo>
                  <a:pt x="0" y="0"/>
                </a:lnTo>
                <a:close/>
              </a:path>
            </a:pathLst>
          </a:custGeom>
          <a:blipFill>
            <a:blip r:embed="rId7"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0" name="Freeform 70"/>
          <p:cNvSpPr/>
          <p:nvPr/>
        </p:nvSpPr>
        <p:spPr>
          <a:xfrm>
            <a:off x="4967979" y="425665"/>
            <a:ext cx="254309" cy="173491"/>
          </a:xfrm>
          <a:custGeom>
            <a:avLst/>
            <a:gdLst/>
            <a:ahLst/>
            <a:cxnLst/>
            <a:rect l="l" t="t" r="r" b="b"/>
            <a:pathLst>
              <a:path w="254309" h="173491">
                <a:moveTo>
                  <a:pt x="0" y="0"/>
                </a:moveTo>
                <a:lnTo>
                  <a:pt x="254308" y="0"/>
                </a:lnTo>
                <a:lnTo>
                  <a:pt x="254308" y="173491"/>
                </a:lnTo>
                <a:lnTo>
                  <a:pt x="0" y="173491"/>
                </a:lnTo>
                <a:lnTo>
                  <a:pt x="0" y="0"/>
                </a:lnTo>
                <a:close/>
              </a:path>
            </a:pathLst>
          </a:custGeom>
          <a:blipFill>
            <a:blip r:embed="rId8"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1" name="Freeform 71"/>
          <p:cNvSpPr/>
          <p:nvPr/>
        </p:nvSpPr>
        <p:spPr>
          <a:xfrm>
            <a:off x="5300933"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2" name="TextBox 72"/>
          <p:cNvSpPr txBox="1"/>
          <p:nvPr/>
        </p:nvSpPr>
        <p:spPr>
          <a:xfrm>
            <a:off x="237248" y="2056754"/>
            <a:ext cx="5063686" cy="893643"/>
          </a:xfrm>
          <a:prstGeom prst="rect">
            <a:avLst/>
          </a:prstGeom>
        </p:spPr>
        <p:txBody>
          <a:bodyPr wrap="square" lIns="0" tIns="0" rIns="0" bIns="0" rtlCol="0" anchor="t">
            <a:spAutoFit/>
          </a:bodyPr>
          <a:lstStyle/>
          <a:p>
            <a:pPr algn="just">
              <a:lnSpc>
                <a:spcPts val="1820"/>
              </a:lnSpc>
            </a:pPr>
            <a:r>
              <a:rPr lang="ja-JP" altLang="en-US" sz="1100" dirty="0">
                <a:solidFill>
                  <a:srgbClr val="000000"/>
                </a:solidFill>
                <a:latin typeface="Meiryo UI" panose="020B0604030504040204" pitchFamily="34" charset="-128"/>
                <a:ea typeface="Meiryo UI" panose="020B0604030504040204" pitchFamily="34" charset="-128"/>
              </a:rPr>
              <a:t>毎月給料の</a:t>
            </a:r>
            <a:r>
              <a:rPr lang="en-US" altLang="ja-JP" sz="1100" b="1" dirty="0">
                <a:solidFill>
                  <a:srgbClr val="EA5504"/>
                </a:solidFill>
                <a:latin typeface="Meiryo UI" panose="020B0604030504040204" pitchFamily="34" charset="-128"/>
                <a:ea typeface="Meiryo UI" panose="020B0604030504040204" pitchFamily="34" charset="-128"/>
              </a:rPr>
              <a:t>15〜20%</a:t>
            </a:r>
            <a:r>
              <a:rPr lang="ja-JP" altLang="en-US" sz="1100" b="1" dirty="0">
                <a:solidFill>
                  <a:srgbClr val="EA5504"/>
                </a:solidFill>
                <a:latin typeface="Meiryo UI" panose="020B0604030504040204" pitchFamily="34" charset="-128"/>
                <a:ea typeface="Meiryo UI" panose="020B0604030504040204" pitchFamily="34" charset="-128"/>
              </a:rPr>
              <a:t>位の額</a:t>
            </a:r>
            <a:r>
              <a:rPr lang="ja-JP" altLang="en-US" sz="1100" dirty="0">
                <a:solidFill>
                  <a:srgbClr val="000000"/>
                </a:solidFill>
                <a:latin typeface="Meiryo UI" panose="020B0604030504040204" pitchFamily="34" charset="-128"/>
                <a:ea typeface="Meiryo UI" panose="020B0604030504040204" pitchFamily="34" charset="-128"/>
              </a:rPr>
              <a:t>を支払っている</a:t>
            </a:r>
            <a:r>
              <a:rPr lang="ja-JP" altLang="en-US" sz="1100" b="1" dirty="0">
                <a:solidFill>
                  <a:srgbClr val="EA5504"/>
                </a:solidFill>
                <a:latin typeface="Meiryo UI" panose="020B0604030504040204" pitchFamily="34" charset="-128"/>
                <a:ea typeface="Meiryo UI" panose="020B0604030504040204" pitchFamily="34" charset="-128"/>
              </a:rPr>
              <a:t>税や社会保険料</a:t>
            </a:r>
            <a:r>
              <a:rPr lang="ja-JP" altLang="en-US" sz="1100" dirty="0">
                <a:solidFill>
                  <a:srgbClr val="000000"/>
                </a:solidFill>
                <a:latin typeface="Meiryo UI" panose="020B0604030504040204" pitchFamily="34" charset="-128"/>
                <a:ea typeface="Meiryo UI" panose="020B0604030504040204" pitchFamily="34" charset="-128"/>
              </a:rPr>
              <a:t>。国や地方に納めていることは分かっていても「多額の税や社会保険料がどう使われているのか」ってイマイチ、ピンと来なかったり、政策が的外れに感じることありませんか？そうなる理由として、</a:t>
            </a:r>
            <a:r>
              <a:rPr lang="ja-JP" altLang="en-US" sz="1100" b="1" dirty="0">
                <a:solidFill>
                  <a:srgbClr val="EA5504"/>
                </a:solidFill>
                <a:latin typeface="Meiryo UI" panose="020B0604030504040204" pitchFamily="34" charset="-128"/>
                <a:ea typeface="Meiryo UI" panose="020B0604030504040204" pitchFamily="34" charset="-128"/>
              </a:rPr>
              <a:t>情報不足</a:t>
            </a:r>
            <a:r>
              <a:rPr lang="ja-JP" altLang="en-US" sz="1100" dirty="0">
                <a:solidFill>
                  <a:srgbClr val="000000"/>
                </a:solidFill>
                <a:latin typeface="Meiryo UI" panose="020B0604030504040204" pitchFamily="34" charset="-128"/>
                <a:ea typeface="Meiryo UI" panose="020B0604030504040204" pitchFamily="34" charset="-128"/>
              </a:rPr>
              <a:t>や、</a:t>
            </a:r>
            <a:r>
              <a:rPr lang="ja-JP" altLang="en-US" sz="1100" b="1" dirty="0">
                <a:solidFill>
                  <a:srgbClr val="EA5504"/>
                </a:solidFill>
                <a:latin typeface="Meiryo UI" panose="020B0604030504040204" pitchFamily="34" charset="-128"/>
                <a:ea typeface="Meiryo UI" panose="020B0604030504040204" pitchFamily="34" charset="-128"/>
              </a:rPr>
              <a:t>私たちの気持ち・課題が分かる（当事者意識を持つ）議員の少なさ</a:t>
            </a:r>
            <a:r>
              <a:rPr lang="ja-JP" altLang="en-US" sz="1100" dirty="0">
                <a:solidFill>
                  <a:srgbClr val="000000"/>
                </a:solidFill>
                <a:latin typeface="Meiryo UI" panose="020B0604030504040204" pitchFamily="34" charset="-128"/>
                <a:ea typeface="Meiryo UI" panose="020B0604030504040204" pitchFamily="34" charset="-128"/>
              </a:rPr>
              <a:t>等が挙げられます。</a:t>
            </a:r>
          </a:p>
        </p:txBody>
      </p:sp>
      <p:sp>
        <p:nvSpPr>
          <p:cNvPr id="74" name="TextBox 74"/>
          <p:cNvSpPr txBox="1"/>
          <p:nvPr/>
        </p:nvSpPr>
        <p:spPr>
          <a:xfrm>
            <a:off x="239363" y="241300"/>
            <a:ext cx="2243487" cy="502445"/>
          </a:xfrm>
          <a:prstGeom prst="rect">
            <a:avLst/>
          </a:prstGeom>
        </p:spPr>
        <p:txBody>
          <a:bodyPr wrap="square"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郡山りょう</a:t>
            </a:r>
            <a:endParaRPr lang="en-US" sz="3220" dirty="0">
              <a:solidFill>
                <a:srgbClr val="FFFFFF"/>
              </a:solidFill>
              <a:latin typeface="HGSSoeiKakugothicUB" panose="020B0900000000000000" pitchFamily="34" charset="-128"/>
              <a:ea typeface="HGSSoeiKakugothicUB" panose="020B0900000000000000" pitchFamily="34" charset="-128"/>
            </a:endParaRPr>
          </a:p>
        </p:txBody>
      </p:sp>
      <p:sp>
        <p:nvSpPr>
          <p:cNvPr id="75" name="TextBox 75"/>
          <p:cNvSpPr txBox="1"/>
          <p:nvPr/>
        </p:nvSpPr>
        <p:spPr>
          <a:xfrm>
            <a:off x="239363" y="731008"/>
            <a:ext cx="3742250" cy="502445"/>
          </a:xfrm>
          <a:prstGeom prst="rect">
            <a:avLst/>
          </a:prstGeom>
        </p:spPr>
        <p:txBody>
          <a:bodyPr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マンスリーレポート</a:t>
            </a:r>
            <a:r>
              <a:rPr lang="en-US" sz="3220" dirty="0">
                <a:solidFill>
                  <a:srgbClr val="FFFFFF"/>
                </a:solidFill>
                <a:latin typeface="HGSSoeiKakugothicUB" panose="020B0900000000000000" pitchFamily="34" charset="-128"/>
                <a:ea typeface="HGSSoeiKakugothicUB" panose="020B0900000000000000" pitchFamily="34" charset="-128"/>
              </a:rPr>
              <a:t>  </a:t>
            </a:r>
          </a:p>
        </p:txBody>
      </p:sp>
      <p:sp>
        <p:nvSpPr>
          <p:cNvPr id="76" name="TextBox 76"/>
          <p:cNvSpPr txBox="1"/>
          <p:nvPr/>
        </p:nvSpPr>
        <p:spPr>
          <a:xfrm>
            <a:off x="4145798" y="817165"/>
            <a:ext cx="1983628" cy="382797"/>
          </a:xfrm>
          <a:prstGeom prst="rect">
            <a:avLst/>
          </a:prstGeom>
        </p:spPr>
        <p:txBody>
          <a:bodyPr wrap="square" lIns="0" tIns="0" rIns="0" bIns="0" rtlCol="0" anchor="t">
            <a:spAutoFit/>
          </a:bodyPr>
          <a:lstStyle/>
          <a:p>
            <a:pPr algn="just">
              <a:lnSpc>
                <a:spcPts val="3499"/>
              </a:lnSpc>
            </a:pPr>
            <a:r>
              <a:rPr lang="en-US" sz="2499" b="1" dirty="0">
                <a:solidFill>
                  <a:srgbClr val="FFFFFF"/>
                </a:solidFill>
                <a:latin typeface="BIZ UDゴシック" panose="020B0400000000000000" pitchFamily="49" charset="-128"/>
                <a:ea typeface="BIZ UDゴシック" panose="020B0400000000000000" pitchFamily="49" charset="-128"/>
              </a:rPr>
              <a:t>2024.</a:t>
            </a:r>
            <a:r>
              <a:rPr lang="en-US" altLang="ja-JP" sz="2499" b="1" dirty="0">
                <a:solidFill>
                  <a:srgbClr val="FFFFFF"/>
                </a:solidFill>
                <a:latin typeface="BIZ UDゴシック" panose="020B0400000000000000" pitchFamily="49" charset="-128"/>
                <a:ea typeface="BIZ UDゴシック" panose="020B0400000000000000" pitchFamily="49" charset="-128"/>
              </a:rPr>
              <a:t>9</a:t>
            </a:r>
            <a:r>
              <a:rPr lang="en-US" sz="2499" dirty="0">
                <a:solidFill>
                  <a:srgbClr val="FFFFFF"/>
                </a:solidFill>
                <a:latin typeface="BIZ UDゴシック" panose="020B0400000000000000" pitchFamily="49" charset="-128"/>
                <a:ea typeface="BIZ UDゴシック" panose="020B0400000000000000" pitchFamily="49" charset="-128"/>
              </a:rPr>
              <a:t>月号</a:t>
            </a:r>
          </a:p>
        </p:txBody>
      </p:sp>
      <p:sp>
        <p:nvSpPr>
          <p:cNvPr id="88" name="TextBox 88"/>
          <p:cNvSpPr txBox="1"/>
          <p:nvPr/>
        </p:nvSpPr>
        <p:spPr>
          <a:xfrm>
            <a:off x="5646135" y="352996"/>
            <a:ext cx="615202" cy="269304"/>
          </a:xfrm>
          <a:prstGeom prst="rect">
            <a:avLst/>
          </a:prstGeom>
        </p:spPr>
        <p:txBody>
          <a:bodyPr lIns="0" tIns="0" rIns="0" bIns="0" rtlCol="0" anchor="t">
            <a:spAutoFit/>
          </a:bodyPr>
          <a:lstStyle/>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各SNSは</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公式サイト</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からアクセス</a:t>
            </a:r>
            <a:endParaRPr lang="en-US" sz="700" b="1" dirty="0">
              <a:solidFill>
                <a:srgbClr val="000000"/>
              </a:solidFill>
              <a:latin typeface="BIZ UDGothic" panose="020B0400000000000000" pitchFamily="49" charset="-128"/>
              <a:ea typeface="BIZ UDGothic" panose="020B0400000000000000" pitchFamily="49" charset="-128"/>
            </a:endParaRPr>
          </a:p>
        </p:txBody>
      </p:sp>
      <p:grpSp>
        <p:nvGrpSpPr>
          <p:cNvPr id="89" name="Group 89"/>
          <p:cNvGrpSpPr/>
          <p:nvPr/>
        </p:nvGrpSpPr>
        <p:grpSpPr>
          <a:xfrm rot="-5395183">
            <a:off x="6200795" y="447595"/>
            <a:ext cx="148150" cy="129631"/>
            <a:chOff x="0" y="0"/>
            <a:chExt cx="812800" cy="711200"/>
          </a:xfrm>
        </p:grpSpPr>
        <p:sp>
          <p:nvSpPr>
            <p:cNvPr id="90" name="Freeform 90"/>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EA5504"/>
            </a:solidFill>
          </p:spPr>
          <p:txBody>
            <a:bodyPr/>
            <a:lstStyle/>
            <a:p>
              <a:endParaRPr lang="ja-JP" altLang="en-US"/>
            </a:p>
          </p:txBody>
        </p:sp>
        <p:sp>
          <p:nvSpPr>
            <p:cNvPr id="91" name="TextBox 91"/>
            <p:cNvSpPr txBox="1"/>
            <p:nvPr/>
          </p:nvSpPr>
          <p:spPr>
            <a:xfrm>
              <a:off x="127000" y="117475"/>
              <a:ext cx="558800" cy="263525"/>
            </a:xfrm>
            <a:prstGeom prst="rect">
              <a:avLst/>
            </a:prstGeom>
          </p:spPr>
          <p:txBody>
            <a:bodyPr lIns="50800" tIns="50800" rIns="50800" bIns="50800" rtlCol="0" anchor="ctr"/>
            <a:lstStyle/>
            <a:p>
              <a:pPr algn="ctr">
                <a:lnSpc>
                  <a:spcPts val="500"/>
                </a:lnSpc>
              </a:pPr>
              <a:endParaRPr/>
            </a:p>
          </p:txBody>
        </p:sp>
      </p:grpSp>
      <p:sp>
        <p:nvSpPr>
          <p:cNvPr id="115" name="Freeform 45">
            <a:extLst>
              <a:ext uri="{FF2B5EF4-FFF2-40B4-BE49-F238E27FC236}">
                <a16:creationId xmlns:a16="http://schemas.microsoft.com/office/drawing/2014/main" id="{97FC42D8-7440-1B23-7F33-73AA1051F273}"/>
              </a:ext>
            </a:extLst>
          </p:cNvPr>
          <p:cNvSpPr/>
          <p:nvPr/>
        </p:nvSpPr>
        <p:spPr>
          <a:xfrm>
            <a:off x="237248" y="7138265"/>
            <a:ext cx="7111118"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116" name="TextBox 77">
            <a:extLst>
              <a:ext uri="{FF2B5EF4-FFF2-40B4-BE49-F238E27FC236}">
                <a16:creationId xmlns:a16="http://schemas.microsoft.com/office/drawing/2014/main" id="{97CEAEAD-13FA-DBA3-3179-B6650BFCE461}"/>
              </a:ext>
            </a:extLst>
          </p:cNvPr>
          <p:cNvSpPr txBox="1"/>
          <p:nvPr/>
        </p:nvSpPr>
        <p:spPr>
          <a:xfrm>
            <a:off x="332054" y="7069421"/>
            <a:ext cx="6888874"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郡山りょうの政策 ＝ 私たちの</a:t>
            </a:r>
            <a:r>
              <a:rPr lang="en-US" altLang="ja-JP" sz="2000" dirty="0">
                <a:solidFill>
                  <a:srgbClr val="000000"/>
                </a:solidFill>
                <a:latin typeface="HGPSoeiKakugothicUB" panose="020B0900000000000000" pitchFamily="34" charset="-128"/>
                <a:ea typeface="HGPSoeiKakugothicUB" panose="020B0900000000000000" pitchFamily="34" charset="-128"/>
              </a:rPr>
              <a:t> </a:t>
            </a:r>
            <a:r>
              <a:rPr lang="ja-JP" altLang="en-US" sz="2000" dirty="0">
                <a:solidFill>
                  <a:srgbClr val="000000"/>
                </a:solidFill>
                <a:latin typeface="HGPSoeiKakugothicUB" panose="020B0900000000000000" pitchFamily="34" charset="-128"/>
                <a:ea typeface="HGPSoeiKakugothicUB" panose="020B0900000000000000" pitchFamily="34" charset="-128"/>
              </a:rPr>
              <a:t>現場の声</a:t>
            </a:r>
            <a:r>
              <a:rPr lang="en-US" altLang="ja-JP" sz="2000" dirty="0">
                <a:solidFill>
                  <a:srgbClr val="000000"/>
                </a:solidFill>
                <a:latin typeface="HGPSoeiKakugothicUB" panose="020B0900000000000000" pitchFamily="34" charset="-128"/>
                <a:ea typeface="HGPSoeiKakugothicUB" panose="020B0900000000000000" pitchFamily="34" charset="-128"/>
              </a:rPr>
              <a:t> </a:t>
            </a:r>
            <a:r>
              <a:rPr lang="ja-JP" altLang="en-US" sz="2000" dirty="0">
                <a:solidFill>
                  <a:srgbClr val="000000"/>
                </a:solidFill>
                <a:latin typeface="HGPSoeiKakugothicUB" panose="020B0900000000000000" pitchFamily="34" charset="-128"/>
                <a:ea typeface="HGPSoeiKakugothicUB" panose="020B0900000000000000" pitchFamily="34" charset="-128"/>
              </a:rPr>
              <a:t>を反映した政策です。</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122" name="TextBox 76">
            <a:extLst>
              <a:ext uri="{FF2B5EF4-FFF2-40B4-BE49-F238E27FC236}">
                <a16:creationId xmlns:a16="http://schemas.microsoft.com/office/drawing/2014/main" id="{CC9A285C-4256-2756-BEC3-AC4539660F22}"/>
              </a:ext>
            </a:extLst>
          </p:cNvPr>
          <p:cNvSpPr txBox="1"/>
          <p:nvPr/>
        </p:nvSpPr>
        <p:spPr>
          <a:xfrm>
            <a:off x="6179357" y="10246872"/>
            <a:ext cx="1165124" cy="169277"/>
          </a:xfrm>
          <a:prstGeom prst="rect">
            <a:avLst/>
          </a:prstGeom>
        </p:spPr>
        <p:txBody>
          <a:bodyPr wrap="square" lIns="0" tIns="0" rIns="0" bIns="0" rtlCol="0" anchor="t">
            <a:spAutoFit/>
          </a:bodyPr>
          <a:lstStyle/>
          <a:p>
            <a:pPr algn="just"/>
            <a:r>
              <a:rPr lang="en-US" sz="1100" b="1" dirty="0" err="1">
                <a:solidFill>
                  <a:srgbClr val="FFFFFF"/>
                </a:solidFill>
                <a:latin typeface="BIZ UDGothic" panose="020B0400000000000000" pitchFamily="49" charset="-128"/>
                <a:ea typeface="BIZ UDGothic" panose="020B0400000000000000" pitchFamily="49" charset="-128"/>
              </a:rPr>
              <a:t>郡山りょう後援会</a:t>
            </a:r>
            <a:endParaRPr lang="en-US" sz="2000" dirty="0">
              <a:solidFill>
                <a:srgbClr val="FFFFFF"/>
              </a:solidFill>
              <a:latin typeface="Rounded M+ Bold"/>
              <a:ea typeface="Rounded M+ Bold"/>
            </a:endParaRPr>
          </a:p>
        </p:txBody>
      </p:sp>
      <p:sp>
        <p:nvSpPr>
          <p:cNvPr id="73" name="TextBox 77">
            <a:extLst>
              <a:ext uri="{FF2B5EF4-FFF2-40B4-BE49-F238E27FC236}">
                <a16:creationId xmlns:a16="http://schemas.microsoft.com/office/drawing/2014/main" id="{B7411783-1D57-49D6-8190-88BD76902E84}"/>
              </a:ext>
            </a:extLst>
          </p:cNvPr>
          <p:cNvSpPr txBox="1"/>
          <p:nvPr/>
        </p:nvSpPr>
        <p:spPr>
          <a:xfrm>
            <a:off x="281002" y="1462391"/>
            <a:ext cx="5676195" cy="423899"/>
          </a:xfrm>
          <a:prstGeom prst="rect">
            <a:avLst/>
          </a:prstGeom>
        </p:spPr>
        <p:txBody>
          <a:bodyPr wrap="square" lIns="0" tIns="0" rIns="0" bIns="0" rtlCol="0" anchor="t">
            <a:spAutoFit/>
          </a:bodyPr>
          <a:lstStyle/>
          <a:p>
            <a:pPr>
              <a:lnSpc>
                <a:spcPts val="3780"/>
              </a:lnSpc>
            </a:pPr>
            <a:r>
              <a:rPr lang="ja-JP" altLang="en-US" sz="2400" dirty="0">
                <a:solidFill>
                  <a:srgbClr val="000000"/>
                </a:solidFill>
                <a:latin typeface="HGPSoeiKakugothicUB" panose="020B0900000000000000" pitchFamily="34" charset="-128"/>
                <a:ea typeface="HGPSoeiKakugothicUB" panose="020B0900000000000000" pitchFamily="34" charset="-128"/>
              </a:rPr>
              <a:t>税や</a:t>
            </a:r>
            <a:r>
              <a:rPr lang="ja-JP" altLang="en-US" sz="2400">
                <a:solidFill>
                  <a:srgbClr val="000000"/>
                </a:solidFill>
                <a:latin typeface="HGPSoeiKakugothicUB" panose="020B0900000000000000" pitchFamily="34" charset="-128"/>
                <a:ea typeface="HGPSoeiKakugothicUB" panose="020B0900000000000000" pitchFamily="34" charset="-128"/>
              </a:rPr>
              <a:t>社会保険料って何に使われてる？</a:t>
            </a:r>
            <a:endParaRPr lang="en-US" sz="2400" dirty="0">
              <a:solidFill>
                <a:srgbClr val="000000"/>
              </a:solidFill>
              <a:latin typeface="HGPSoeiKakugothicUB" panose="020B0900000000000000" pitchFamily="34" charset="-128"/>
              <a:ea typeface="HGPSoeiKakugothicUB" panose="020B0900000000000000" pitchFamily="34" charset="-128"/>
            </a:endParaRPr>
          </a:p>
        </p:txBody>
      </p:sp>
      <p:sp>
        <p:nvSpPr>
          <p:cNvPr id="78" name="TextBox 77">
            <a:extLst>
              <a:ext uri="{FF2B5EF4-FFF2-40B4-BE49-F238E27FC236}">
                <a16:creationId xmlns:a16="http://schemas.microsoft.com/office/drawing/2014/main" id="{F6252D91-AAF3-5DD4-448B-85D3CF013B3B}"/>
              </a:ext>
            </a:extLst>
          </p:cNvPr>
          <p:cNvSpPr txBox="1"/>
          <p:nvPr/>
        </p:nvSpPr>
        <p:spPr>
          <a:xfrm>
            <a:off x="323090" y="2918400"/>
            <a:ext cx="1951141" cy="400110"/>
          </a:xfrm>
          <a:prstGeom prst="rect">
            <a:avLst/>
          </a:prstGeom>
        </p:spPr>
        <p:txBody>
          <a:bodyPr wrap="square" lIns="0" tIns="0" rIns="0" bIns="0" rtlCol="0" anchor="t">
            <a:spAutoFit/>
          </a:bodyPr>
          <a:lstStyle/>
          <a:p>
            <a:pPr>
              <a:lnSpc>
                <a:spcPts val="3780"/>
              </a:lnSpc>
            </a:pPr>
            <a:r>
              <a:rPr lang="ja-JP" altLang="en-US" sz="1600">
                <a:solidFill>
                  <a:schemeClr val="bg1"/>
                </a:solidFill>
                <a:latin typeface="HGPSoeiKakugothicUB" panose="020B0900000000000000" pitchFamily="34" charset="-128"/>
                <a:ea typeface="HGPSoeiKakugothicUB" panose="020B0900000000000000" pitchFamily="34" charset="-128"/>
              </a:rPr>
              <a:t>情報が</a:t>
            </a:r>
            <a:r>
              <a:rPr lang="ja-JP" altLang="en-US" sz="1600" dirty="0">
                <a:solidFill>
                  <a:schemeClr val="bg1"/>
                </a:solidFill>
                <a:latin typeface="HGPSoeiKakugothicUB" panose="020B0900000000000000" pitchFamily="34" charset="-128"/>
                <a:ea typeface="HGPSoeiKakugothicUB" panose="020B0900000000000000" pitchFamily="34" charset="-128"/>
              </a:rPr>
              <a:t>不足している</a:t>
            </a:r>
            <a:endParaRPr lang="en-US" sz="1600" dirty="0">
              <a:solidFill>
                <a:schemeClr val="bg1"/>
              </a:solidFill>
              <a:latin typeface="HGPSoeiKakugothicUB" panose="020B0900000000000000" pitchFamily="34" charset="-128"/>
              <a:ea typeface="HGPSoeiKakugothicUB" panose="020B0900000000000000" pitchFamily="34" charset="-128"/>
            </a:endParaRPr>
          </a:p>
        </p:txBody>
      </p:sp>
      <p:sp>
        <p:nvSpPr>
          <p:cNvPr id="82" name="TextBox 72">
            <a:extLst>
              <a:ext uri="{FF2B5EF4-FFF2-40B4-BE49-F238E27FC236}">
                <a16:creationId xmlns:a16="http://schemas.microsoft.com/office/drawing/2014/main" id="{1F4AE2D1-D3A6-B376-C055-DA1E954DB1B5}"/>
              </a:ext>
            </a:extLst>
          </p:cNvPr>
          <p:cNvSpPr txBox="1"/>
          <p:nvPr/>
        </p:nvSpPr>
        <p:spPr>
          <a:xfrm>
            <a:off x="3953240" y="4647283"/>
            <a:ext cx="3358040" cy="553998"/>
          </a:xfrm>
          <a:prstGeom prst="rect">
            <a:avLst/>
          </a:prstGeom>
        </p:spPr>
        <p:txBody>
          <a:bodyPr wrap="square" lIns="0" tIns="0" rIns="0" bIns="0" rtlCol="0" anchor="t">
            <a:spAutoFit/>
          </a:bodyPr>
          <a:lstStyle/>
          <a:p>
            <a:pPr algn="just"/>
            <a:r>
              <a:rPr lang="ja-JP" altLang="en-US" sz="1200" dirty="0">
                <a:solidFill>
                  <a:srgbClr val="000000"/>
                </a:solidFill>
                <a:latin typeface="Meiryo UI" panose="020B0604030504040204" pitchFamily="34" charset="-128"/>
                <a:ea typeface="Meiryo UI" panose="020B0604030504040204" pitchFamily="34" charset="-128"/>
              </a:rPr>
              <a:t>会社員経験のある国会議員は非常に少なく、</a:t>
            </a:r>
            <a:r>
              <a:rPr lang="ja-JP" altLang="en-US" sz="1200" dirty="0">
                <a:latin typeface="Meiryo UI" panose="020B0604030504040204" pitchFamily="34" charset="-128"/>
                <a:ea typeface="Meiryo UI" panose="020B0604030504040204" pitchFamily="34" charset="-128"/>
              </a:rPr>
              <a:t>この</a:t>
            </a:r>
            <a:r>
              <a:rPr lang="en-US" altLang="ja-JP" sz="1200" dirty="0">
                <a:latin typeface="Meiryo UI" panose="020B0604030504040204" pitchFamily="34" charset="-128"/>
                <a:ea typeface="Meiryo UI" panose="020B0604030504040204" pitchFamily="34" charset="-128"/>
              </a:rPr>
              <a:t>64</a:t>
            </a:r>
            <a:r>
              <a:rPr lang="ja-JP" altLang="en-US" sz="1200" dirty="0">
                <a:latin typeface="Meiryo UI" panose="020B0604030504040204" pitchFamily="34" charset="-128"/>
                <a:ea typeface="Meiryo UI" panose="020B0604030504040204" pitchFamily="34" charset="-128"/>
              </a:rPr>
              <a:t>人もほとんどが超一流企業出身です。</a:t>
            </a:r>
            <a:r>
              <a:rPr lang="ja-JP" altLang="en-US" sz="1200" b="1" dirty="0">
                <a:solidFill>
                  <a:srgbClr val="EA5504"/>
                </a:solidFill>
                <a:latin typeface="Meiryo UI" panose="020B0604030504040204" pitchFamily="34" charset="-128"/>
                <a:ea typeface="Meiryo UI" panose="020B0604030504040204" pitchFamily="34" charset="-128"/>
              </a:rPr>
              <a:t>私のような高卒工場勤務経験まで絞ると、ほとんどいません。</a:t>
            </a:r>
            <a:endParaRPr lang="en-US" sz="1200" dirty="0">
              <a:latin typeface="Meiryo UI" panose="020B0604030504040204" pitchFamily="34" charset="-128"/>
              <a:ea typeface="Meiryo UI" panose="020B0604030504040204" pitchFamily="34" charset="-128"/>
            </a:endParaRPr>
          </a:p>
        </p:txBody>
      </p:sp>
      <p:pic>
        <p:nvPicPr>
          <p:cNvPr id="98" name="図 97" descr="スーツを着た男性&#10;&#10;自動的に生成された説明">
            <a:extLst>
              <a:ext uri="{FF2B5EF4-FFF2-40B4-BE49-F238E27FC236}">
                <a16:creationId xmlns:a16="http://schemas.microsoft.com/office/drawing/2014/main" id="{A97C96BE-8543-6E9F-9979-BE776EA559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37612" y="1165911"/>
            <a:ext cx="1861260" cy="1861260"/>
          </a:xfrm>
          <a:prstGeom prst="rect">
            <a:avLst/>
          </a:prstGeom>
        </p:spPr>
      </p:pic>
      <p:sp>
        <p:nvSpPr>
          <p:cNvPr id="107" name="正方形/長方形 106">
            <a:extLst>
              <a:ext uri="{FF2B5EF4-FFF2-40B4-BE49-F238E27FC236}">
                <a16:creationId xmlns:a16="http://schemas.microsoft.com/office/drawing/2014/main" id="{9300B8AD-5A33-48FB-1AF7-F28B0D816325}"/>
              </a:ext>
            </a:extLst>
          </p:cNvPr>
          <p:cNvSpPr/>
          <p:nvPr/>
        </p:nvSpPr>
        <p:spPr>
          <a:xfrm>
            <a:off x="3842229" y="3025515"/>
            <a:ext cx="3521438"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TextBox 77">
            <a:extLst>
              <a:ext uri="{FF2B5EF4-FFF2-40B4-BE49-F238E27FC236}">
                <a16:creationId xmlns:a16="http://schemas.microsoft.com/office/drawing/2014/main" id="{F6252D91-AAF3-5DD4-448B-85D3CF013B3B}"/>
              </a:ext>
            </a:extLst>
          </p:cNvPr>
          <p:cNvSpPr txBox="1"/>
          <p:nvPr/>
        </p:nvSpPr>
        <p:spPr>
          <a:xfrm>
            <a:off x="3939818" y="2918400"/>
            <a:ext cx="3474735" cy="400110"/>
          </a:xfrm>
          <a:prstGeom prst="rect">
            <a:avLst/>
          </a:prstGeom>
        </p:spPr>
        <p:txBody>
          <a:bodyPr wrap="square" lIns="0" tIns="0" rIns="0" bIns="0" rtlCol="0" anchor="t">
            <a:spAutoFit/>
          </a:bodyPr>
          <a:lstStyle/>
          <a:p>
            <a:pPr>
              <a:lnSpc>
                <a:spcPts val="3780"/>
              </a:lnSpc>
            </a:pPr>
            <a:r>
              <a:rPr lang="ja-JP" altLang="en-US" sz="1600">
                <a:solidFill>
                  <a:schemeClr val="bg1"/>
                </a:solidFill>
                <a:latin typeface="HGPSoeiKakugothicUB" panose="020B0900000000000000" pitchFamily="34" charset="-128"/>
                <a:ea typeface="HGPSoeiKakugothicUB" panose="020B0900000000000000" pitchFamily="34" charset="-128"/>
              </a:rPr>
              <a:t>私たちのことが分かる議員が少ない</a:t>
            </a:r>
            <a:endParaRPr lang="ja-JP" altLang="en-US" sz="1600" dirty="0">
              <a:solidFill>
                <a:schemeClr val="bg1"/>
              </a:solidFill>
              <a:latin typeface="HGPSoeiKakugothicUB" panose="020B0900000000000000" pitchFamily="34" charset="-128"/>
              <a:ea typeface="HGPSoeiKakugothicUB" panose="020B0900000000000000" pitchFamily="34" charset="-128"/>
            </a:endParaRPr>
          </a:p>
        </p:txBody>
      </p:sp>
      <p:sp>
        <p:nvSpPr>
          <p:cNvPr id="18" name="角丸四角形吹き出し 17"/>
          <p:cNvSpPr/>
          <p:nvPr/>
        </p:nvSpPr>
        <p:spPr>
          <a:xfrm>
            <a:off x="6291502" y="1380598"/>
            <a:ext cx="1084454" cy="738664"/>
          </a:xfrm>
          <a:prstGeom prst="wedgeRoundRectCallout">
            <a:avLst>
              <a:gd name="adj1" fmla="val -46995"/>
              <a:gd name="adj2" fmla="val -7639"/>
              <a:gd name="adj3" fmla="val 16667"/>
            </a:avLst>
          </a:prstGeom>
          <a:solidFill>
            <a:srgbClr val="EA5504"/>
          </a:solidFill>
          <a:ln w="6350">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34" charset="-128"/>
                <a:ea typeface="Meiryo UI" panose="020B0604030504040204" pitchFamily="34" charset="-128"/>
              </a:rPr>
              <a:t>なんかイマイチな政策が多い</a:t>
            </a:r>
            <a:r>
              <a:rPr lang="ja-JP" altLang="en-US" sz="1200" b="1" dirty="0" err="1">
                <a:latin typeface="Meiryo UI" panose="020B0604030504040204" pitchFamily="34" charset="-128"/>
                <a:ea typeface="Meiryo UI" panose="020B0604030504040204" pitchFamily="34" charset="-128"/>
              </a:rPr>
              <a:t>よ</a:t>
            </a:r>
            <a:r>
              <a:rPr lang="ja-JP" altLang="en-US" sz="1200" b="1" dirty="0">
                <a:latin typeface="Meiryo UI" panose="020B0604030504040204" pitchFamily="34" charset="-128"/>
                <a:ea typeface="Meiryo UI" panose="020B0604030504040204" pitchFamily="34" charset="-128"/>
              </a:rPr>
              <a:t>なあ</a:t>
            </a:r>
            <a:endParaRPr lang="en-US" altLang="ja-JP" sz="1200" b="1" dirty="0">
              <a:latin typeface="Meiryo UI" panose="020B0604030504040204" pitchFamily="34" charset="-128"/>
              <a:ea typeface="Meiryo UI" panose="020B0604030504040204" pitchFamily="34" charset="-128"/>
            </a:endParaRPr>
          </a:p>
        </p:txBody>
      </p:sp>
      <p:sp>
        <p:nvSpPr>
          <p:cNvPr id="77" name="TextBox 72">
            <a:extLst>
              <a:ext uri="{FF2B5EF4-FFF2-40B4-BE49-F238E27FC236}">
                <a16:creationId xmlns:a16="http://schemas.microsoft.com/office/drawing/2014/main" id="{1F4AE2D1-D3A6-B376-C055-DA1E954DB1B5}"/>
              </a:ext>
            </a:extLst>
          </p:cNvPr>
          <p:cNvSpPr txBox="1"/>
          <p:nvPr/>
        </p:nvSpPr>
        <p:spPr>
          <a:xfrm>
            <a:off x="325369" y="3415598"/>
            <a:ext cx="2667000" cy="369332"/>
          </a:xfrm>
          <a:prstGeom prst="rect">
            <a:avLst/>
          </a:prstGeom>
        </p:spPr>
        <p:txBody>
          <a:bodyPr wrap="square" lIns="0" tIns="0" rIns="0" bIns="0" rtlCol="0" anchor="t">
            <a:spAutoFit/>
          </a:bodyPr>
          <a:lstStyle/>
          <a:p>
            <a:pPr algn="just"/>
            <a:r>
              <a:rPr lang="ja-JP" altLang="en-US" sz="1200" dirty="0">
                <a:solidFill>
                  <a:srgbClr val="000000"/>
                </a:solidFill>
                <a:latin typeface="Meiryo UI" panose="020B0604030504040204" pitchFamily="34" charset="-128"/>
                <a:ea typeface="Meiryo UI" panose="020B0604030504040204" pitchFamily="34" charset="-128"/>
              </a:rPr>
              <a:t>世界の報道の自由度</a:t>
            </a:r>
            <a:r>
              <a:rPr lang="ja-JP" altLang="en-US" sz="1200">
                <a:solidFill>
                  <a:srgbClr val="000000"/>
                </a:solidFill>
                <a:latin typeface="Meiryo UI" panose="020B0604030504040204" pitchFamily="34" charset="-128"/>
                <a:ea typeface="Meiryo UI" panose="020B0604030504040204" pitchFamily="34" charset="-128"/>
              </a:rPr>
              <a:t>ランキング </a:t>
            </a:r>
            <a:r>
              <a:rPr lang="en-US" altLang="ja-JP" sz="1200" dirty="0">
                <a:solidFill>
                  <a:srgbClr val="000000"/>
                </a:solidFill>
                <a:latin typeface="Meiryo UI" panose="020B0604030504040204" pitchFamily="34" charset="-128"/>
                <a:ea typeface="Meiryo UI" panose="020B0604030504040204" pitchFamily="34" charset="-128"/>
              </a:rPr>
              <a:t>2024</a:t>
            </a:r>
          </a:p>
          <a:p>
            <a:pPr algn="just"/>
            <a:r>
              <a:rPr lang="en-US" sz="1200" dirty="0">
                <a:solidFill>
                  <a:srgbClr val="000000"/>
                </a:solidFill>
                <a:latin typeface="Meiryo UI" panose="020B0604030504040204" pitchFamily="34" charset="-128"/>
                <a:ea typeface="Meiryo UI" panose="020B0604030504040204" pitchFamily="34" charset="-128"/>
              </a:rPr>
              <a:t>によると日本はなんと</a:t>
            </a:r>
            <a:r>
              <a:rPr lang="en-US" sz="1200" b="1" dirty="0">
                <a:solidFill>
                  <a:srgbClr val="EA5504"/>
                </a:solidFill>
                <a:latin typeface="Meiryo UI" panose="020B0604030504040204" pitchFamily="34" charset="-128"/>
                <a:ea typeface="Meiryo UI" panose="020B0604030504040204" pitchFamily="34" charset="-128"/>
              </a:rPr>
              <a:t>70位でG７最下位・・</a:t>
            </a:r>
          </a:p>
        </p:txBody>
      </p:sp>
      <p:sp>
        <p:nvSpPr>
          <p:cNvPr id="97" name="テキスト ボックス 96">
            <a:extLst>
              <a:ext uri="{FF2B5EF4-FFF2-40B4-BE49-F238E27FC236}">
                <a16:creationId xmlns:a16="http://schemas.microsoft.com/office/drawing/2014/main" id="{289FBD8C-6D22-122D-8F27-B4119AAE980A}"/>
              </a:ext>
            </a:extLst>
          </p:cNvPr>
          <p:cNvSpPr txBox="1"/>
          <p:nvPr/>
        </p:nvSpPr>
        <p:spPr>
          <a:xfrm>
            <a:off x="5095133" y="9403078"/>
            <a:ext cx="2180799" cy="461665"/>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教育費の原則無償化で、</a:t>
            </a:r>
            <a:endParaRPr kumimoji="1" lang="en-US" altLang="ja-JP" sz="1200" b="1" dirty="0">
              <a:latin typeface="BIZ UDゴシック" panose="020B0400000000000000" pitchFamily="49" charset="-128"/>
              <a:ea typeface="BIZ UDゴシック" panose="020B0400000000000000" pitchFamily="49" charset="-128"/>
            </a:endParaRPr>
          </a:p>
          <a:p>
            <a:pPr algn="just"/>
            <a:r>
              <a:rPr kumimoji="1" lang="ja-JP" altLang="en-US" sz="1200" b="1" dirty="0">
                <a:latin typeface="BIZ UDゴシック" panose="020B0400000000000000" pitchFamily="49" charset="-128"/>
                <a:ea typeface="BIZ UDゴシック" panose="020B0400000000000000" pitchFamily="49" charset="-128"/>
              </a:rPr>
              <a:t>社会全体で子どもを支えます。</a:t>
            </a:r>
          </a:p>
        </p:txBody>
      </p:sp>
      <p:sp>
        <p:nvSpPr>
          <p:cNvPr id="102" name="テキスト ボックス 101">
            <a:extLst>
              <a:ext uri="{FF2B5EF4-FFF2-40B4-BE49-F238E27FC236}">
                <a16:creationId xmlns:a16="http://schemas.microsoft.com/office/drawing/2014/main" id="{95A8AA29-1221-3989-5519-F514DF46E769}"/>
              </a:ext>
            </a:extLst>
          </p:cNvPr>
          <p:cNvSpPr txBox="1"/>
          <p:nvPr/>
        </p:nvSpPr>
        <p:spPr>
          <a:xfrm>
            <a:off x="5061722" y="9089942"/>
            <a:ext cx="2395207" cy="276999"/>
          </a:xfrm>
          <a:prstGeom prst="rect">
            <a:avLst/>
          </a:prstGeom>
          <a:noFill/>
        </p:spPr>
        <p:txBody>
          <a:bodyPr wrap="none" rtlCol="0">
            <a:spAutoFit/>
          </a:bodyPr>
          <a:lstStyle/>
          <a:p>
            <a:r>
              <a:rPr kumimoji="1" lang="ja-JP" altLang="en-US" sz="1200" dirty="0">
                <a:solidFill>
                  <a:srgbClr val="F35404"/>
                </a:solidFill>
                <a:latin typeface="HGP創英角ｺﾞｼｯｸUB" panose="020B0900000000000000" pitchFamily="50" charset="-128"/>
                <a:ea typeface="HGP創英角ｺﾞｼｯｸUB" panose="020B0900000000000000" pitchFamily="50" charset="-128"/>
              </a:rPr>
              <a:t>どの子どもも等しく学ぶための支援</a:t>
            </a:r>
          </a:p>
        </p:txBody>
      </p:sp>
      <p:sp>
        <p:nvSpPr>
          <p:cNvPr id="85" name="TextBox 72">
            <a:extLst>
              <a:ext uri="{FF2B5EF4-FFF2-40B4-BE49-F238E27FC236}">
                <a16:creationId xmlns:a16="http://schemas.microsoft.com/office/drawing/2014/main" id="{38996FF4-D53A-21F0-1D10-41D371B6ACA7}"/>
              </a:ext>
            </a:extLst>
          </p:cNvPr>
          <p:cNvSpPr txBox="1"/>
          <p:nvPr/>
        </p:nvSpPr>
        <p:spPr>
          <a:xfrm>
            <a:off x="3930597" y="4376828"/>
            <a:ext cx="2180804" cy="92333"/>
          </a:xfrm>
          <a:prstGeom prst="rect">
            <a:avLst/>
          </a:prstGeom>
        </p:spPr>
        <p:txBody>
          <a:bodyPr wrap="square" lIns="0" tIns="0" rIns="0" bIns="0" rtlCol="0" anchor="t">
            <a:spAutoFit/>
          </a:bodyPr>
          <a:lstStyle/>
          <a:p>
            <a:pPr algn="just"/>
            <a:r>
              <a:rPr lang="ja-JP" altLang="en-US" sz="600" b="0" i="0" dirty="0">
                <a:solidFill>
                  <a:srgbClr val="333333"/>
                </a:solidFill>
                <a:effectLst/>
                <a:latin typeface="Noto Sans JP"/>
              </a:rPr>
              <a:t>「</a:t>
            </a:r>
            <a:r>
              <a:rPr lang="ja-JP" altLang="en-US" sz="600" dirty="0">
                <a:solidFill>
                  <a:srgbClr val="333333"/>
                </a:solidFill>
                <a:latin typeface="Noto Sans JP"/>
              </a:rPr>
              <a:t>政治家前職ランキング」より算出 </a:t>
            </a:r>
            <a:r>
              <a:rPr lang="en-US" altLang="ja-JP" sz="600" dirty="0">
                <a:solidFill>
                  <a:srgbClr val="333333"/>
                </a:solidFill>
                <a:latin typeface="Noto Sans JP"/>
              </a:rPr>
              <a:t>2020</a:t>
            </a:r>
            <a:r>
              <a:rPr lang="ja-JP" altLang="en-US" sz="600" dirty="0">
                <a:solidFill>
                  <a:srgbClr val="333333"/>
                </a:solidFill>
                <a:latin typeface="Noto Sans JP"/>
              </a:rPr>
              <a:t>年末時点（選挙ドットコム</a:t>
            </a:r>
            <a:r>
              <a:rPr lang="ja-JP" altLang="en-US" sz="600" b="0" i="0" dirty="0">
                <a:solidFill>
                  <a:srgbClr val="333333"/>
                </a:solidFill>
                <a:effectLst/>
                <a:latin typeface="Noto Sans JP"/>
              </a:rPr>
              <a:t>）</a:t>
            </a:r>
            <a:endParaRPr lang="en-US" sz="600" dirty="0">
              <a:latin typeface="Meiryo UI" panose="020B0604030504040204" pitchFamily="34" charset="-128"/>
              <a:ea typeface="Meiryo UI" panose="020B0604030504040204" pitchFamily="34" charset="-128"/>
            </a:endParaRPr>
          </a:p>
        </p:txBody>
      </p:sp>
      <p:sp>
        <p:nvSpPr>
          <p:cNvPr id="87" name="TextBox 72">
            <a:extLst>
              <a:ext uri="{FF2B5EF4-FFF2-40B4-BE49-F238E27FC236}">
                <a16:creationId xmlns:a16="http://schemas.microsoft.com/office/drawing/2014/main" id="{1F4AE2D1-D3A6-B376-C055-DA1E954DB1B5}"/>
              </a:ext>
            </a:extLst>
          </p:cNvPr>
          <p:cNvSpPr txBox="1"/>
          <p:nvPr/>
        </p:nvSpPr>
        <p:spPr>
          <a:xfrm>
            <a:off x="3953240" y="3524173"/>
            <a:ext cx="1919887" cy="169277"/>
          </a:xfrm>
          <a:prstGeom prst="rect">
            <a:avLst/>
          </a:prstGeom>
        </p:spPr>
        <p:txBody>
          <a:bodyPr wrap="square" lIns="0" tIns="0" rIns="0" bIns="0" rtlCol="0" anchor="t">
            <a:spAutoFit/>
          </a:bodyPr>
          <a:lstStyle/>
          <a:p>
            <a:pPr algn="just"/>
            <a:r>
              <a:rPr lang="ja-JP" altLang="en-US" sz="1100" dirty="0">
                <a:solidFill>
                  <a:srgbClr val="000000"/>
                </a:solidFill>
                <a:latin typeface="Meiryo UI" panose="020B0604030504040204" pitchFamily="34" charset="-128"/>
                <a:ea typeface="Meiryo UI" panose="020B0604030504040204" pitchFamily="34" charset="-128"/>
              </a:rPr>
              <a:t>国会議員になる前の職業は？</a:t>
            </a:r>
            <a:endParaRPr lang="en-US" sz="1100" dirty="0">
              <a:latin typeface="Meiryo UI" panose="020B0604030504040204" pitchFamily="34" charset="-128"/>
              <a:ea typeface="Meiryo UI" panose="020B0604030504040204" pitchFamily="34" charset="-128"/>
            </a:endParaRPr>
          </a:p>
        </p:txBody>
      </p:sp>
      <p:sp>
        <p:nvSpPr>
          <p:cNvPr id="92" name="TextBox 77">
            <a:extLst>
              <a:ext uri="{FF2B5EF4-FFF2-40B4-BE49-F238E27FC236}">
                <a16:creationId xmlns:a16="http://schemas.microsoft.com/office/drawing/2014/main" id="{305AA7F9-99E6-6EFF-DC10-CAB254BDB1D0}"/>
              </a:ext>
            </a:extLst>
          </p:cNvPr>
          <p:cNvSpPr txBox="1"/>
          <p:nvPr/>
        </p:nvSpPr>
        <p:spPr>
          <a:xfrm>
            <a:off x="3977008" y="3662424"/>
            <a:ext cx="1570030" cy="430887"/>
          </a:xfrm>
          <a:prstGeom prst="rect">
            <a:avLst/>
          </a:prstGeom>
        </p:spPr>
        <p:txBody>
          <a:bodyPr wrap="square" lIns="0" tIns="0" rIns="0" bIns="0" rtlCol="0" anchor="t">
            <a:spAutoFit/>
          </a:bodyPr>
          <a:lstStyle/>
          <a:p>
            <a:r>
              <a:rPr lang="ja-JP" altLang="en-US" sz="1400" u="dbl" dirty="0">
                <a:uFill>
                  <a:solidFill>
                    <a:schemeClr val="tx1"/>
                  </a:solidFill>
                </a:uFill>
                <a:latin typeface="HGPSoeiKakugothicUB" panose="020B0900000000000000" pitchFamily="34" charset="-128"/>
                <a:ea typeface="HGPSoeiKakugothicUB" panose="020B0900000000000000" pitchFamily="34" charset="-128"/>
              </a:rPr>
              <a:t>会社員 ： </a:t>
            </a:r>
            <a:r>
              <a:rPr lang="ja-JP" altLang="en-US" sz="28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rPr>
              <a:t>６４ </a:t>
            </a:r>
            <a:r>
              <a:rPr lang="en-US" sz="1400" u="dbl" dirty="0">
                <a:uFill>
                  <a:solidFill>
                    <a:schemeClr val="tx1"/>
                  </a:solidFill>
                </a:uFill>
                <a:latin typeface="HGPSoeiKakugothicUB" panose="020B0900000000000000" pitchFamily="34" charset="-128"/>
                <a:ea typeface="HGPSoeiKakugothicUB" panose="020B0900000000000000" pitchFamily="34" charset="-128"/>
              </a:rPr>
              <a:t>人</a:t>
            </a:r>
          </a:p>
        </p:txBody>
      </p:sp>
      <p:sp>
        <p:nvSpPr>
          <p:cNvPr id="93" name="TextBox 72">
            <a:extLst>
              <a:ext uri="{FF2B5EF4-FFF2-40B4-BE49-F238E27FC236}">
                <a16:creationId xmlns:a16="http://schemas.microsoft.com/office/drawing/2014/main" id="{38996FF4-D53A-21F0-1D10-41D371B6ACA7}"/>
              </a:ext>
            </a:extLst>
          </p:cNvPr>
          <p:cNvSpPr txBox="1"/>
          <p:nvPr/>
        </p:nvSpPr>
        <p:spPr>
          <a:xfrm>
            <a:off x="4050315" y="4141439"/>
            <a:ext cx="1558813" cy="184666"/>
          </a:xfrm>
          <a:prstGeom prst="rect">
            <a:avLst/>
          </a:prstGeom>
        </p:spPr>
        <p:txBody>
          <a:bodyPr wrap="square" lIns="0" tIns="0" rIns="0" bIns="0" rtlCol="0" anchor="t">
            <a:spAutoFit/>
          </a:bodyPr>
          <a:lstStyle/>
          <a:p>
            <a:pPr algn="just"/>
            <a:r>
              <a:rPr lang="ja-JP" altLang="en-US" sz="1050" b="1" dirty="0">
                <a:solidFill>
                  <a:srgbClr val="333333"/>
                </a:solidFill>
                <a:latin typeface="Noto Sans JP"/>
              </a:rPr>
              <a:t>全国会議員 </a:t>
            </a:r>
            <a:r>
              <a:rPr lang="ja-JP" altLang="en-US" sz="1200" b="1" dirty="0">
                <a:solidFill>
                  <a:srgbClr val="EA5504"/>
                </a:solidFill>
                <a:latin typeface="Noto Sans JP"/>
              </a:rPr>
              <a:t>７１０</a:t>
            </a:r>
            <a:r>
              <a:rPr lang="ja-JP" altLang="en-US" sz="1050" b="1" dirty="0">
                <a:solidFill>
                  <a:srgbClr val="333333"/>
                </a:solidFill>
                <a:latin typeface="Noto Sans JP"/>
              </a:rPr>
              <a:t>人中</a:t>
            </a:r>
            <a:r>
              <a:rPr lang="ja-JP" altLang="en-US" sz="600" dirty="0">
                <a:solidFill>
                  <a:srgbClr val="333333"/>
                </a:solidFill>
                <a:latin typeface="Noto Sans JP"/>
              </a:rPr>
              <a:t>（当時</a:t>
            </a:r>
            <a:r>
              <a:rPr lang="ja-JP" altLang="en-US" sz="600" b="0" i="0" dirty="0">
                <a:solidFill>
                  <a:srgbClr val="333333"/>
                </a:solidFill>
                <a:effectLst/>
                <a:latin typeface="Noto Sans JP"/>
              </a:rPr>
              <a:t>）</a:t>
            </a:r>
            <a:endParaRPr lang="en-US" sz="600" dirty="0">
              <a:latin typeface="Meiryo UI" panose="020B0604030504040204" pitchFamily="34" charset="-128"/>
              <a:ea typeface="Meiryo UI" panose="020B0604030504040204" pitchFamily="34" charset="-128"/>
            </a:endParaRPr>
          </a:p>
        </p:txBody>
      </p:sp>
      <p:cxnSp>
        <p:nvCxnSpPr>
          <p:cNvPr id="94" name="直線コネクタ 93"/>
          <p:cNvCxnSpPr/>
          <p:nvPr/>
        </p:nvCxnSpPr>
        <p:spPr>
          <a:xfrm>
            <a:off x="3953240" y="4130345"/>
            <a:ext cx="1661393" cy="0"/>
          </a:xfrm>
          <a:prstGeom prst="line">
            <a:avLst/>
          </a:prstGeom>
          <a:ln w="19050" cmpd="thickThin"/>
        </p:spPr>
        <p:style>
          <a:lnRef idx="1">
            <a:schemeClr val="dk1"/>
          </a:lnRef>
          <a:fillRef idx="0">
            <a:schemeClr val="dk1"/>
          </a:fillRef>
          <a:effectRef idx="0">
            <a:schemeClr val="dk1"/>
          </a:effectRef>
          <a:fontRef idx="minor">
            <a:schemeClr val="tx1"/>
          </a:fontRef>
        </p:style>
      </p:cxnSp>
      <p:sp>
        <p:nvSpPr>
          <p:cNvPr id="104" name="TextBox 77">
            <a:extLst>
              <a:ext uri="{FF2B5EF4-FFF2-40B4-BE49-F238E27FC236}">
                <a16:creationId xmlns:a16="http://schemas.microsoft.com/office/drawing/2014/main" id="{305AA7F9-99E6-6EFF-DC10-CAB254BDB1D0}"/>
              </a:ext>
            </a:extLst>
          </p:cNvPr>
          <p:cNvSpPr txBox="1"/>
          <p:nvPr/>
        </p:nvSpPr>
        <p:spPr>
          <a:xfrm>
            <a:off x="313840" y="3798617"/>
            <a:ext cx="1246927" cy="1231106"/>
          </a:xfrm>
          <a:prstGeom prst="rect">
            <a:avLst/>
          </a:prstGeom>
        </p:spPr>
        <p:txBody>
          <a:bodyPr wrap="square" lIns="0" tIns="0" rIns="0" bIns="0" rtlCol="0" anchor="t">
            <a:spAutoFit/>
          </a:bodyPr>
          <a:lstStyle/>
          <a:p>
            <a:r>
              <a:rPr lang="ja-JP" altLang="en-US" sz="1200" dirty="0">
                <a:latin typeface="HGPSoeiKakugothicUB" panose="020B0900000000000000" pitchFamily="34" charset="-128"/>
                <a:ea typeface="HGPSoeiKakugothicUB" panose="020B0900000000000000" pitchFamily="34" charset="-128"/>
              </a:rPr>
              <a:t>１位　ノルウェー</a:t>
            </a:r>
            <a:endParaRPr lang="en-US" altLang="ja-JP" sz="1200" dirty="0">
              <a:latin typeface="HGPSoeiKakugothicUB" panose="020B0900000000000000" pitchFamily="34" charset="-128"/>
              <a:ea typeface="HGPSoeiKakugothicUB" panose="020B0900000000000000" pitchFamily="34" charset="-128"/>
            </a:endParaRPr>
          </a:p>
          <a:p>
            <a:r>
              <a:rPr lang="ja-JP" altLang="en-US" sz="1200" dirty="0">
                <a:latin typeface="HGPSoeiKakugothicUB" panose="020B0900000000000000" pitchFamily="34" charset="-128"/>
                <a:ea typeface="HGPSoeiKakugothicUB" panose="020B0900000000000000" pitchFamily="34" charset="-128"/>
              </a:rPr>
              <a:t>２位　デンマーク</a:t>
            </a:r>
          </a:p>
          <a:p>
            <a:r>
              <a:rPr lang="ja-JP" altLang="en-US" sz="1200" dirty="0">
                <a:latin typeface="HGPSoeiKakugothicUB" panose="020B0900000000000000" pitchFamily="34" charset="-128"/>
                <a:ea typeface="HGPSoeiKakugothicUB" panose="020B0900000000000000" pitchFamily="34" charset="-128"/>
              </a:rPr>
              <a:t>３位　スウェーデン</a:t>
            </a:r>
            <a:endParaRPr lang="en-US" altLang="ja-JP" sz="1200" dirty="0">
              <a:latin typeface="HGPSoeiKakugothicUB" panose="020B0900000000000000" pitchFamily="34" charset="-128"/>
              <a:ea typeface="HGPSoeiKakugothicUB" panose="020B0900000000000000" pitchFamily="34" charset="-128"/>
            </a:endParaRPr>
          </a:p>
          <a:p>
            <a:r>
              <a:rPr lang="ja-JP" altLang="en-US" sz="1200" dirty="0">
                <a:latin typeface="HGPSoeiKakugothicUB" panose="020B0900000000000000" pitchFamily="34" charset="-128"/>
                <a:ea typeface="HGPSoeiKakugothicUB" panose="020B0900000000000000" pitchFamily="34" charset="-128"/>
              </a:rPr>
              <a:t>　　　　　：</a:t>
            </a:r>
            <a:endParaRPr lang="en-US" altLang="ja-JP" sz="1200" dirty="0">
              <a:latin typeface="HGPSoeiKakugothicUB" panose="020B0900000000000000" pitchFamily="34" charset="-128"/>
              <a:ea typeface="HGPSoeiKakugothicUB" panose="020B0900000000000000" pitchFamily="34" charset="-128"/>
            </a:endParaRPr>
          </a:p>
          <a:p>
            <a:r>
              <a:rPr lang="ja-JP" altLang="en-US" sz="1200" dirty="0">
                <a:latin typeface="HGPSoeiKakugothicUB" panose="020B0900000000000000" pitchFamily="34" charset="-128"/>
                <a:ea typeface="HGPSoeiKakugothicUB" panose="020B0900000000000000" pitchFamily="34" charset="-128"/>
              </a:rPr>
              <a:t>　　　　　：</a:t>
            </a:r>
            <a:endParaRPr lang="en-US" altLang="ja-JP" sz="1200" dirty="0">
              <a:latin typeface="HGPSoeiKakugothicUB" panose="020B0900000000000000" pitchFamily="34" charset="-128"/>
              <a:ea typeface="HGPSoeiKakugothicUB" panose="020B0900000000000000" pitchFamily="34" charset="-128"/>
            </a:endParaRPr>
          </a:p>
          <a:p>
            <a:r>
              <a:rPr lang="ja-JP" altLang="en-US" sz="20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rPr>
              <a:t>７０</a:t>
            </a:r>
            <a:r>
              <a:rPr lang="ja-JP" altLang="en-US" sz="12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rPr>
              <a:t>位　</a:t>
            </a:r>
            <a:r>
              <a:rPr lang="ja-JP" altLang="en-US" sz="16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rPr>
              <a:t>日本</a:t>
            </a:r>
            <a:endParaRPr lang="en-US" altLang="ja-JP" sz="16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endParaRPr>
          </a:p>
        </p:txBody>
      </p:sp>
      <p:cxnSp>
        <p:nvCxnSpPr>
          <p:cNvPr id="105" name="直線コネクタ 104"/>
          <p:cNvCxnSpPr/>
          <p:nvPr/>
        </p:nvCxnSpPr>
        <p:spPr>
          <a:xfrm>
            <a:off x="313840" y="5043073"/>
            <a:ext cx="1096806" cy="0"/>
          </a:xfrm>
          <a:prstGeom prst="line">
            <a:avLst/>
          </a:prstGeom>
          <a:ln w="19050" cmpd="thickThin"/>
        </p:spPr>
        <p:style>
          <a:lnRef idx="1">
            <a:schemeClr val="dk1"/>
          </a:lnRef>
          <a:fillRef idx="0">
            <a:schemeClr val="dk1"/>
          </a:fillRef>
          <a:effectRef idx="0">
            <a:schemeClr val="dk1"/>
          </a:effectRef>
          <a:fontRef idx="minor">
            <a:schemeClr val="tx1"/>
          </a:fontRef>
        </p:style>
      </p:cxnSp>
      <p:sp>
        <p:nvSpPr>
          <p:cNvPr id="110" name="TextBox 72">
            <a:extLst>
              <a:ext uri="{FF2B5EF4-FFF2-40B4-BE49-F238E27FC236}">
                <a16:creationId xmlns:a16="http://schemas.microsoft.com/office/drawing/2014/main" id="{38996FF4-D53A-21F0-1D10-41D371B6ACA7}"/>
              </a:ext>
            </a:extLst>
          </p:cNvPr>
          <p:cNvSpPr txBox="1"/>
          <p:nvPr/>
        </p:nvSpPr>
        <p:spPr>
          <a:xfrm>
            <a:off x="416065" y="5111918"/>
            <a:ext cx="897803" cy="92333"/>
          </a:xfrm>
          <a:prstGeom prst="rect">
            <a:avLst/>
          </a:prstGeom>
        </p:spPr>
        <p:txBody>
          <a:bodyPr wrap="square" lIns="0" tIns="0" rIns="0" bIns="0" rtlCol="0" anchor="t">
            <a:spAutoFit/>
          </a:bodyPr>
          <a:lstStyle/>
          <a:p>
            <a:pPr algn="just"/>
            <a:r>
              <a:rPr lang="en-US" altLang="ja-JP" sz="600" dirty="0">
                <a:solidFill>
                  <a:srgbClr val="333333"/>
                </a:solidFill>
                <a:latin typeface="Noto Sans JP"/>
              </a:rPr>
              <a:t>※</a:t>
            </a:r>
            <a:r>
              <a:rPr lang="ja-JP" altLang="en-US" sz="600" dirty="0">
                <a:solidFill>
                  <a:srgbClr val="333333"/>
                </a:solidFill>
                <a:latin typeface="Noto Sans JP"/>
              </a:rPr>
              <a:t>「</a:t>
            </a:r>
            <a:r>
              <a:rPr lang="ja-JP" altLang="en-US" sz="600" b="0" i="0" dirty="0">
                <a:solidFill>
                  <a:srgbClr val="333333"/>
                </a:solidFill>
                <a:effectLst/>
                <a:latin typeface="Noto Sans JP"/>
              </a:rPr>
              <a:t>国境なき記者団」発表</a:t>
            </a:r>
            <a:endParaRPr lang="en-US" sz="600" dirty="0">
              <a:latin typeface="Meiryo UI" panose="020B0604030504040204" pitchFamily="34" charset="-128"/>
              <a:ea typeface="Meiryo UI" panose="020B0604030504040204" pitchFamily="34" charset="-128"/>
            </a:endParaRPr>
          </a:p>
        </p:txBody>
      </p:sp>
      <p:sp>
        <p:nvSpPr>
          <p:cNvPr id="111" name="TextBox 72">
            <a:extLst>
              <a:ext uri="{FF2B5EF4-FFF2-40B4-BE49-F238E27FC236}">
                <a16:creationId xmlns:a16="http://schemas.microsoft.com/office/drawing/2014/main" id="{1F4AE2D1-D3A6-B376-C055-DA1E954DB1B5}"/>
              </a:ext>
            </a:extLst>
          </p:cNvPr>
          <p:cNvSpPr txBox="1"/>
          <p:nvPr/>
        </p:nvSpPr>
        <p:spPr>
          <a:xfrm>
            <a:off x="1756298" y="4651101"/>
            <a:ext cx="1938400" cy="553998"/>
          </a:xfrm>
          <a:prstGeom prst="rect">
            <a:avLst/>
          </a:prstGeom>
        </p:spPr>
        <p:txBody>
          <a:bodyPr wrap="square" lIns="0" tIns="0" rIns="0" bIns="0" rtlCol="0" anchor="t">
            <a:spAutoFit/>
          </a:bodyPr>
          <a:lstStyle/>
          <a:p>
            <a:pPr algn="just"/>
            <a:r>
              <a:rPr lang="ja-JP" altLang="en-US" sz="1200" b="1" dirty="0">
                <a:solidFill>
                  <a:srgbClr val="EA5504"/>
                </a:solidFill>
                <a:latin typeface="Meiryo UI" panose="020B0604030504040204" pitchFamily="34" charset="-128"/>
                <a:ea typeface="Meiryo UI" panose="020B0604030504040204" pitchFamily="34" charset="-128"/>
              </a:rPr>
              <a:t>報道の自由度が低い</a:t>
            </a:r>
            <a:r>
              <a:rPr lang="ja-JP" altLang="en-US" sz="1200" dirty="0">
                <a:latin typeface="Meiryo UI" panose="020B0604030504040204" pitchFamily="34" charset="-128"/>
                <a:ea typeface="Meiryo UI" panose="020B0604030504040204" pitchFamily="34" charset="-128"/>
              </a:rPr>
              <a:t>ということは、</a:t>
            </a:r>
            <a:r>
              <a:rPr lang="ja-JP" altLang="en-US" sz="1200" b="1" dirty="0">
                <a:solidFill>
                  <a:srgbClr val="EA5504"/>
                </a:solidFill>
                <a:latin typeface="Meiryo UI" panose="020B0604030504040204" pitchFamily="34" charset="-128"/>
                <a:ea typeface="Meiryo UI" panose="020B0604030504040204" pitchFamily="34" charset="-128"/>
              </a:rPr>
              <a:t>正しい情報が手に入りにくいことを意味します。</a:t>
            </a:r>
            <a:endParaRPr lang="en-US" altLang="ja-JP" sz="1400" b="1" dirty="0">
              <a:solidFill>
                <a:srgbClr val="EA5504"/>
              </a:solidFill>
              <a:latin typeface="Meiryo UI" panose="020B0604030504040204" pitchFamily="34" charset="-128"/>
              <a:ea typeface="Meiryo UI" panose="020B0604030504040204" pitchFamily="34" charset="-128"/>
            </a:endParaRPr>
          </a:p>
        </p:txBody>
      </p:sp>
      <p:pic>
        <p:nvPicPr>
          <p:cNvPr id="1026" name="Picture 2" descr="https://koriyama2025.notion.site/image/https%3A%2F%2Fprod-files-secure.s3.us-west-2.amazonaws.com%2Fd27dd3d2-da98-4404-9f79-d2d2de41bb8b%2Fdd399a60-0911-4945-94e5-8d59bc45db4f%2F202403%25E9%2583%25A1%25E5%25B1%25B1%25E3%2582%258A%25E3%2582%2587%25E3%2581%2586_(54).png?table=block&amp;id=839c6cc4-1018-472e-a7b3-654fef916511&amp;spaceId=d27dd3d2-da98-4404-9f79-d2d2de41bb8b&amp;width=380&amp;userId=&amp;cache=v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450" b="26600"/>
          <a:stretch/>
        </p:blipFill>
        <p:spPr bwMode="auto">
          <a:xfrm>
            <a:off x="6203017" y="3565185"/>
            <a:ext cx="1159022" cy="971696"/>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77">
            <a:extLst>
              <a:ext uri="{FF2B5EF4-FFF2-40B4-BE49-F238E27FC236}">
                <a16:creationId xmlns:a16="http://schemas.microsoft.com/office/drawing/2014/main" id="{F6252D91-AAF3-5DD4-448B-85D3CF013B3B}"/>
              </a:ext>
            </a:extLst>
          </p:cNvPr>
          <p:cNvSpPr txBox="1"/>
          <p:nvPr/>
        </p:nvSpPr>
        <p:spPr>
          <a:xfrm>
            <a:off x="5730749" y="3714283"/>
            <a:ext cx="769000" cy="507831"/>
          </a:xfrm>
          <a:prstGeom prst="rect">
            <a:avLst/>
          </a:prstGeom>
        </p:spPr>
        <p:txBody>
          <a:bodyPr wrap="square" lIns="0" tIns="0" rIns="0" bIns="0" rtlCol="0" anchor="t">
            <a:spAutoFit/>
          </a:bodyPr>
          <a:lstStyle/>
          <a:p>
            <a:r>
              <a:rPr lang="ja-JP" altLang="en-US" sz="1100" dirty="0">
                <a:solidFill>
                  <a:schemeClr val="bg1"/>
                </a:solidFill>
                <a:latin typeface="HGPSoeiKakugothicUB" panose="020B0900000000000000" pitchFamily="34" charset="-128"/>
                <a:ea typeface="HGPSoeiKakugothicUB" panose="020B0900000000000000" pitchFamily="34" charset="-128"/>
              </a:rPr>
              <a:t>そりゃ的外れな政策ばかりになるわ</a:t>
            </a:r>
          </a:p>
        </p:txBody>
      </p:sp>
      <p:pic>
        <p:nvPicPr>
          <p:cNvPr id="1028" name="Picture 4" descr="https://koriyama2025.notion.site/image/https%3A%2F%2Fprod-files-secure.s3.us-west-2.amazonaws.com%2Fd27dd3d2-da98-4404-9f79-d2d2de41bb8b%2F6aa0b94d-335f-47a1-9a6e-f1baa7ec4cbd%2F202403%25E9%2583%25A1%25E5%25B1%25B1%25E3%2582%258A%25E3%2582%2587%25E3%2581%2586_(62).png?table=block&amp;id=89ee6b2c-14e1-4cea-90ed-cebd5f05d411&amp;spaceId=d27dd3d2-da98-4404-9f79-d2d2de41bb8b&amp;width=380&amp;userId=&amp;cache=v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0603" r="6767" b="32947"/>
          <a:stretch/>
        </p:blipFill>
        <p:spPr bwMode="auto">
          <a:xfrm>
            <a:off x="2483113" y="3492854"/>
            <a:ext cx="1352723" cy="1097703"/>
          </a:xfrm>
          <a:prstGeom prst="rect">
            <a:avLst/>
          </a:prstGeom>
          <a:noFill/>
          <a:extLst>
            <a:ext uri="{909E8E84-426E-40DD-AFC4-6F175D3DCCD1}">
              <a14:hiddenFill xmlns:a14="http://schemas.microsoft.com/office/drawing/2010/main">
                <a:solidFill>
                  <a:srgbClr val="FFFFFF"/>
                </a:solidFill>
              </a14:hiddenFill>
            </a:ext>
          </a:extLst>
        </p:spPr>
      </p:pic>
      <p:sp>
        <p:nvSpPr>
          <p:cNvPr id="114" name="角丸四角形吹き出し 113"/>
          <p:cNvSpPr/>
          <p:nvPr/>
        </p:nvSpPr>
        <p:spPr>
          <a:xfrm>
            <a:off x="2024281" y="4026273"/>
            <a:ext cx="657247" cy="240084"/>
          </a:xfrm>
          <a:prstGeom prst="wedgeRoundRectCallout">
            <a:avLst>
              <a:gd name="adj1" fmla="val 59316"/>
              <a:gd name="adj2" fmla="val -22068"/>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TextBox 77">
            <a:extLst>
              <a:ext uri="{FF2B5EF4-FFF2-40B4-BE49-F238E27FC236}">
                <a16:creationId xmlns:a16="http://schemas.microsoft.com/office/drawing/2014/main" id="{F6252D91-AAF3-5DD4-448B-85D3CF013B3B}"/>
              </a:ext>
            </a:extLst>
          </p:cNvPr>
          <p:cNvSpPr txBox="1"/>
          <p:nvPr/>
        </p:nvSpPr>
        <p:spPr>
          <a:xfrm>
            <a:off x="2110488" y="3839261"/>
            <a:ext cx="859932" cy="391454"/>
          </a:xfrm>
          <a:prstGeom prst="rect">
            <a:avLst/>
          </a:prstGeom>
        </p:spPr>
        <p:txBody>
          <a:bodyPr wrap="square" lIns="0" tIns="0" rIns="0" bIns="0" rtlCol="0" anchor="t">
            <a:spAutoFit/>
          </a:bodyPr>
          <a:lstStyle/>
          <a:p>
            <a:pPr>
              <a:lnSpc>
                <a:spcPts val="3780"/>
              </a:lnSpc>
            </a:pPr>
            <a:r>
              <a:rPr lang="ja-JP" altLang="en-US" sz="1200" dirty="0" err="1">
                <a:solidFill>
                  <a:schemeClr val="bg1"/>
                </a:solidFill>
                <a:latin typeface="HGPSoeiKakugothicUB" panose="020B0900000000000000" pitchFamily="34" charset="-128"/>
                <a:ea typeface="HGPSoeiKakugothicUB" panose="020B0900000000000000" pitchFamily="34" charset="-128"/>
              </a:rPr>
              <a:t>低っ</a:t>
            </a:r>
            <a:r>
              <a:rPr lang="ja-JP" altLang="en-US" sz="1200" dirty="0">
                <a:solidFill>
                  <a:schemeClr val="bg1"/>
                </a:solidFill>
                <a:latin typeface="HGPSoeiKakugothicUB" panose="020B0900000000000000" pitchFamily="34" charset="-128"/>
                <a:ea typeface="HGPSoeiKakugothicUB" panose="020B0900000000000000" pitchFamily="34" charset="-128"/>
              </a:rPr>
              <a:t>！</a:t>
            </a:r>
          </a:p>
        </p:txBody>
      </p:sp>
      <p:sp>
        <p:nvSpPr>
          <p:cNvPr id="11" name="テキスト ボックス 10">
            <a:extLst>
              <a:ext uri="{FF2B5EF4-FFF2-40B4-BE49-F238E27FC236}">
                <a16:creationId xmlns:a16="http://schemas.microsoft.com/office/drawing/2014/main" id="{B56E11B6-A4C9-A7F9-C9D9-5B0B09E188E2}"/>
              </a:ext>
            </a:extLst>
          </p:cNvPr>
          <p:cNvSpPr txBox="1"/>
          <p:nvPr/>
        </p:nvSpPr>
        <p:spPr>
          <a:xfrm>
            <a:off x="245220" y="7587165"/>
            <a:ext cx="2656581" cy="261610"/>
          </a:xfrm>
          <a:prstGeom prst="rect">
            <a:avLst/>
          </a:prstGeom>
          <a:noFill/>
        </p:spPr>
        <p:txBody>
          <a:bodyPr wrap="square" rtlCol="0">
            <a:spAutoFit/>
          </a:bodyPr>
          <a:lstStyle/>
          <a:p>
            <a:r>
              <a:rPr kumimoji="1" lang="ja-JP" altLang="en-US" sz="1100"/>
              <a:t>例えば・・・・・・</a:t>
            </a:r>
          </a:p>
        </p:txBody>
      </p:sp>
      <p:sp>
        <p:nvSpPr>
          <p:cNvPr id="12" name="テキスト ボックス 11">
            <a:extLst>
              <a:ext uri="{FF2B5EF4-FFF2-40B4-BE49-F238E27FC236}">
                <a16:creationId xmlns:a16="http://schemas.microsoft.com/office/drawing/2014/main" id="{09416F3C-AFCE-7D75-5E5A-4D406864053B}"/>
              </a:ext>
            </a:extLst>
          </p:cNvPr>
          <p:cNvSpPr txBox="1"/>
          <p:nvPr/>
        </p:nvSpPr>
        <p:spPr>
          <a:xfrm>
            <a:off x="164923" y="5678482"/>
            <a:ext cx="1805343" cy="954107"/>
          </a:xfrm>
          <a:prstGeom prst="rect">
            <a:avLst/>
          </a:prstGeom>
          <a:noFill/>
        </p:spPr>
        <p:txBody>
          <a:bodyPr wrap="square" rtlCol="0">
            <a:spAutoFit/>
          </a:bodyPr>
          <a:lstStyle/>
          <a:p>
            <a:pPr algn="just"/>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私たちのことが分からない、当事者意識のない議員に政治を任せると・・・</a:t>
            </a:r>
          </a:p>
        </p:txBody>
      </p:sp>
      <p:sp>
        <p:nvSpPr>
          <p:cNvPr id="79" name="角丸四角形 78"/>
          <p:cNvSpPr/>
          <p:nvPr/>
        </p:nvSpPr>
        <p:spPr>
          <a:xfrm>
            <a:off x="2710725" y="7847013"/>
            <a:ext cx="2120242" cy="1209385"/>
          </a:xfrm>
          <a:prstGeom prst="roundRect">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289FBD8C-6D22-122D-8F27-B4119AAE980A}"/>
              </a:ext>
            </a:extLst>
          </p:cNvPr>
          <p:cNvSpPr txBox="1"/>
          <p:nvPr/>
        </p:nvSpPr>
        <p:spPr>
          <a:xfrm>
            <a:off x="2769091" y="9393273"/>
            <a:ext cx="2180799" cy="461665"/>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安全・健康・快適に働ける</a:t>
            </a:r>
            <a:endParaRPr kumimoji="1" lang="en-US" altLang="ja-JP" sz="1200" b="1" dirty="0">
              <a:latin typeface="BIZ UDゴシック" panose="020B0400000000000000" pitchFamily="49" charset="-128"/>
              <a:ea typeface="BIZ UDゴシック" panose="020B0400000000000000" pitchFamily="49" charset="-128"/>
            </a:endParaRPr>
          </a:p>
          <a:p>
            <a:pPr algn="just"/>
            <a:r>
              <a:rPr kumimoji="1" lang="ja-JP" altLang="en-US" sz="1200" b="1" dirty="0">
                <a:latin typeface="BIZ UDゴシック" panose="020B0400000000000000" pitchFamily="49" charset="-128"/>
                <a:ea typeface="BIZ UDゴシック" panose="020B0400000000000000" pitchFamily="49" charset="-128"/>
              </a:rPr>
              <a:t>環境整備を推進します。</a:t>
            </a:r>
            <a:endParaRPr kumimoji="1" lang="en-US" altLang="ja-JP" sz="1200" b="1" dirty="0">
              <a:latin typeface="BIZ UDゴシック" panose="020B0400000000000000" pitchFamily="49" charset="-128"/>
              <a:ea typeface="BIZ UDゴシック" panose="020B0400000000000000" pitchFamily="49" charset="-128"/>
            </a:endParaRPr>
          </a:p>
        </p:txBody>
      </p:sp>
      <p:sp>
        <p:nvSpPr>
          <p:cNvPr id="81" name="テキスト ボックス 80">
            <a:extLst>
              <a:ext uri="{FF2B5EF4-FFF2-40B4-BE49-F238E27FC236}">
                <a16:creationId xmlns:a16="http://schemas.microsoft.com/office/drawing/2014/main" id="{95A8AA29-1221-3989-5519-F514DF46E769}"/>
              </a:ext>
            </a:extLst>
          </p:cNvPr>
          <p:cNvSpPr txBox="1"/>
          <p:nvPr/>
        </p:nvSpPr>
        <p:spPr>
          <a:xfrm>
            <a:off x="2591997" y="9089942"/>
            <a:ext cx="2401619" cy="276999"/>
          </a:xfrm>
          <a:prstGeom prst="rect">
            <a:avLst/>
          </a:prstGeom>
          <a:noFill/>
        </p:spPr>
        <p:txBody>
          <a:bodyPr wrap="none" rtlCol="0">
            <a:spAutoFit/>
          </a:bodyPr>
          <a:lstStyle/>
          <a:p>
            <a:r>
              <a:rPr kumimoji="1" lang="ja-JP" altLang="en-US" sz="1200" dirty="0">
                <a:solidFill>
                  <a:srgbClr val="F35404"/>
                </a:solidFill>
                <a:latin typeface="HGP創英角ｺﾞｼｯｸUB" panose="020B0900000000000000" pitchFamily="50" charset="-128"/>
                <a:ea typeface="HGP創英角ｺﾞｼｯｸUB" panose="020B0900000000000000" pitchFamily="50" charset="-128"/>
              </a:rPr>
              <a:t>職場をよりよくするための各種支援</a:t>
            </a:r>
          </a:p>
        </p:txBody>
      </p:sp>
      <p:sp>
        <p:nvSpPr>
          <p:cNvPr id="96" name="角丸四角形 95"/>
          <p:cNvSpPr/>
          <p:nvPr/>
        </p:nvSpPr>
        <p:spPr>
          <a:xfrm>
            <a:off x="265337" y="7847013"/>
            <a:ext cx="2120242" cy="1209385"/>
          </a:xfrm>
          <a:prstGeom prst="roundRect">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289FBD8C-6D22-122D-8F27-B4119AAE980A}"/>
              </a:ext>
            </a:extLst>
          </p:cNvPr>
          <p:cNvSpPr txBox="1"/>
          <p:nvPr/>
        </p:nvSpPr>
        <p:spPr>
          <a:xfrm>
            <a:off x="188785" y="9394896"/>
            <a:ext cx="2232933" cy="461665"/>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長時間労働の改善や各種休暇の取得などを推進します。</a:t>
            </a:r>
            <a:endParaRPr kumimoji="1" lang="en-US" altLang="ja-JP" sz="1200" b="1" dirty="0">
              <a:latin typeface="BIZ UDゴシック" panose="020B0400000000000000" pitchFamily="49" charset="-128"/>
              <a:ea typeface="BIZ UDゴシック" panose="020B0400000000000000" pitchFamily="49" charset="-128"/>
            </a:endParaRPr>
          </a:p>
        </p:txBody>
      </p:sp>
      <p:sp>
        <p:nvSpPr>
          <p:cNvPr id="101" name="テキスト ボックス 100">
            <a:extLst>
              <a:ext uri="{FF2B5EF4-FFF2-40B4-BE49-F238E27FC236}">
                <a16:creationId xmlns:a16="http://schemas.microsoft.com/office/drawing/2014/main" id="{95A8AA29-1221-3989-5519-F514DF46E769}"/>
              </a:ext>
            </a:extLst>
          </p:cNvPr>
          <p:cNvSpPr txBox="1"/>
          <p:nvPr/>
        </p:nvSpPr>
        <p:spPr>
          <a:xfrm>
            <a:off x="156534" y="9094627"/>
            <a:ext cx="2300630" cy="276999"/>
          </a:xfrm>
          <a:prstGeom prst="rect">
            <a:avLst/>
          </a:prstGeom>
          <a:noFill/>
        </p:spPr>
        <p:txBody>
          <a:bodyPr wrap="none" rtlCol="0">
            <a:spAutoFit/>
          </a:bodyPr>
          <a:lstStyle/>
          <a:p>
            <a:r>
              <a:rPr kumimoji="1" lang="ja-JP" altLang="en-US" sz="1200" dirty="0">
                <a:solidFill>
                  <a:srgbClr val="F35404"/>
                </a:solidFill>
                <a:latin typeface="HGP創英角ｺﾞｼｯｸUB" panose="020B0900000000000000" pitchFamily="50" charset="-128"/>
                <a:ea typeface="HGP創英角ｺﾞｼｯｸUB" panose="020B0900000000000000" pitchFamily="50" charset="-128"/>
              </a:rPr>
              <a:t>働く人の視点のワークルール整備</a:t>
            </a:r>
          </a:p>
        </p:txBody>
      </p:sp>
      <p:sp>
        <p:nvSpPr>
          <p:cNvPr id="84" name="角丸四角形吹き出し 83"/>
          <p:cNvSpPr/>
          <p:nvPr/>
        </p:nvSpPr>
        <p:spPr>
          <a:xfrm>
            <a:off x="5347517" y="5562542"/>
            <a:ext cx="1931926" cy="1185494"/>
          </a:xfrm>
          <a:prstGeom prst="wedgeRoundRectCallout">
            <a:avLst>
              <a:gd name="adj1" fmla="val -49673"/>
              <a:gd name="adj2" fmla="val 30201"/>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TextBox 77">
            <a:extLst>
              <a:ext uri="{FF2B5EF4-FFF2-40B4-BE49-F238E27FC236}">
                <a16:creationId xmlns:a16="http://schemas.microsoft.com/office/drawing/2014/main" id="{F6252D91-AAF3-5DD4-448B-85D3CF013B3B}"/>
              </a:ext>
            </a:extLst>
          </p:cNvPr>
          <p:cNvSpPr txBox="1"/>
          <p:nvPr/>
        </p:nvSpPr>
        <p:spPr>
          <a:xfrm>
            <a:off x="5428489" y="5588672"/>
            <a:ext cx="1834074" cy="1077218"/>
          </a:xfrm>
          <a:prstGeom prst="rect">
            <a:avLst/>
          </a:prstGeom>
        </p:spPr>
        <p:txBody>
          <a:bodyPr wrap="square" lIns="0" tIns="0" rIns="0" bIns="0" rtlCol="0" anchor="t">
            <a:spAutoFit/>
          </a:bodyPr>
          <a:lstStyle/>
          <a:p>
            <a:r>
              <a:rPr lang="ja-JP" altLang="en-US" sz="1000" b="1" dirty="0">
                <a:solidFill>
                  <a:schemeClr val="bg1"/>
                </a:solidFill>
                <a:latin typeface="BIZ UDゴシック" panose="020B0400000000000000" pitchFamily="49" charset="-128"/>
                <a:ea typeface="BIZ UDゴシック" panose="020B0400000000000000" pitchFamily="49" charset="-128"/>
              </a:rPr>
              <a:t>え！？子育てしてたらこんな発想にならないでしょ！？</a:t>
            </a:r>
            <a:endParaRPr lang="en-US" altLang="ja-JP" sz="1000" b="1" dirty="0">
              <a:solidFill>
                <a:schemeClr val="bg1"/>
              </a:solidFill>
              <a:latin typeface="BIZ UDゴシック" panose="020B0400000000000000" pitchFamily="49" charset="-128"/>
              <a:ea typeface="BIZ UDゴシック" panose="020B0400000000000000" pitchFamily="49" charset="-128"/>
            </a:endParaRPr>
          </a:p>
          <a:p>
            <a:endParaRPr lang="en-US" altLang="ja-JP" sz="1000" b="1" dirty="0">
              <a:solidFill>
                <a:schemeClr val="bg1"/>
              </a:solidFill>
              <a:latin typeface="BIZ UDゴシック" panose="020B0400000000000000" pitchFamily="49" charset="-128"/>
              <a:ea typeface="BIZ UDゴシック" panose="020B0400000000000000" pitchFamily="49" charset="-128"/>
            </a:endParaRPr>
          </a:p>
          <a:p>
            <a:r>
              <a:rPr lang="ja-JP" altLang="en-US" sz="1000" b="1" dirty="0">
                <a:solidFill>
                  <a:schemeClr val="bg1"/>
                </a:solidFill>
                <a:latin typeface="BIZ UDゴシック" panose="020B0400000000000000" pitchFamily="49" charset="-128"/>
                <a:ea typeface="BIZ UDゴシック" panose="020B0400000000000000" pitchFamily="49" charset="-128"/>
              </a:rPr>
              <a:t>この条例はニュースになり猛抗議が起きて取り下げられましたが、ニュースにならずスルーされてたらと思うと・・・</a:t>
            </a:r>
          </a:p>
        </p:txBody>
      </p:sp>
      <p:pic>
        <p:nvPicPr>
          <p:cNvPr id="9" name="Picture 2" descr="202403郡山りょう (2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1006" y="5481373"/>
            <a:ext cx="1452770" cy="1452770"/>
          </a:xfrm>
          <a:prstGeom prst="rect">
            <a:avLst/>
          </a:prstGeom>
          <a:noFill/>
          <a:extLst>
            <a:ext uri="{909E8E84-426E-40DD-AFC4-6F175D3DCCD1}">
              <a14:hiddenFill xmlns:a14="http://schemas.microsoft.com/office/drawing/2010/main">
                <a:solidFill>
                  <a:srgbClr val="FFFFFF"/>
                </a:solidFill>
              </a14:hiddenFill>
            </a:ext>
          </a:extLst>
        </p:spPr>
      </p:pic>
      <p:sp>
        <p:nvSpPr>
          <p:cNvPr id="106" name="三角形 55">
            <a:extLst>
              <a:ext uri="{FF2B5EF4-FFF2-40B4-BE49-F238E27FC236}">
                <a16:creationId xmlns:a16="http://schemas.microsoft.com/office/drawing/2014/main" id="{1AD7EDAD-D685-FE78-3611-41E1A49D0AD9}"/>
              </a:ext>
            </a:extLst>
          </p:cNvPr>
          <p:cNvSpPr/>
          <p:nvPr/>
        </p:nvSpPr>
        <p:spPr>
          <a:xfrm rot="16200000">
            <a:off x="5175976" y="5790949"/>
            <a:ext cx="249810" cy="275862"/>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46379" y="6473312"/>
            <a:ext cx="384531" cy="384531"/>
          </a:xfrm>
          <a:prstGeom prst="rect">
            <a:avLst/>
          </a:prstGeom>
        </p:spPr>
      </p:pic>
      <p:sp>
        <p:nvSpPr>
          <p:cNvPr id="120" name="テキスト ボックス 119">
            <a:extLst>
              <a:ext uri="{FF2B5EF4-FFF2-40B4-BE49-F238E27FC236}">
                <a16:creationId xmlns:a16="http://schemas.microsoft.com/office/drawing/2014/main" id="{09416F3C-AFCE-7D75-5E5A-4D406864053B}"/>
              </a:ext>
            </a:extLst>
          </p:cNvPr>
          <p:cNvSpPr txBox="1"/>
          <p:nvPr/>
        </p:nvSpPr>
        <p:spPr>
          <a:xfrm>
            <a:off x="1815542" y="5442675"/>
            <a:ext cx="2196606" cy="246221"/>
          </a:xfrm>
          <a:prstGeom prst="rect">
            <a:avLst/>
          </a:prstGeom>
          <a:noFill/>
        </p:spPr>
        <p:txBody>
          <a:bodyPr wrap="square" rtlCol="0">
            <a:spAutoFit/>
          </a:bodyPr>
          <a:lstStyle/>
          <a:p>
            <a:pPr algn="ctr"/>
            <a:r>
              <a:rPr kumimoji="1" lang="ja-JP" altLang="en-US" sz="1000" b="1" dirty="0"/>
              <a:t>埼玉の県議が提出した条例案</a:t>
            </a:r>
            <a:endParaRPr kumimoji="1" lang="en-US" altLang="ja-JP" sz="1000" b="1" dirty="0"/>
          </a:p>
        </p:txBody>
      </p:sp>
      <p:sp>
        <p:nvSpPr>
          <p:cNvPr id="123" name="三角形 55">
            <a:extLst>
              <a:ext uri="{FF2B5EF4-FFF2-40B4-BE49-F238E27FC236}">
                <a16:creationId xmlns:a16="http://schemas.microsoft.com/office/drawing/2014/main" id="{1AD7EDAD-D685-FE78-3611-41E1A49D0AD9}"/>
              </a:ext>
            </a:extLst>
          </p:cNvPr>
          <p:cNvSpPr/>
          <p:nvPr/>
        </p:nvSpPr>
        <p:spPr>
          <a:xfrm rot="5400000">
            <a:off x="6510082" y="3939811"/>
            <a:ext cx="105321" cy="107959"/>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三角形 55">
            <a:extLst>
              <a:ext uri="{FF2B5EF4-FFF2-40B4-BE49-F238E27FC236}">
                <a16:creationId xmlns:a16="http://schemas.microsoft.com/office/drawing/2014/main" id="{1AD7EDAD-D685-FE78-3611-41E1A49D0AD9}"/>
              </a:ext>
            </a:extLst>
          </p:cNvPr>
          <p:cNvSpPr/>
          <p:nvPr/>
        </p:nvSpPr>
        <p:spPr>
          <a:xfrm rot="5224150" flipV="1">
            <a:off x="6230276" y="1784918"/>
            <a:ext cx="83851" cy="126846"/>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3776" y="7995053"/>
            <a:ext cx="718757" cy="847617"/>
          </a:xfrm>
          <a:prstGeom prst="rect">
            <a:avLst/>
          </a:prstGeom>
        </p:spPr>
      </p:pic>
      <p:pic>
        <p:nvPicPr>
          <p:cNvPr id="21" name="図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00412" y="8001184"/>
            <a:ext cx="723013" cy="816630"/>
          </a:xfrm>
          <a:prstGeom prst="rect">
            <a:avLst/>
          </a:prstGeom>
        </p:spPr>
      </p:pic>
      <p:pic>
        <p:nvPicPr>
          <p:cNvPr id="27" name="図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1465" y="8044588"/>
            <a:ext cx="779564" cy="836038"/>
          </a:xfrm>
          <a:prstGeom prst="rect">
            <a:avLst/>
          </a:prstGeom>
        </p:spPr>
      </p:pic>
      <p:pic>
        <p:nvPicPr>
          <p:cNvPr id="28" name="図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8884" y="8044588"/>
            <a:ext cx="663175" cy="846742"/>
          </a:xfrm>
          <a:prstGeom prst="rect">
            <a:avLst/>
          </a:prstGeom>
        </p:spPr>
      </p:pic>
      <p:pic>
        <p:nvPicPr>
          <p:cNvPr id="29" name="図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940243" y="8026505"/>
            <a:ext cx="839124" cy="852397"/>
          </a:xfrm>
          <a:prstGeom prst="rect">
            <a:avLst/>
          </a:prstGeom>
        </p:spPr>
      </p:pic>
      <p:pic>
        <p:nvPicPr>
          <p:cNvPr id="30" name="図 29"/>
          <p:cNvPicPr>
            <a:picLocks noChangeAspect="1"/>
          </p:cNvPicPr>
          <p:nvPr/>
        </p:nvPicPr>
        <p:blipFill rotWithShape="1">
          <a:blip r:embed="rId20" cstate="print">
            <a:extLst>
              <a:ext uri="{28A0092B-C50C-407E-A947-70E740481C1C}">
                <a14:useLocalDpi xmlns:a14="http://schemas.microsoft.com/office/drawing/2010/main" val="0"/>
              </a:ext>
            </a:extLst>
          </a:blip>
          <a:srcRect l="72120" t="63946" r="3303"/>
          <a:stretch/>
        </p:blipFill>
        <p:spPr>
          <a:xfrm>
            <a:off x="3996184" y="8035163"/>
            <a:ext cx="592350" cy="842247"/>
          </a:xfrm>
          <a:prstGeom prst="rect">
            <a:avLst/>
          </a:prstGeom>
        </p:spPr>
      </p:pic>
      <p:sp>
        <p:nvSpPr>
          <p:cNvPr id="7" name="正方形/長方形 6"/>
          <p:cNvSpPr/>
          <p:nvPr/>
        </p:nvSpPr>
        <p:spPr>
          <a:xfrm>
            <a:off x="2992369" y="6288765"/>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0ED8457-5392-114A-6A74-A950858660DF}"/>
              </a:ext>
            </a:extLst>
          </p:cNvPr>
          <p:cNvSpPr/>
          <p:nvPr/>
        </p:nvSpPr>
        <p:spPr>
          <a:xfrm>
            <a:off x="2048790" y="5650834"/>
            <a:ext cx="1732245" cy="7424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a:extLst>
              <a:ext uri="{FF2B5EF4-FFF2-40B4-BE49-F238E27FC236}">
                <a16:creationId xmlns:a16="http://schemas.microsoft.com/office/drawing/2014/main" id="{650F9EDA-0A15-3F09-6F4A-49B851C3ECEF}"/>
              </a:ext>
            </a:extLst>
          </p:cNvPr>
          <p:cNvSpPr/>
          <p:nvPr/>
        </p:nvSpPr>
        <p:spPr>
          <a:xfrm rot="10800000">
            <a:off x="2774331" y="6260460"/>
            <a:ext cx="139514" cy="21116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0F9857F-317C-350C-1E95-E045C0D27437}"/>
              </a:ext>
            </a:extLst>
          </p:cNvPr>
          <p:cNvSpPr txBox="1"/>
          <p:nvPr/>
        </p:nvSpPr>
        <p:spPr>
          <a:xfrm>
            <a:off x="2031414" y="5657254"/>
            <a:ext cx="1739432" cy="707886"/>
          </a:xfrm>
          <a:prstGeom prst="rect">
            <a:avLst/>
          </a:prstGeom>
          <a:noFill/>
        </p:spPr>
        <p:txBody>
          <a:bodyPr wrap="square" rtlCol="0">
            <a:spAutoFit/>
          </a:bodyPr>
          <a:lstStyle/>
          <a:p>
            <a:pPr algn="just"/>
            <a:r>
              <a:rPr kumimoji="1" lang="ja-JP" altLang="en-US" sz="1000" b="1" dirty="0">
                <a:solidFill>
                  <a:schemeClr val="bg1"/>
                </a:solidFill>
                <a:latin typeface="BIZ UDゴシック" panose="020B0400000000000000" pitchFamily="49" charset="-128"/>
                <a:ea typeface="BIZ UDゴシック" panose="020B0400000000000000" pitchFamily="49" charset="-128"/>
              </a:rPr>
              <a:t>低学年の子供達だけで公園で遊ばせたり、ゴミ捨て中に留守番させるのは虐待として通報を義務づけます！</a:t>
            </a:r>
            <a:endParaRPr kumimoji="1" lang="ja-JP" altLang="en-US"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4279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a:extLst>
              <a:ext uri="{FF2B5EF4-FFF2-40B4-BE49-F238E27FC236}">
                <a16:creationId xmlns:a16="http://schemas.microsoft.com/office/drawing/2014/main" id="{C0EA851E-5B29-5881-4463-6C2212C97386}"/>
              </a:ext>
            </a:extLst>
          </p:cNvPr>
          <p:cNvSpPr/>
          <p:nvPr/>
        </p:nvSpPr>
        <p:spPr>
          <a:xfrm>
            <a:off x="2346512" y="4487454"/>
            <a:ext cx="2115244" cy="16423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C0EA851E-5B29-5881-4463-6C2212C97386}"/>
              </a:ext>
            </a:extLst>
          </p:cNvPr>
          <p:cNvSpPr/>
          <p:nvPr/>
        </p:nvSpPr>
        <p:spPr>
          <a:xfrm>
            <a:off x="170719" y="4484602"/>
            <a:ext cx="2072416" cy="164844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a:extLst>
              <a:ext uri="{FF2B5EF4-FFF2-40B4-BE49-F238E27FC236}">
                <a16:creationId xmlns:a16="http://schemas.microsoft.com/office/drawing/2014/main" id="{9300B8AD-5A33-48FB-1AF7-F28B0D816325}"/>
              </a:ext>
            </a:extLst>
          </p:cNvPr>
          <p:cNvSpPr/>
          <p:nvPr/>
        </p:nvSpPr>
        <p:spPr>
          <a:xfrm>
            <a:off x="204868" y="6838968"/>
            <a:ext cx="1683881" cy="85729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66113"/>
            <a:ext cx="7560000" cy="2939904"/>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695983" y="118944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2">
              <a:alphaModFix amt="25000"/>
            </a:blip>
            <a:stretch>
              <a:fillRect/>
            </a:stretch>
          </a:blipFill>
        </p:spPr>
        <p:txBody>
          <a:bodyPr/>
          <a:lstStyle/>
          <a:p>
            <a:endParaRPr lang="ja-JP" altLang="en-US"/>
          </a:p>
        </p:txBody>
      </p:sp>
      <p:sp>
        <p:nvSpPr>
          <p:cNvPr id="9" name="Freeform 9"/>
          <p:cNvSpPr/>
          <p:nvPr/>
        </p:nvSpPr>
        <p:spPr>
          <a:xfrm>
            <a:off x="4851916" y="1966724"/>
            <a:ext cx="4123644" cy="2285776"/>
          </a:xfrm>
          <a:custGeom>
            <a:avLst/>
            <a:gdLst/>
            <a:ahLst/>
            <a:cxnLst/>
            <a:rect l="l" t="t" r="r" b="b"/>
            <a:pathLst>
              <a:path w="4123644" h="2285776">
                <a:moveTo>
                  <a:pt x="0" y="0"/>
                </a:moveTo>
                <a:lnTo>
                  <a:pt x="4123644" y="0"/>
                </a:lnTo>
                <a:lnTo>
                  <a:pt x="4123644" y="2285776"/>
                </a:lnTo>
                <a:lnTo>
                  <a:pt x="0" y="2285776"/>
                </a:lnTo>
                <a:lnTo>
                  <a:pt x="0" y="0"/>
                </a:lnTo>
                <a:close/>
              </a:path>
            </a:pathLst>
          </a:custGeom>
          <a:blipFill>
            <a:blip r:embed="rId2">
              <a:alphaModFix amt="25000"/>
            </a:blip>
            <a:stretch>
              <a:fillRect l="-23725" r="-23725" b="-34334"/>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29598" y="226284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179" r="-12366" b="-24546"/>
                </a:stretch>
              </a:blipFill>
            </p:spPr>
            <p:txBody>
              <a:bodyPr/>
              <a:lstStyle/>
              <a:p>
                <a:endParaRPr lang="ja-JP" altLang="en-US"/>
              </a:p>
            </p:txBody>
          </p:sp>
        </p:grpSp>
      </p:grpSp>
      <p:grpSp>
        <p:nvGrpSpPr>
          <p:cNvPr id="21" name="Group 21"/>
          <p:cNvGrpSpPr/>
          <p:nvPr/>
        </p:nvGrpSpPr>
        <p:grpSpPr>
          <a:xfrm>
            <a:off x="1996702" y="2309552"/>
            <a:ext cx="5032476" cy="1441066"/>
            <a:chOff x="0" y="-28575"/>
            <a:chExt cx="1675229" cy="516446"/>
          </a:xfrm>
        </p:grpSpPr>
        <p:sp>
          <p:nvSpPr>
            <p:cNvPr id="22" name="Freeform 22"/>
            <p:cNvSpPr/>
            <p:nvPr/>
          </p:nvSpPr>
          <p:spPr>
            <a:xfrm>
              <a:off x="0" y="0"/>
              <a:ext cx="1675229" cy="433539"/>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4"/>
            <a:stretch>
              <a:fillRect/>
            </a:stretch>
          </a:blipFill>
        </p:spPr>
        <p:txBody>
          <a:bodyPr/>
          <a:lstStyle/>
          <a:p>
            <a:endParaRPr lang="ja-JP" altLang="en-US"/>
          </a:p>
        </p:txBody>
      </p:sp>
      <p:sp>
        <p:nvSpPr>
          <p:cNvPr id="41" name="TextBox 41"/>
          <p:cNvSpPr txBox="1"/>
          <p:nvPr/>
        </p:nvSpPr>
        <p:spPr>
          <a:xfrm>
            <a:off x="3013996" y="1278560"/>
            <a:ext cx="3663787" cy="717632"/>
          </a:xfrm>
          <a:prstGeom prst="rect">
            <a:avLst/>
          </a:prstGeom>
        </p:spPr>
        <p:txBody>
          <a:bodyPr wrap="square" lIns="0" tIns="0" rIns="0" bIns="0" rtlCol="0" anchor="t">
            <a:spAutoFit/>
          </a:bodyPr>
          <a:lstStyle/>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私の一票じゃ、何も変わらなくない？</a:t>
            </a:r>
            <a:endParaRPr lang="en-US" altLang="ja-JP" sz="2400" b="1" dirty="0">
              <a:solidFill>
                <a:srgbClr val="000000"/>
              </a:solidFill>
              <a:latin typeface="BIZ UDGothic" panose="020B0400000000000000" pitchFamily="49" charset="-128"/>
              <a:ea typeface="BIZ UDGothic" panose="020B0400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a:t>
            </a:r>
            <a:r>
              <a:rPr lang="en-US" altLang="ja-JP" sz="2200" b="1" dirty="0">
                <a:solidFill>
                  <a:srgbClr val="FFFFFF"/>
                </a:solidFill>
                <a:latin typeface="BIZ UDゴシック" panose="020B0400000000000000" pitchFamily="49" charset="-128"/>
                <a:ea typeface="BIZ UDゴシック" panose="020B0400000000000000" pitchFamily="49" charset="-128"/>
              </a:rPr>
              <a:t>5</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4" name="TextBox 44"/>
          <p:cNvSpPr txBox="1"/>
          <p:nvPr/>
        </p:nvSpPr>
        <p:spPr>
          <a:xfrm>
            <a:off x="2453289" y="2454469"/>
            <a:ext cx="4880806" cy="1107996"/>
          </a:xfrm>
          <a:prstGeom prst="rect">
            <a:avLst/>
          </a:prstGeom>
        </p:spPr>
        <p:txBody>
          <a:bodyPr wrap="square" lIns="0" tIns="0" rIns="0" bIns="0" rtlCol="0" anchor="t">
            <a:spAutoFit/>
          </a:bodyPr>
          <a:lstStyle/>
          <a:p>
            <a:r>
              <a:rPr lang="ja-JP" altLang="en-US" sz="2400" b="1" dirty="0">
                <a:latin typeface="BIZ UDGothic" panose="020B0400000000000000" pitchFamily="49" charset="-128"/>
                <a:ea typeface="BIZ UDGothic" panose="020B0400000000000000" pitchFamily="49" charset="-128"/>
              </a:rPr>
              <a:t>現役世代の皆さんの一票は</a:t>
            </a:r>
            <a:endParaRPr lang="en-US" altLang="ja-JP" sz="2400" b="1" dirty="0">
              <a:latin typeface="BIZ UDGothic" panose="020B0400000000000000" pitchFamily="49" charset="-128"/>
              <a:ea typeface="BIZ UDGothic" panose="020B0400000000000000" pitchFamily="49" charset="-128"/>
            </a:endParaRPr>
          </a:p>
          <a:p>
            <a:r>
              <a:rPr lang="ja-JP" altLang="en-US" sz="2400" b="1" dirty="0">
                <a:latin typeface="BIZ UDGothic" panose="020B0400000000000000" pitchFamily="49" charset="-128"/>
                <a:ea typeface="BIZ UDGothic" panose="020B0400000000000000" pitchFamily="49" charset="-128"/>
              </a:rPr>
              <a:t>非常に重要です！ 政治を</a:t>
            </a:r>
            <a:endParaRPr lang="en-US" altLang="ja-JP" sz="2400" b="1" dirty="0">
              <a:latin typeface="BIZ UDGothic" panose="020B0400000000000000" pitchFamily="49" charset="-128"/>
              <a:ea typeface="BIZ UDGothic" panose="020B0400000000000000" pitchFamily="49" charset="-128"/>
            </a:endParaRPr>
          </a:p>
          <a:p>
            <a:r>
              <a:rPr lang="ja-JP" altLang="en-US" sz="2400" b="1" dirty="0">
                <a:latin typeface="BIZ UDGothic" panose="020B0400000000000000" pitchFamily="49" charset="-128"/>
                <a:ea typeface="BIZ UDGothic" panose="020B0400000000000000" pitchFamily="49" charset="-128"/>
              </a:rPr>
              <a:t>変えうるパワーがあります！</a:t>
            </a:r>
            <a:endParaRPr lang="en-US" altLang="ja-JP" sz="2400" b="1" dirty="0">
              <a:latin typeface="BIZ UDGothic" panose="020B0400000000000000" pitchFamily="49" charset="-128"/>
              <a:ea typeface="BIZ UDGothic" panose="020B0400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04868" y="9932970"/>
            <a:ext cx="1015956" cy="655458"/>
          </a:xfrm>
          <a:prstGeom prst="rect">
            <a:avLst/>
          </a:prstGeom>
        </p:spPr>
        <p:txBody>
          <a:bodyPr lIns="50800" tIns="50800" rIns="50800" bIns="50800" rtlCol="0" anchor="ctr"/>
          <a:lstStyle/>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各</a:t>
            </a:r>
            <a:r>
              <a:rPr lang="en-US" altLang="ja-JP" sz="1050" b="1" dirty="0">
                <a:solidFill>
                  <a:srgbClr val="FFFFFF"/>
                </a:solidFill>
                <a:latin typeface="BIZ UDGothic" panose="020B0400000000000000" pitchFamily="49" charset="-128"/>
                <a:ea typeface="BIZ UDGothic" panose="020B0400000000000000" pitchFamily="49" charset="-128"/>
              </a:rPr>
              <a:t>SNS</a:t>
            </a:r>
            <a:r>
              <a:rPr lang="ja-JP" altLang="en-US" sz="1050" b="1" dirty="0">
                <a:solidFill>
                  <a:srgbClr val="FFFFFF"/>
                </a:solidFill>
                <a:latin typeface="BIZ UDGothic" panose="020B0400000000000000" pitchFamily="49" charset="-128"/>
                <a:ea typeface="BIZ UDGothic" panose="020B0400000000000000" pitchFamily="49" charset="-128"/>
              </a:rPr>
              <a:t>は公式</a:t>
            </a:r>
            <a:endParaRPr lang="en-US" altLang="ja-JP" sz="105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サイトから</a:t>
            </a:r>
            <a:r>
              <a:rPr lang="en-US" sz="1050" b="1" dirty="0">
                <a:solidFill>
                  <a:srgbClr val="FFFFFF"/>
                </a:solidFill>
                <a:latin typeface="BIZ UDGothic" panose="020B0400000000000000" pitchFamily="49" charset="-128"/>
                <a:ea typeface="BIZ UDGothic" panose="020B0400000000000000" pitchFamily="49" charset="-128"/>
              </a:rPr>
              <a:t>→</a:t>
            </a:r>
            <a:endParaRPr lang="en-US" sz="600" b="1" dirty="0">
              <a:solidFill>
                <a:srgbClr val="FFFFFF"/>
              </a:solidFill>
              <a:latin typeface="BIZ UDGothic" panose="020B0400000000000000" pitchFamily="49" charset="-128"/>
              <a:ea typeface="BIZ UDGothic" panose="020B0400000000000000" pitchFamily="49" charset="-128"/>
            </a:endParaRPr>
          </a:p>
        </p:txBody>
      </p:sp>
      <p:sp>
        <p:nvSpPr>
          <p:cNvPr id="151" name="角丸四角形 14">
            <a:extLst>
              <a:ext uri="{FF2B5EF4-FFF2-40B4-BE49-F238E27FC236}">
                <a16:creationId xmlns:a16="http://schemas.microsoft.com/office/drawing/2014/main" id="{34640069-7E6D-07F2-E606-B4017B47EABD}"/>
              </a:ext>
            </a:extLst>
          </p:cNvPr>
          <p:cNvSpPr/>
          <p:nvPr/>
        </p:nvSpPr>
        <p:spPr>
          <a:xfrm>
            <a:off x="219281" y="9089586"/>
            <a:ext cx="6195575" cy="746144"/>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メイリオ" panose="020B0604030504040204" pitchFamily="50" charset="-128"/>
                <a:ea typeface="メイリオ" panose="020B0604030504040204" pitchFamily="50" charset="-128"/>
              </a:rPr>
              <a:t>全国を駆け回る中で、皆さんから様々な現場の声をいただいています。</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ぜひお気軽にお声</a:t>
            </a:r>
            <a:r>
              <a:rPr kumimoji="1" lang="ja-JP" altLang="en-US" sz="1400" b="1">
                <a:latin typeface="メイリオ" panose="020B0604030504040204" pitchFamily="50" charset="-128"/>
                <a:ea typeface="メイリオ" panose="020B0604030504040204" pitchFamily="50" charset="-128"/>
              </a:rPr>
              <a:t>かけください！</a:t>
            </a:r>
            <a:r>
              <a:rPr kumimoji="1" lang="en-US" altLang="ja-JP" sz="1400" b="1">
                <a:latin typeface="メイリオ" panose="020B0604030504040204" pitchFamily="50" charset="-128"/>
                <a:ea typeface="メイリオ" panose="020B0604030504040204" pitchFamily="50" charset="-128"/>
              </a:rPr>
              <a:t>SNS</a:t>
            </a:r>
            <a:r>
              <a:rPr kumimoji="1" lang="ja-JP" altLang="en-US" sz="1400" b="1" dirty="0">
                <a:latin typeface="メイリオ" panose="020B0604030504040204" pitchFamily="50" charset="-128"/>
                <a:ea typeface="メイリオ" panose="020B0604030504040204" pitchFamily="50" charset="-128"/>
              </a:rPr>
              <a:t>のコメントも待ってます！</a:t>
            </a:r>
            <a:endParaRPr kumimoji="1" lang="en-US" altLang="ja-JP" sz="1400" b="1" dirty="0">
              <a:latin typeface="メイリオ" panose="020B0604030504040204" pitchFamily="50" charset="-128"/>
              <a:ea typeface="メイリオ" panose="020B0604030504040204" pitchFamily="50" charset="-128"/>
            </a:endParaRPr>
          </a:p>
        </p:txBody>
      </p:sp>
      <p:pic>
        <p:nvPicPr>
          <p:cNvPr id="27" name="図 26"/>
          <p:cNvPicPr>
            <a:picLocks noChangeAspect="1"/>
          </p:cNvPicPr>
          <p:nvPr/>
        </p:nvPicPr>
        <p:blipFill>
          <a:blip r:embed="rId6"/>
          <a:stretch>
            <a:fillRect/>
          </a:stretch>
        </p:blipFill>
        <p:spPr>
          <a:xfrm>
            <a:off x="6414855" y="8277674"/>
            <a:ext cx="965387" cy="1608979"/>
          </a:xfrm>
          <a:prstGeom prst="rect">
            <a:avLst/>
          </a:prstGeom>
        </p:spPr>
      </p:pic>
      <p:sp>
        <p:nvSpPr>
          <p:cNvPr id="55" name="Freeform 45">
            <a:extLst>
              <a:ext uri="{FF2B5EF4-FFF2-40B4-BE49-F238E27FC236}">
                <a16:creationId xmlns:a16="http://schemas.microsoft.com/office/drawing/2014/main" id="{97FC42D8-7440-1B23-7F33-73AA1051F273}"/>
              </a:ext>
            </a:extLst>
          </p:cNvPr>
          <p:cNvSpPr/>
          <p:nvPr/>
        </p:nvSpPr>
        <p:spPr>
          <a:xfrm>
            <a:off x="218525" y="6270244"/>
            <a:ext cx="3483525"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pPr algn="ctr"/>
            <a:endParaRPr lang="ja-JP" altLang="en-US" dirty="0"/>
          </a:p>
        </p:txBody>
      </p:sp>
      <p:sp>
        <p:nvSpPr>
          <p:cNvPr id="56" name="TextBox 77">
            <a:extLst>
              <a:ext uri="{FF2B5EF4-FFF2-40B4-BE49-F238E27FC236}">
                <a16:creationId xmlns:a16="http://schemas.microsoft.com/office/drawing/2014/main" id="{97CEAEAD-13FA-DBA3-3179-B6650BFCE461}"/>
              </a:ext>
            </a:extLst>
          </p:cNvPr>
          <p:cNvSpPr txBox="1"/>
          <p:nvPr/>
        </p:nvSpPr>
        <p:spPr>
          <a:xfrm>
            <a:off x="242489" y="6203608"/>
            <a:ext cx="3706316"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そこで郡山りょうは 提案します！</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34" name="正方形/長方形 33"/>
          <p:cNvSpPr/>
          <p:nvPr/>
        </p:nvSpPr>
        <p:spPr>
          <a:xfrm>
            <a:off x="1323360" y="7878535"/>
            <a:ext cx="1841367" cy="1015663"/>
          </a:xfrm>
          <a:prstGeom prst="rect">
            <a:avLst/>
          </a:prstGeom>
        </p:spPr>
        <p:txBody>
          <a:bodyPr wrap="square">
            <a:spAutoFit/>
          </a:bodyPr>
          <a:lstStyle/>
          <a:p>
            <a:r>
              <a:rPr lang="ja-JP" altLang="en-US" sz="1200" dirty="0">
                <a:latin typeface="+mj-lt"/>
              </a:rPr>
              <a:t>主権者教育、つまり政治をはじめ、働くこと、生活することに関する知識を学校教育の中でしっかりと得られるようにします！</a:t>
            </a:r>
          </a:p>
        </p:txBody>
      </p:sp>
      <p:sp>
        <p:nvSpPr>
          <p:cNvPr id="37" name="正方形/長方形 36"/>
          <p:cNvSpPr/>
          <p:nvPr/>
        </p:nvSpPr>
        <p:spPr>
          <a:xfrm>
            <a:off x="4405426" y="7963233"/>
            <a:ext cx="2027838" cy="830997"/>
          </a:xfrm>
          <a:prstGeom prst="rect">
            <a:avLst/>
          </a:prstGeom>
        </p:spPr>
        <p:txBody>
          <a:bodyPr wrap="square">
            <a:spAutoFit/>
          </a:bodyPr>
          <a:lstStyle/>
          <a:p>
            <a:r>
              <a:rPr lang="ja-JP" altLang="en-US" sz="1200" dirty="0"/>
              <a:t>世の中こうなればいいのに</a:t>
            </a:r>
            <a:endParaRPr lang="en-US" altLang="ja-JP" sz="1200" dirty="0"/>
          </a:p>
          <a:p>
            <a:r>
              <a:rPr lang="ja-JP" altLang="en-US" sz="1200" dirty="0"/>
              <a:t>という会話も立派な政治に関する会話です。気軽なことから是非始めてみてください！</a:t>
            </a:r>
          </a:p>
        </p:txBody>
      </p:sp>
      <p:sp>
        <p:nvSpPr>
          <p:cNvPr id="61" name="TextBox 77">
            <a:extLst>
              <a:ext uri="{FF2B5EF4-FFF2-40B4-BE49-F238E27FC236}">
                <a16:creationId xmlns:a16="http://schemas.microsoft.com/office/drawing/2014/main" id="{F6252D91-AAF3-5DD4-448B-85D3CF013B3B}"/>
              </a:ext>
            </a:extLst>
          </p:cNvPr>
          <p:cNvSpPr txBox="1"/>
          <p:nvPr/>
        </p:nvSpPr>
        <p:spPr>
          <a:xfrm>
            <a:off x="319509" y="6896298"/>
            <a:ext cx="1584515" cy="738664"/>
          </a:xfrm>
          <a:prstGeom prst="rect">
            <a:avLst/>
          </a:prstGeom>
        </p:spPr>
        <p:txBody>
          <a:bodyPr wrap="square" lIns="0" tIns="0" rIns="0" bIns="0" rtlCol="0" anchor="t">
            <a:spAutoFit/>
          </a:bodyPr>
          <a:lstStyle/>
          <a:p>
            <a:r>
              <a:rPr lang="ja-JP" altLang="en-US" sz="1600">
                <a:solidFill>
                  <a:schemeClr val="bg1"/>
                </a:solidFill>
                <a:latin typeface="HGPSoeiKakugothicUB" panose="020B0900000000000000" pitchFamily="34" charset="-128"/>
                <a:ea typeface="HGPSoeiKakugothicUB" panose="020B0900000000000000" pitchFamily="34" charset="-128"/>
              </a:rPr>
              <a:t>学校での、</a:t>
            </a:r>
            <a:endParaRPr lang="en-US" altLang="ja-JP" sz="1600" dirty="0">
              <a:solidFill>
                <a:schemeClr val="bg1"/>
              </a:solidFill>
              <a:latin typeface="HGPSoeiKakugothicUB" panose="020B0900000000000000" pitchFamily="34" charset="-128"/>
              <a:ea typeface="HGPSoeiKakugothicUB" panose="020B0900000000000000" pitchFamily="34" charset="-128"/>
            </a:endParaRPr>
          </a:p>
          <a:p>
            <a:r>
              <a:rPr lang="ja-JP" altLang="en-US" sz="1600">
                <a:solidFill>
                  <a:schemeClr val="bg1"/>
                </a:solidFill>
                <a:latin typeface="HGPSoeiKakugothicUB" panose="020B0900000000000000" pitchFamily="34" charset="-128"/>
                <a:ea typeface="HGPSoeiKakugothicUB" panose="020B0900000000000000" pitchFamily="34" charset="-128"/>
              </a:rPr>
              <a:t>主権者教育を</a:t>
            </a:r>
            <a:endParaRPr lang="en-US" altLang="ja-JP" sz="1600" dirty="0">
              <a:solidFill>
                <a:schemeClr val="bg1"/>
              </a:solidFill>
              <a:latin typeface="HGPSoeiKakugothicUB" panose="020B0900000000000000" pitchFamily="34" charset="-128"/>
              <a:ea typeface="HGPSoeiKakugothicUB" panose="020B0900000000000000" pitchFamily="34" charset="-128"/>
            </a:endParaRPr>
          </a:p>
          <a:p>
            <a:r>
              <a:rPr lang="ja-JP" altLang="en-US" sz="1600">
                <a:solidFill>
                  <a:schemeClr val="bg1"/>
                </a:solidFill>
                <a:latin typeface="HGPSoeiKakugothicUB" panose="020B0900000000000000" pitchFamily="34" charset="-128"/>
                <a:ea typeface="HGPSoeiKakugothicUB" panose="020B0900000000000000" pitchFamily="34" charset="-128"/>
              </a:rPr>
              <a:t>推進します</a:t>
            </a:r>
            <a:endParaRPr lang="en-US" altLang="ja-JP" sz="1600" dirty="0">
              <a:solidFill>
                <a:schemeClr val="bg1"/>
              </a:solidFill>
              <a:latin typeface="HGPSoeiKakugothicUB" panose="020B0900000000000000" pitchFamily="34" charset="-128"/>
              <a:ea typeface="HGPSoeiKakugothicUB" panose="020B0900000000000000" pitchFamily="34" charset="-128"/>
            </a:endParaRPr>
          </a:p>
        </p:txBody>
      </p:sp>
      <p:sp>
        <p:nvSpPr>
          <p:cNvPr id="39" name="雲 38"/>
          <p:cNvSpPr/>
          <p:nvPr/>
        </p:nvSpPr>
        <p:spPr>
          <a:xfrm>
            <a:off x="3813568" y="6767843"/>
            <a:ext cx="2027839" cy="1002570"/>
          </a:xfrm>
          <a:prstGeom prst="cloud">
            <a:avLst/>
          </a:prstGeom>
          <a:solidFill>
            <a:srgbClr val="F35404"/>
          </a:solidFill>
          <a:ln>
            <a:solidFill>
              <a:srgbClr val="F3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TextBox 77">
            <a:extLst>
              <a:ext uri="{FF2B5EF4-FFF2-40B4-BE49-F238E27FC236}">
                <a16:creationId xmlns:a16="http://schemas.microsoft.com/office/drawing/2014/main" id="{F6252D91-AAF3-5DD4-448B-85D3CF013B3B}"/>
              </a:ext>
            </a:extLst>
          </p:cNvPr>
          <p:cNvSpPr txBox="1"/>
          <p:nvPr/>
        </p:nvSpPr>
        <p:spPr>
          <a:xfrm>
            <a:off x="4093464" y="6923251"/>
            <a:ext cx="1630810" cy="646331"/>
          </a:xfrm>
          <a:prstGeom prst="rect">
            <a:avLst/>
          </a:prstGeom>
        </p:spPr>
        <p:txBody>
          <a:bodyPr wrap="square" lIns="0" tIns="0" rIns="0" bIns="0" rtlCol="0" anchor="t">
            <a:spAutoFit/>
          </a:bodyPr>
          <a:lstStyle/>
          <a:p>
            <a:r>
              <a:rPr lang="ja-JP" altLang="en-US" sz="1400">
                <a:solidFill>
                  <a:schemeClr val="bg1"/>
                </a:solidFill>
                <a:latin typeface="HGPSoeiKakugothicUB" panose="020B0900000000000000" pitchFamily="34" charset="-128"/>
                <a:ea typeface="HGPSoeiKakugothicUB" panose="020B0900000000000000" pitchFamily="34" charset="-128"/>
              </a:rPr>
              <a:t>皆さんもぜひ私生活で政治について話してみてください！</a:t>
            </a:r>
            <a:endParaRPr lang="en-US" sz="1400" dirty="0">
              <a:solidFill>
                <a:schemeClr val="bg1"/>
              </a:solidFill>
              <a:latin typeface="HGPSoeiKakugothicUB" panose="020B0900000000000000" pitchFamily="34" charset="-128"/>
              <a:ea typeface="HGPSoeiKakugothicUB" panose="020B0900000000000000" pitchFamily="34" charset="-128"/>
            </a:endParaRPr>
          </a:p>
        </p:txBody>
      </p:sp>
      <p:sp>
        <p:nvSpPr>
          <p:cNvPr id="71" name="四角形吹き出し 70"/>
          <p:cNvSpPr/>
          <p:nvPr/>
        </p:nvSpPr>
        <p:spPr>
          <a:xfrm>
            <a:off x="1259785" y="7845462"/>
            <a:ext cx="1886532" cy="1089269"/>
          </a:xfrm>
          <a:prstGeom prst="wedgeRectCallout">
            <a:avLst>
              <a:gd name="adj1" fmla="val -59276"/>
              <a:gd name="adj2" fmla="val -85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Picture 2" descr="https://www.notion.so/image/https%3A%2F%2Fprod-files-secure.s3.us-west-2.amazonaws.com%2Fd27dd3d2-da98-4404-9f79-d2d2de41bb8b%2Fc3353202-f9de-435b-b3b6-0dc28669b14e%2F%25E9%2583%25A1%25E5%25B1%25B1%25E3%2582%258A%25E3%2582%2587%25E3%2581%2586_(9).png?table=block&amp;id=ac5b5902-85bb-4a79-a274-1d56d104a5eb&amp;spaceId=d27dd3d2-da98-4404-9f79-d2d2de41bb8b&amp;width=600&amp;userId=434c14f8-3b8a-492b-86bb-27159984f084&amp;cache=v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330" t="18253" r="20422" b="17714"/>
          <a:stretch/>
        </p:blipFill>
        <p:spPr bwMode="auto">
          <a:xfrm>
            <a:off x="374621" y="7965412"/>
            <a:ext cx="6858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s://www.notion.so/image/https%3A%2F%2Fprod-files-secure.s3.us-west-2.amazonaws.com%2Fd27dd3d2-da98-4404-9f79-d2d2de41bb8b%2Fc3353202-f9de-435b-b3b6-0dc28669b14e%2F%25E9%2583%25A1%25E5%25B1%25B1%25E3%2582%258A%25E3%2582%2587%25E3%2581%2586_(9).png?table=block&amp;id=ac5b5902-85bb-4a79-a274-1d56d104a5eb&amp;spaceId=d27dd3d2-da98-4404-9f79-d2d2de41bb8b&amp;width=600&amp;userId=434c14f8-3b8a-492b-86bb-27159984f084&amp;cache=v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330" t="18253" r="20422" b="17714"/>
          <a:stretch/>
        </p:blipFill>
        <p:spPr bwMode="auto">
          <a:xfrm>
            <a:off x="3525714" y="7949933"/>
            <a:ext cx="685800" cy="1066801"/>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a:off x="199128" y="5435844"/>
            <a:ext cx="2003386" cy="600164"/>
          </a:xfrm>
          <a:prstGeom prst="rect">
            <a:avLst/>
          </a:prstGeom>
        </p:spPr>
        <p:txBody>
          <a:bodyPr wrap="square">
            <a:spAutoFit/>
          </a:bodyPr>
          <a:lstStyle/>
          <a:p>
            <a:r>
              <a:rPr lang="ja-JP" altLang="en-US" sz="1100" dirty="0"/>
              <a:t>学校では投票の重要性や投票先の選び方を教えてくれない。</a:t>
            </a:r>
            <a:endParaRPr lang="en-US" altLang="ja-JP" sz="1100" dirty="0"/>
          </a:p>
          <a:p>
            <a:r>
              <a:rPr lang="ja-JP" altLang="en-US" sz="1100" b="1" dirty="0">
                <a:solidFill>
                  <a:srgbClr val="F35404"/>
                </a:solidFill>
              </a:rPr>
              <a:t>結果、投票の価値を知らない</a:t>
            </a:r>
          </a:p>
        </p:txBody>
      </p:sp>
      <p:sp>
        <p:nvSpPr>
          <p:cNvPr id="65" name="正方形/長方形 64"/>
          <p:cNvSpPr/>
          <p:nvPr/>
        </p:nvSpPr>
        <p:spPr>
          <a:xfrm>
            <a:off x="2361393" y="5117971"/>
            <a:ext cx="2024679" cy="938719"/>
          </a:xfrm>
          <a:prstGeom prst="rect">
            <a:avLst/>
          </a:prstGeom>
        </p:spPr>
        <p:txBody>
          <a:bodyPr wrap="square">
            <a:spAutoFit/>
          </a:bodyPr>
          <a:lstStyle/>
          <a:p>
            <a:r>
              <a:rPr lang="ja-JP" altLang="en-US" sz="1100" dirty="0"/>
              <a:t>現役世代は低投票率に加えて人口も少ないため、</a:t>
            </a:r>
            <a:r>
              <a:rPr lang="ja-JP" altLang="en-US" sz="1100" b="1" u="sng" dirty="0">
                <a:solidFill>
                  <a:srgbClr val="F35404"/>
                </a:solidFill>
              </a:rPr>
              <a:t>投票数</a:t>
            </a:r>
            <a:r>
              <a:rPr lang="ja-JP" altLang="en-US" sz="1100" dirty="0"/>
              <a:t>が少ない。票が欲しい政治家は現役世代を後回しにしがち・・・</a:t>
            </a:r>
            <a:endParaRPr lang="en-US" altLang="ja-JP" sz="1100" dirty="0"/>
          </a:p>
          <a:p>
            <a:r>
              <a:rPr lang="ja-JP" altLang="en-US" sz="1100" b="1" dirty="0">
                <a:solidFill>
                  <a:srgbClr val="F35404"/>
                </a:solidFill>
              </a:rPr>
              <a:t>結果、政治に魅力を感じにくい</a:t>
            </a:r>
          </a:p>
        </p:txBody>
      </p:sp>
      <p:sp>
        <p:nvSpPr>
          <p:cNvPr id="67" name="角丸四角形 14">
            <a:extLst>
              <a:ext uri="{FF2B5EF4-FFF2-40B4-BE49-F238E27FC236}">
                <a16:creationId xmlns:a16="http://schemas.microsoft.com/office/drawing/2014/main" id="{34640069-7E6D-07F2-E606-B4017B47EABD}"/>
              </a:ext>
            </a:extLst>
          </p:cNvPr>
          <p:cNvSpPr/>
          <p:nvPr/>
        </p:nvSpPr>
        <p:spPr>
          <a:xfrm>
            <a:off x="4809741" y="3894931"/>
            <a:ext cx="2149861" cy="2234877"/>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b="1"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DAEF0832-673C-BE54-D5AD-0270BF28A8D0}"/>
              </a:ext>
            </a:extLst>
          </p:cNvPr>
          <p:cNvSpPr/>
          <p:nvPr/>
        </p:nvSpPr>
        <p:spPr>
          <a:xfrm>
            <a:off x="208138" y="4553837"/>
            <a:ext cx="667196" cy="307777"/>
          </a:xfrm>
          <a:prstGeom prst="rect">
            <a:avLst/>
          </a:prstGeom>
          <a:solidFill>
            <a:srgbClr val="EA5504"/>
          </a:solidFill>
        </p:spPr>
        <p:txBody>
          <a:bodyPr wrap="square">
            <a:spAutoFit/>
          </a:bodyPr>
          <a:lstStyle/>
          <a:p>
            <a:r>
              <a:rPr lang="ja-JP" altLang="en-US" sz="1400" dirty="0">
                <a:solidFill>
                  <a:schemeClr val="bg1"/>
                </a:solidFill>
              </a:rPr>
              <a:t>理由１</a:t>
            </a:r>
          </a:p>
        </p:txBody>
      </p:sp>
      <p:sp>
        <p:nvSpPr>
          <p:cNvPr id="53" name="テキスト ボックス 52">
            <a:extLst>
              <a:ext uri="{FF2B5EF4-FFF2-40B4-BE49-F238E27FC236}">
                <a16:creationId xmlns:a16="http://schemas.microsoft.com/office/drawing/2014/main" id="{9EDB1A0D-672B-9BB8-1763-0C7BA5212EC1}"/>
              </a:ext>
            </a:extLst>
          </p:cNvPr>
          <p:cNvSpPr txBox="1"/>
          <p:nvPr/>
        </p:nvSpPr>
        <p:spPr>
          <a:xfrm>
            <a:off x="196702" y="3840553"/>
            <a:ext cx="4125492" cy="369332"/>
          </a:xfrm>
          <a:prstGeom prst="rect">
            <a:avLst/>
          </a:prstGeom>
          <a:solidFill>
            <a:srgbClr val="F35404"/>
          </a:solidFill>
        </p:spPr>
        <p:txBody>
          <a:bodyPr wrap="square" rtlCol="0">
            <a:spAutoFit/>
          </a:bodyPr>
          <a:lstStyle/>
          <a:p>
            <a:r>
              <a:rPr kumimoji="1" lang="ja-JP" altLang="en-US" b="1" dirty="0">
                <a:solidFill>
                  <a:schemeClr val="bg1"/>
                </a:solidFill>
                <a:latin typeface="BIZ UDGothic" panose="020B0400000000000000" pitchFamily="49" charset="-128"/>
                <a:ea typeface="BIZ UDGothic" panose="020B0400000000000000" pitchFamily="49" charset="-128"/>
              </a:rPr>
              <a:t>よく話題になる現役世代の低投票率</a:t>
            </a:r>
            <a:endParaRPr kumimoji="1" lang="en-US" altLang="ja-JP" b="1" dirty="0">
              <a:solidFill>
                <a:schemeClr val="bg1"/>
              </a:solidFill>
              <a:latin typeface="BIZ UDGothic" panose="020B0400000000000000" pitchFamily="49" charset="-128"/>
              <a:ea typeface="BIZ UDGothic" panose="020B0400000000000000" pitchFamily="49" charset="-128"/>
            </a:endParaRPr>
          </a:p>
        </p:txBody>
      </p:sp>
      <p:sp>
        <p:nvSpPr>
          <p:cNvPr id="45" name="角丸四角形吹き出し 44"/>
          <p:cNvSpPr/>
          <p:nvPr/>
        </p:nvSpPr>
        <p:spPr>
          <a:xfrm>
            <a:off x="3209758" y="4562955"/>
            <a:ext cx="844898" cy="532384"/>
          </a:xfrm>
          <a:prstGeom prst="wedgeRoundRectCallout">
            <a:avLst>
              <a:gd name="adj1" fmla="val 60609"/>
              <a:gd name="adj2" fmla="val -8237"/>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a:extLst>
              <a:ext uri="{FF2B5EF4-FFF2-40B4-BE49-F238E27FC236}">
                <a16:creationId xmlns:a16="http://schemas.microsoft.com/office/drawing/2014/main" id="{B8CE6ACF-C76C-E935-C5C2-489528614554}"/>
              </a:ext>
            </a:extLst>
          </p:cNvPr>
          <p:cNvSpPr/>
          <p:nvPr/>
        </p:nvSpPr>
        <p:spPr>
          <a:xfrm>
            <a:off x="3212665" y="4571862"/>
            <a:ext cx="975752" cy="553998"/>
          </a:xfrm>
          <a:prstGeom prst="rect">
            <a:avLst/>
          </a:prstGeom>
        </p:spPr>
        <p:txBody>
          <a:bodyPr wrap="square">
            <a:spAutoFit/>
          </a:bodyPr>
          <a:lstStyle/>
          <a:p>
            <a:r>
              <a:rPr lang="ja-JP" altLang="en-US" sz="1000" b="1" dirty="0"/>
              <a:t>投票少ないし</a:t>
            </a:r>
            <a:endParaRPr lang="en-US" altLang="ja-JP" sz="1000" b="1" dirty="0"/>
          </a:p>
          <a:p>
            <a:r>
              <a:rPr lang="ja-JP" altLang="en-US" sz="1000" b="1" dirty="0"/>
              <a:t>現役世代は</a:t>
            </a:r>
            <a:endParaRPr lang="en-US" altLang="ja-JP" sz="1000" b="1" dirty="0"/>
          </a:p>
          <a:p>
            <a:r>
              <a:rPr lang="ja-JP" altLang="en-US" sz="1000" b="1" dirty="0"/>
              <a:t>後でいいや</a:t>
            </a:r>
          </a:p>
        </p:txBody>
      </p:sp>
      <p:sp>
        <p:nvSpPr>
          <p:cNvPr id="60" name="正方形/長方形 59">
            <a:extLst>
              <a:ext uri="{FF2B5EF4-FFF2-40B4-BE49-F238E27FC236}">
                <a16:creationId xmlns:a16="http://schemas.microsoft.com/office/drawing/2014/main" id="{2CDAE6CA-10DC-3CFE-7913-C0C4416D7D21}"/>
              </a:ext>
            </a:extLst>
          </p:cNvPr>
          <p:cNvSpPr/>
          <p:nvPr/>
        </p:nvSpPr>
        <p:spPr>
          <a:xfrm>
            <a:off x="4818948" y="3976455"/>
            <a:ext cx="1955238" cy="584775"/>
          </a:xfrm>
          <a:prstGeom prst="rect">
            <a:avLst/>
          </a:prstGeom>
        </p:spPr>
        <p:txBody>
          <a:bodyPr wrap="square">
            <a:spAutoFit/>
          </a:bodyPr>
          <a:lstStyle/>
          <a:p>
            <a:r>
              <a:rPr lang="ja-JP" altLang="en-US" sz="1600" b="1" dirty="0">
                <a:solidFill>
                  <a:schemeClr val="bg1"/>
                </a:solidFill>
              </a:rPr>
              <a:t>このままでは現役世代が置き去りに・・・・</a:t>
            </a:r>
          </a:p>
        </p:txBody>
      </p:sp>
      <p:sp>
        <p:nvSpPr>
          <p:cNvPr id="66" name="正方形/長方形 65">
            <a:extLst>
              <a:ext uri="{FF2B5EF4-FFF2-40B4-BE49-F238E27FC236}">
                <a16:creationId xmlns:a16="http://schemas.microsoft.com/office/drawing/2014/main" id="{1E27B2A1-4BE1-CD25-6088-60D151263CCE}"/>
              </a:ext>
            </a:extLst>
          </p:cNvPr>
          <p:cNvSpPr/>
          <p:nvPr/>
        </p:nvSpPr>
        <p:spPr>
          <a:xfrm>
            <a:off x="4840584" y="4528437"/>
            <a:ext cx="1955238" cy="830997"/>
          </a:xfrm>
          <a:prstGeom prst="rect">
            <a:avLst/>
          </a:prstGeom>
        </p:spPr>
        <p:txBody>
          <a:bodyPr wrap="square">
            <a:spAutoFit/>
          </a:bodyPr>
          <a:lstStyle/>
          <a:p>
            <a:r>
              <a:rPr lang="ja-JP" altLang="en-US" sz="1200" dirty="0">
                <a:solidFill>
                  <a:schemeClr val="bg1"/>
                </a:solidFill>
              </a:rPr>
              <a:t>でも、逆にいえば！</a:t>
            </a:r>
            <a:endParaRPr lang="en-US" altLang="ja-JP" sz="1200" dirty="0">
              <a:solidFill>
                <a:schemeClr val="bg1"/>
              </a:solidFill>
            </a:endParaRPr>
          </a:p>
          <a:p>
            <a:r>
              <a:rPr lang="ja-JP" altLang="en-US" sz="1200" dirty="0">
                <a:solidFill>
                  <a:schemeClr val="bg1"/>
                </a:solidFill>
              </a:rPr>
              <a:t>現役世代の投票数が増えれば政治は現役世代を意識せざるを得なくなります！</a:t>
            </a:r>
            <a:endParaRPr lang="ja-JP" altLang="en-US" sz="1200" b="1" dirty="0">
              <a:solidFill>
                <a:schemeClr val="bg1"/>
              </a:solidFill>
            </a:endParaRPr>
          </a:p>
        </p:txBody>
      </p:sp>
      <p:pic>
        <p:nvPicPr>
          <p:cNvPr id="32" name="図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3485" y="4694939"/>
            <a:ext cx="363342" cy="363342"/>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0708" y="5484602"/>
            <a:ext cx="422571" cy="432977"/>
          </a:xfrm>
          <a:prstGeom prst="rect">
            <a:avLst/>
          </a:prstGeom>
        </p:spPr>
      </p:pic>
      <p:sp>
        <p:nvSpPr>
          <p:cNvPr id="75" name="角丸四角形吹き出し 74"/>
          <p:cNvSpPr/>
          <p:nvPr/>
        </p:nvSpPr>
        <p:spPr>
          <a:xfrm>
            <a:off x="5416818" y="5571673"/>
            <a:ext cx="1461228" cy="325379"/>
          </a:xfrm>
          <a:prstGeom prst="wedgeRoundRectCallout">
            <a:avLst>
              <a:gd name="adj1" fmla="val -56661"/>
              <a:gd name="adj2" fmla="val -13984"/>
              <a:gd name="adj3" fmla="val 16667"/>
            </a:avLst>
          </a:prstGeom>
          <a:solidFill>
            <a:srgbClr val="FF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6745" y="4624557"/>
            <a:ext cx="446213" cy="792574"/>
          </a:xfrm>
          <a:prstGeom prst="rect">
            <a:avLst/>
          </a:prstGeom>
        </p:spPr>
      </p:pic>
      <p:pic>
        <p:nvPicPr>
          <p:cNvPr id="54" name="図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3261" y="4627206"/>
            <a:ext cx="482953" cy="789807"/>
          </a:xfrm>
          <a:prstGeom prst="rect">
            <a:avLst/>
          </a:prstGeom>
        </p:spPr>
      </p:pic>
      <p:sp>
        <p:nvSpPr>
          <p:cNvPr id="57" name="正方形/長方形 56"/>
          <p:cNvSpPr/>
          <p:nvPr/>
        </p:nvSpPr>
        <p:spPr>
          <a:xfrm>
            <a:off x="218223" y="4839531"/>
            <a:ext cx="508695" cy="523220"/>
          </a:xfrm>
          <a:prstGeom prst="rect">
            <a:avLst/>
          </a:prstGeom>
        </p:spPr>
        <p:txBody>
          <a:bodyPr wrap="square">
            <a:spAutoFit/>
          </a:bodyPr>
          <a:lstStyle/>
          <a:p>
            <a:r>
              <a:rPr lang="ja-JP" altLang="en-US" sz="2800" dirty="0">
                <a:solidFill>
                  <a:srgbClr val="000000"/>
                </a:solidFill>
                <a:latin typeface="HGPSoeiKakugothicUB" panose="020B0900000000000000" pitchFamily="34" charset="-128"/>
                <a:ea typeface="HGPSoeiKakugothicUB" panose="020B0900000000000000" pitchFamily="34" charset="-128"/>
              </a:rPr>
              <a:t>？</a:t>
            </a:r>
            <a:endParaRPr lang="ja-JP" altLang="en-US" sz="2800" dirty="0"/>
          </a:p>
        </p:txBody>
      </p:sp>
      <p:sp>
        <p:nvSpPr>
          <p:cNvPr id="77" name="四角形吹き出し 76"/>
          <p:cNvSpPr/>
          <p:nvPr/>
        </p:nvSpPr>
        <p:spPr>
          <a:xfrm>
            <a:off x="4423836" y="7834098"/>
            <a:ext cx="1991019" cy="1089269"/>
          </a:xfrm>
          <a:prstGeom prst="wedgeRectCallout">
            <a:avLst>
              <a:gd name="adj1" fmla="val -58457"/>
              <a:gd name="adj2" fmla="val -81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三角形 55">
            <a:extLst>
              <a:ext uri="{FF2B5EF4-FFF2-40B4-BE49-F238E27FC236}">
                <a16:creationId xmlns:a16="http://schemas.microsoft.com/office/drawing/2014/main" id="{1AD7EDAD-D685-FE78-3611-41E1A49D0AD9}"/>
              </a:ext>
            </a:extLst>
          </p:cNvPr>
          <p:cNvSpPr/>
          <p:nvPr/>
        </p:nvSpPr>
        <p:spPr>
          <a:xfrm rot="2099357">
            <a:off x="6245825" y="8962057"/>
            <a:ext cx="249810" cy="275862"/>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2698" y="6828357"/>
            <a:ext cx="1177732" cy="904880"/>
          </a:xfrm>
          <a:prstGeom prst="rect">
            <a:avLst/>
          </a:prstGeom>
        </p:spPr>
      </p:pic>
      <p:pic>
        <p:nvPicPr>
          <p:cNvPr id="72" name="図 71"/>
          <p:cNvPicPr>
            <a:picLocks noChangeAspect="1"/>
          </p:cNvPicPr>
          <p:nvPr/>
        </p:nvPicPr>
        <p:blipFill rotWithShape="1">
          <a:blip r:embed="rId13" cstate="print">
            <a:extLst>
              <a:ext uri="{28A0092B-C50C-407E-A947-70E740481C1C}">
                <a14:useLocalDpi xmlns:a14="http://schemas.microsoft.com/office/drawing/2010/main" val="0"/>
              </a:ext>
            </a:extLst>
          </a:blip>
          <a:srcRect t="6192" r="28788"/>
          <a:stretch/>
        </p:blipFill>
        <p:spPr>
          <a:xfrm>
            <a:off x="5969624" y="6753909"/>
            <a:ext cx="927280" cy="972648"/>
          </a:xfrm>
          <a:prstGeom prst="rect">
            <a:avLst/>
          </a:prstGeom>
        </p:spPr>
      </p:pic>
      <p:sp>
        <p:nvSpPr>
          <p:cNvPr id="85" name="正方形/長方形 84"/>
          <p:cNvSpPr/>
          <p:nvPr/>
        </p:nvSpPr>
        <p:spPr>
          <a:xfrm>
            <a:off x="2032241" y="6894886"/>
            <a:ext cx="1173014" cy="253916"/>
          </a:xfrm>
          <a:prstGeom prst="rect">
            <a:avLst/>
          </a:prstGeom>
          <a:noFill/>
        </p:spPr>
        <p:txBody>
          <a:bodyPr wrap="square">
            <a:spAutoFit/>
          </a:bodyPr>
          <a:lstStyle/>
          <a:p>
            <a:r>
              <a:rPr lang="ja-JP" altLang="en-US" sz="1050" dirty="0">
                <a:solidFill>
                  <a:schemeClr val="bg1"/>
                </a:solidFill>
              </a:rPr>
              <a:t>「投票」とは？</a:t>
            </a:r>
            <a:endParaRPr lang="en-US" altLang="ja-JP" sz="1050" dirty="0">
              <a:solidFill>
                <a:schemeClr val="bg1"/>
              </a:solidFill>
            </a:endParaRPr>
          </a:p>
        </p:txBody>
      </p:sp>
      <p:sp>
        <p:nvSpPr>
          <p:cNvPr id="86" name="テキスト ボックス 85">
            <a:extLst>
              <a:ext uri="{FF2B5EF4-FFF2-40B4-BE49-F238E27FC236}">
                <a16:creationId xmlns:a16="http://schemas.microsoft.com/office/drawing/2014/main" id="{9EDB1A0D-672B-9BB8-1763-0C7BA5212EC1}"/>
              </a:ext>
            </a:extLst>
          </p:cNvPr>
          <p:cNvSpPr txBox="1"/>
          <p:nvPr/>
        </p:nvSpPr>
        <p:spPr>
          <a:xfrm>
            <a:off x="196702" y="4156831"/>
            <a:ext cx="4123645" cy="369332"/>
          </a:xfrm>
          <a:prstGeom prst="rect">
            <a:avLst/>
          </a:prstGeom>
          <a:solidFill>
            <a:srgbClr val="F35404"/>
          </a:solidFill>
        </p:spPr>
        <p:txBody>
          <a:bodyPr wrap="square" rtlCol="0">
            <a:spAutoFit/>
          </a:bodyPr>
          <a:lstStyle/>
          <a:p>
            <a:r>
              <a:rPr kumimoji="1" lang="ja-JP" altLang="en-US" b="1" dirty="0">
                <a:solidFill>
                  <a:schemeClr val="bg1"/>
                </a:solidFill>
                <a:latin typeface="BIZ UDGothic" panose="020B0400000000000000" pitchFamily="49" charset="-128"/>
                <a:ea typeface="BIZ UDGothic" panose="020B0400000000000000" pitchFamily="49" charset="-128"/>
              </a:rPr>
              <a:t>悪いのは現役世代ではなく社会です！</a:t>
            </a:r>
          </a:p>
        </p:txBody>
      </p:sp>
      <p:sp>
        <p:nvSpPr>
          <p:cNvPr id="87" name="正方形/長方形 86">
            <a:extLst>
              <a:ext uri="{FF2B5EF4-FFF2-40B4-BE49-F238E27FC236}">
                <a16:creationId xmlns:a16="http://schemas.microsoft.com/office/drawing/2014/main" id="{DAEF0832-673C-BE54-D5AD-0270BF28A8D0}"/>
              </a:ext>
            </a:extLst>
          </p:cNvPr>
          <p:cNvSpPr/>
          <p:nvPr/>
        </p:nvSpPr>
        <p:spPr>
          <a:xfrm>
            <a:off x="2377602" y="4563393"/>
            <a:ext cx="667196" cy="307777"/>
          </a:xfrm>
          <a:prstGeom prst="rect">
            <a:avLst/>
          </a:prstGeom>
          <a:solidFill>
            <a:srgbClr val="EA5504"/>
          </a:solidFill>
        </p:spPr>
        <p:txBody>
          <a:bodyPr wrap="square">
            <a:spAutoFit/>
          </a:bodyPr>
          <a:lstStyle/>
          <a:p>
            <a:r>
              <a:rPr lang="ja-JP" altLang="en-US" sz="1400" dirty="0">
                <a:solidFill>
                  <a:schemeClr val="bg1"/>
                </a:solidFill>
              </a:rPr>
              <a:t>理由２</a:t>
            </a:r>
          </a:p>
        </p:txBody>
      </p:sp>
      <p:sp>
        <p:nvSpPr>
          <p:cNvPr id="88" name="正方形/長方形 87">
            <a:extLst>
              <a:ext uri="{FF2B5EF4-FFF2-40B4-BE49-F238E27FC236}">
                <a16:creationId xmlns:a16="http://schemas.microsoft.com/office/drawing/2014/main" id="{B8CE6ACF-C76C-E935-C5C2-489528614554}"/>
              </a:ext>
            </a:extLst>
          </p:cNvPr>
          <p:cNvSpPr/>
          <p:nvPr/>
        </p:nvSpPr>
        <p:spPr>
          <a:xfrm>
            <a:off x="5440091" y="5545616"/>
            <a:ext cx="1498432" cy="400110"/>
          </a:xfrm>
          <a:prstGeom prst="rect">
            <a:avLst/>
          </a:prstGeom>
        </p:spPr>
        <p:txBody>
          <a:bodyPr wrap="square">
            <a:spAutoFit/>
          </a:bodyPr>
          <a:lstStyle/>
          <a:p>
            <a:r>
              <a:rPr lang="ja-JP" altLang="en-US" sz="1000" b="1" dirty="0"/>
              <a:t>現役世代を意識しないと</a:t>
            </a:r>
          </a:p>
          <a:p>
            <a:r>
              <a:rPr lang="ja-JP" altLang="en-US" sz="1000" b="1" dirty="0"/>
              <a:t>選挙で負けちゃう 💦</a:t>
            </a:r>
          </a:p>
        </p:txBody>
      </p:sp>
    </p:spTree>
    <p:extLst>
      <p:ext uri="{BB962C8B-B14F-4D97-AF65-F5344CB8AC3E}">
        <p14:creationId xmlns:p14="http://schemas.microsoft.com/office/powerpoint/2010/main" val="2913896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2" ma:contentTypeDescription="新しいドキュメントを作成します。" ma:contentTypeScope="" ma:versionID="49ac085b913238d17df678e3392de3c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ed99e6ca8dbe6908d3a23366828b4272"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130F3C-0B75-4901-ADCA-ABA1A4CF0AD3}"/>
</file>

<file path=customXml/itemProps2.xml><?xml version="1.0" encoding="utf-8"?>
<ds:datastoreItem xmlns:ds="http://schemas.openxmlformats.org/officeDocument/2006/customXml" ds:itemID="{80139E02-C04C-4E34-AF01-26B1D9B1C743}"/>
</file>

<file path=docProps/app.xml><?xml version="1.0" encoding="utf-8"?>
<Properties xmlns="http://schemas.openxmlformats.org/officeDocument/2006/extended-properties" xmlns:vt="http://schemas.openxmlformats.org/officeDocument/2006/docPropsVTypes">
  <TotalTime>3015</TotalTime>
  <Words>739</Words>
  <Application>Microsoft Office PowerPoint</Application>
  <PresentationFormat>ユーザー設定</PresentationFormat>
  <Paragraphs>84</Paragraphs>
  <Slides>2</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Rounded M+ Bold</vt:lpstr>
      <vt:lpstr>HGS創英角ｺﾞｼｯｸUB</vt:lpstr>
      <vt:lpstr>HGP創英角ｺﾞｼｯｸUB</vt:lpstr>
      <vt:lpstr>BIZ UDゴシック</vt:lpstr>
      <vt:lpstr>Calibri</vt:lpstr>
      <vt:lpstr>メイリオ</vt:lpstr>
      <vt:lpstr>Meiryo UI</vt:lpstr>
      <vt:lpstr>Noto Sans JP</vt:lpstr>
      <vt:lpstr>Arial</vt:lpstr>
      <vt:lpstr>BIZ UDゴシック</vt:lpstr>
      <vt:lpstr>HGP創英角ｺﾞｼｯｸUB</vt:lpstr>
      <vt:lpstr>Noto Sans JP Medium</vt:lpstr>
      <vt:lpstr>游ゴシック</vt:lpstr>
      <vt:lpstr>HG創英角ｺﾞｼｯｸUB</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平田 慎太郎</dc:creator>
  <cp:lastModifiedBy>平松 紗彩</cp:lastModifiedBy>
  <cp:revision>110</cp:revision>
  <cp:lastPrinted>2024-07-04T02:24:24Z</cp:lastPrinted>
  <dcterms:created xsi:type="dcterms:W3CDTF">2006-08-16T00:00:00Z</dcterms:created>
  <dcterms:modified xsi:type="dcterms:W3CDTF">2024-09-18T00:53:18Z</dcterms:modified>
  <dc:identifier>DAGCijUpT20</dc:identifier>
</cp:coreProperties>
</file>