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7" r:id="rId2"/>
    <p:sldId id="256" r:id="rId3"/>
  </p:sldIdLst>
  <p:sldSz cx="7556500" cy="10693400"/>
  <p:notesSz cx="6888163" cy="10018713"/>
  <p:embeddedFontLst>
    <p:embeddedFont>
      <p:font typeface="Rounded M+ Bold" panose="020B0600070205080204" charset="-128"/>
      <p:regular r:id="rId5"/>
    </p:embeddedFont>
    <p:embeddedFont>
      <p:font typeface="BIZ UDゴシック" panose="020B0400000000000000" pitchFamily="49" charset="-128"/>
      <p:regular r:id="rId6"/>
      <p:bold r:id="rId7"/>
    </p:embeddedFont>
    <p:embeddedFont>
      <p:font typeface="BIZ UDゴシック" panose="020B0400000000000000" pitchFamily="49" charset="-128"/>
      <p:regular r:id="rId6"/>
      <p:bold r:id="rId7"/>
    </p:embeddedFont>
    <p:embeddedFont>
      <p:font typeface="HGP創英角ｺﾞｼｯｸUB" panose="020B0900000000000000" pitchFamily="50" charset="-128"/>
      <p:regular r:id="rId8"/>
    </p:embeddedFont>
    <p:embeddedFont>
      <p:font typeface="HGS創英角ｺﾞｼｯｸUB" panose="020B0900000000000000" pitchFamily="50" charset="-128"/>
      <p:regular r:id="rId9"/>
    </p:embeddedFont>
    <p:embeddedFont>
      <p:font typeface="HG創英角ｺﾞｼｯｸUB" panose="020B0909000000000000" pitchFamily="49" charset="-128"/>
      <p:regular r:id="rId10"/>
    </p:embeddedFont>
    <p:embeddedFont>
      <p:font typeface="Meiryo UI" panose="020B0604030504040204" pitchFamily="50" charset="-128"/>
      <p:regular r:id="rId11"/>
      <p:bold r:id="rId12"/>
      <p:italic r:id="rId13"/>
      <p:boldItalic r:id="rId14"/>
    </p:embeddedFont>
    <p:embeddedFont>
      <p:font typeface="游ゴシック" panose="020B0400000000000000" pitchFamily="50" charset="-128"/>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平田 慎太郎" initials="平田" lastIdx="1" clrIdx="0">
    <p:extLst>
      <p:ext uri="{19B8F6BF-5375-455C-9EA6-DF929625EA0E}">
        <p15:presenceInfo xmlns:p15="http://schemas.microsoft.com/office/powerpoint/2012/main" userId="S-1-5-21-1474818069-3981418311-2407823682-77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15" autoAdjust="0"/>
    <p:restoredTop sz="94611" autoAdjust="0"/>
  </p:normalViewPr>
  <p:slideViewPr>
    <p:cSldViewPr>
      <p:cViewPr varScale="1">
        <p:scale>
          <a:sx n="57" d="100"/>
          <a:sy n="57" d="100"/>
        </p:scale>
        <p:origin x="104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customXml" Target="../customXml/item2.xml"/><Relationship Id="rId10" Type="http://schemas.openxmlformats.org/officeDocument/2006/relationships/font" Target="fonts/font6.fntdata"/><Relationship Id="rId19"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2F8122F1-959C-4C60-87D0-C2D68F5D207B}" type="datetimeFigureOut">
              <a:rPr kumimoji="1" lang="ja-JP" altLang="en-US" smtClean="0"/>
              <a:t>2024/9/30</a:t>
            </a:fld>
            <a:endParaRPr kumimoji="1" lang="ja-JP" altLang="en-US"/>
          </a:p>
        </p:txBody>
      </p:sp>
      <p:sp>
        <p:nvSpPr>
          <p:cNvPr id="4" name="スライド イメージ プレースホルダー 3"/>
          <p:cNvSpPr>
            <a:spLocks noGrp="1" noRot="1" noChangeAspect="1"/>
          </p:cNvSpPr>
          <p:nvPr>
            <p:ph type="sldImg" idx="2"/>
          </p:nvPr>
        </p:nvSpPr>
        <p:spPr>
          <a:xfrm>
            <a:off x="2249488" y="1252538"/>
            <a:ext cx="2389187"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26A2C6D3-792E-43F8-BE28-340B7046B34A}" type="slidenum">
              <a:rPr kumimoji="1" lang="ja-JP" altLang="en-US" smtClean="0"/>
              <a:t>‹#›</a:t>
            </a:fld>
            <a:endParaRPr kumimoji="1" lang="ja-JP" altLang="en-US"/>
          </a:p>
        </p:txBody>
      </p:sp>
    </p:spTree>
    <p:extLst>
      <p:ext uri="{BB962C8B-B14F-4D97-AF65-F5344CB8AC3E}">
        <p14:creationId xmlns:p14="http://schemas.microsoft.com/office/powerpoint/2010/main" val="691850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A2C6D3-792E-43F8-BE28-340B7046B34A}" type="slidenum">
              <a:rPr kumimoji="1" lang="ja-JP" altLang="en-US" smtClean="0"/>
              <a:t>1</a:t>
            </a:fld>
            <a:endParaRPr kumimoji="1" lang="ja-JP" altLang="en-US"/>
          </a:p>
        </p:txBody>
      </p:sp>
    </p:spTree>
    <p:extLst>
      <p:ext uri="{BB962C8B-B14F-4D97-AF65-F5344CB8AC3E}">
        <p14:creationId xmlns:p14="http://schemas.microsoft.com/office/powerpoint/2010/main" val="1544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10.png"/><Relationship Id="rId12" Type="http://schemas.openxmlformats.org/officeDocument/2006/relationships/image" Target="../media/image27.png"/><Relationship Id="rId2" Type="http://schemas.openxmlformats.org/officeDocument/2006/relationships/image" Target="../media/image19.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6.png"/><Relationship Id="rId5" Type="http://schemas.openxmlformats.org/officeDocument/2006/relationships/image" Target="../media/image22.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正方形/長方形 118">
            <a:extLst>
              <a:ext uri="{FF2B5EF4-FFF2-40B4-BE49-F238E27FC236}">
                <a16:creationId xmlns:a16="http://schemas.microsoft.com/office/drawing/2014/main" id="{C0EA851E-5B29-5881-4463-6C2212C97386}"/>
              </a:ext>
            </a:extLst>
          </p:cNvPr>
          <p:cNvSpPr/>
          <p:nvPr/>
        </p:nvSpPr>
        <p:spPr>
          <a:xfrm>
            <a:off x="213155" y="5193559"/>
            <a:ext cx="7135112" cy="1638675"/>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正方形/長方形 117">
            <a:extLst>
              <a:ext uri="{FF2B5EF4-FFF2-40B4-BE49-F238E27FC236}">
                <a16:creationId xmlns:a16="http://schemas.microsoft.com/office/drawing/2014/main" id="{C0EA851E-5B29-5881-4463-6C2212C97386}"/>
              </a:ext>
            </a:extLst>
          </p:cNvPr>
          <p:cNvSpPr/>
          <p:nvPr/>
        </p:nvSpPr>
        <p:spPr>
          <a:xfrm>
            <a:off x="213155" y="3031827"/>
            <a:ext cx="3478952" cy="204931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C0EA851E-5B29-5881-4463-6C2212C97386}"/>
              </a:ext>
            </a:extLst>
          </p:cNvPr>
          <p:cNvSpPr/>
          <p:nvPr/>
        </p:nvSpPr>
        <p:spPr>
          <a:xfrm>
            <a:off x="3745746" y="3025164"/>
            <a:ext cx="3609901" cy="20729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吹き出し 25"/>
          <p:cNvSpPr/>
          <p:nvPr/>
        </p:nvSpPr>
        <p:spPr>
          <a:xfrm>
            <a:off x="5603819" y="3460231"/>
            <a:ext cx="840781" cy="906075"/>
          </a:xfrm>
          <a:prstGeom prst="wedgeRoundRectCallout">
            <a:avLst>
              <a:gd name="adj1" fmla="val 35305"/>
              <a:gd name="adj2" fmla="val -17282"/>
              <a:gd name="adj3" fmla="val 16667"/>
            </a:avLst>
          </a:prstGeom>
          <a:solidFill>
            <a:srgbClr val="EA5504"/>
          </a:solidFill>
          <a:ln>
            <a:solidFill>
              <a:srgbClr val="EA5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a:off x="5191038" y="7603701"/>
            <a:ext cx="2120242" cy="2283716"/>
          </a:xfrm>
          <a:prstGeom prst="roundRect">
            <a:avLst>
              <a:gd name="adj" fmla="val 4123"/>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9300B8AD-5A33-48FB-1AF7-F28B0D816325}"/>
              </a:ext>
            </a:extLst>
          </p:cNvPr>
          <p:cNvSpPr/>
          <p:nvPr/>
        </p:nvSpPr>
        <p:spPr>
          <a:xfrm>
            <a:off x="218569" y="3033548"/>
            <a:ext cx="3462612" cy="351367"/>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Group 2"/>
          <p:cNvGrpSpPr/>
          <p:nvPr/>
        </p:nvGrpSpPr>
        <p:grpSpPr>
          <a:xfrm>
            <a:off x="0" y="0"/>
            <a:ext cx="7560000" cy="1311871"/>
            <a:chOff x="0" y="0"/>
            <a:chExt cx="2709333" cy="396361"/>
          </a:xfrm>
        </p:grpSpPr>
        <p:sp>
          <p:nvSpPr>
            <p:cNvPr id="3" name="Freeform 3"/>
            <p:cNvSpPr/>
            <p:nvPr/>
          </p:nvSpPr>
          <p:spPr>
            <a:xfrm>
              <a:off x="0" y="0"/>
              <a:ext cx="2709333" cy="396361"/>
            </a:xfrm>
            <a:custGeom>
              <a:avLst/>
              <a:gdLst/>
              <a:ahLst/>
              <a:cxnLst/>
              <a:rect l="l" t="t" r="r" b="b"/>
              <a:pathLst>
                <a:path w="2709333" h="396361">
                  <a:moveTo>
                    <a:pt x="0" y="0"/>
                  </a:moveTo>
                  <a:lnTo>
                    <a:pt x="2709333" y="0"/>
                  </a:lnTo>
                  <a:lnTo>
                    <a:pt x="2709333" y="396361"/>
                  </a:lnTo>
                  <a:lnTo>
                    <a:pt x="0" y="396361"/>
                  </a:lnTo>
                  <a:close/>
                </a:path>
              </a:pathLst>
            </a:custGeom>
            <a:solidFill>
              <a:srgbClr val="EA5504"/>
            </a:solidFill>
          </p:spPr>
          <p:txBody>
            <a:bodyPr/>
            <a:lstStyle/>
            <a:p>
              <a:endParaRPr lang="ja-JP" altLang="en-US"/>
            </a:p>
          </p:txBody>
        </p:sp>
        <p:sp>
          <p:nvSpPr>
            <p:cNvPr id="4" name="TextBox 4"/>
            <p:cNvSpPr txBox="1"/>
            <p:nvPr/>
          </p:nvSpPr>
          <p:spPr>
            <a:xfrm>
              <a:off x="0" y="-28575"/>
              <a:ext cx="2709333" cy="424936"/>
            </a:xfrm>
            <a:prstGeom prst="rect">
              <a:avLst/>
            </a:prstGeom>
          </p:spPr>
          <p:txBody>
            <a:bodyPr lIns="50800" tIns="50800" rIns="50800" bIns="50800" rtlCol="0" anchor="ctr"/>
            <a:lstStyle/>
            <a:p>
              <a:pPr algn="ctr">
                <a:lnSpc>
                  <a:spcPts val="1960"/>
                </a:lnSpc>
                <a:spcBef>
                  <a:spcPct val="0"/>
                </a:spcBef>
              </a:pPr>
              <a:endParaRPr/>
            </a:p>
          </p:txBody>
        </p:sp>
      </p:grpSp>
      <p:sp>
        <p:nvSpPr>
          <p:cNvPr id="5" name="Freeform 5"/>
          <p:cNvSpPr/>
          <p:nvPr/>
        </p:nvSpPr>
        <p:spPr>
          <a:xfrm>
            <a:off x="6461612" y="339139"/>
            <a:ext cx="898038" cy="898038"/>
          </a:xfrm>
          <a:custGeom>
            <a:avLst/>
            <a:gdLst/>
            <a:ahLst/>
            <a:cxnLst/>
            <a:rect l="l" t="t" r="r" b="b"/>
            <a:pathLst>
              <a:path w="898038" h="898038">
                <a:moveTo>
                  <a:pt x="0" y="0"/>
                </a:moveTo>
                <a:lnTo>
                  <a:pt x="898038" y="0"/>
                </a:lnTo>
                <a:lnTo>
                  <a:pt x="898038" y="898038"/>
                </a:lnTo>
                <a:lnTo>
                  <a:pt x="0" y="898038"/>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ja-JP" altLang="en-US"/>
          </a:p>
        </p:txBody>
      </p:sp>
      <p:grpSp>
        <p:nvGrpSpPr>
          <p:cNvPr id="44" name="Group 44"/>
          <p:cNvGrpSpPr/>
          <p:nvPr/>
        </p:nvGrpSpPr>
        <p:grpSpPr>
          <a:xfrm>
            <a:off x="224733" y="1477417"/>
            <a:ext cx="7439717" cy="465576"/>
            <a:chOff x="0" y="0"/>
            <a:chExt cx="1750400" cy="166852"/>
          </a:xfrm>
        </p:grpSpPr>
        <p:sp>
          <p:nvSpPr>
            <p:cNvPr id="45" name="Freeform 45"/>
            <p:cNvSpPr/>
            <p:nvPr/>
          </p:nvSpPr>
          <p:spPr>
            <a:xfrm>
              <a:off x="0" y="0"/>
              <a:ext cx="1023870" cy="166852"/>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46" name="TextBox 46"/>
            <p:cNvSpPr txBox="1"/>
            <p:nvPr/>
          </p:nvSpPr>
          <p:spPr>
            <a:xfrm>
              <a:off x="0" y="66675"/>
              <a:ext cx="1750400" cy="100177"/>
            </a:xfrm>
            <a:prstGeom prst="rect">
              <a:avLst/>
            </a:prstGeom>
          </p:spPr>
          <p:txBody>
            <a:bodyPr lIns="50800" tIns="50800" rIns="50800" bIns="50800" rtlCol="0" anchor="ctr"/>
            <a:lstStyle/>
            <a:p>
              <a:pPr algn="ctr">
                <a:lnSpc>
                  <a:spcPts val="500"/>
                </a:lnSpc>
              </a:pPr>
              <a:endParaRPr/>
            </a:p>
          </p:txBody>
        </p:sp>
      </p:grpSp>
      <p:grpSp>
        <p:nvGrpSpPr>
          <p:cNvPr id="57" name="Group 57"/>
          <p:cNvGrpSpPr/>
          <p:nvPr/>
        </p:nvGrpSpPr>
        <p:grpSpPr>
          <a:xfrm>
            <a:off x="0" y="9960083"/>
            <a:ext cx="7560000" cy="741524"/>
            <a:chOff x="0" y="0"/>
            <a:chExt cx="2709333" cy="204871"/>
          </a:xfrm>
        </p:grpSpPr>
        <p:sp>
          <p:nvSpPr>
            <p:cNvPr id="58" name="Freeform 58"/>
            <p:cNvSpPr/>
            <p:nvPr/>
          </p:nvSpPr>
          <p:spPr>
            <a:xfrm>
              <a:off x="0" y="0"/>
              <a:ext cx="2709333" cy="204871"/>
            </a:xfrm>
            <a:custGeom>
              <a:avLst/>
              <a:gdLst/>
              <a:ahLst/>
              <a:cxnLst/>
              <a:rect l="l" t="t" r="r" b="b"/>
              <a:pathLst>
                <a:path w="2709333" h="204871">
                  <a:moveTo>
                    <a:pt x="0" y="0"/>
                  </a:moveTo>
                  <a:lnTo>
                    <a:pt x="2709333" y="0"/>
                  </a:lnTo>
                  <a:lnTo>
                    <a:pt x="2709333" y="204871"/>
                  </a:lnTo>
                  <a:lnTo>
                    <a:pt x="0" y="204871"/>
                  </a:lnTo>
                  <a:close/>
                </a:path>
              </a:pathLst>
            </a:custGeom>
            <a:solidFill>
              <a:srgbClr val="EA5504"/>
            </a:solidFill>
          </p:spPr>
          <p:txBody>
            <a:bodyPr/>
            <a:lstStyle/>
            <a:p>
              <a:endParaRPr lang="ja-JP" altLang="en-US"/>
            </a:p>
          </p:txBody>
        </p:sp>
        <p:sp>
          <p:nvSpPr>
            <p:cNvPr id="59" name="TextBox 59"/>
            <p:cNvSpPr txBox="1"/>
            <p:nvPr/>
          </p:nvSpPr>
          <p:spPr>
            <a:xfrm>
              <a:off x="0" y="-28575"/>
              <a:ext cx="2709333" cy="233446"/>
            </a:xfrm>
            <a:prstGeom prst="rect">
              <a:avLst/>
            </a:prstGeom>
          </p:spPr>
          <p:txBody>
            <a:bodyPr lIns="50800" tIns="50800" rIns="50800" bIns="50800" rtlCol="0" anchor="ctr"/>
            <a:lstStyle/>
            <a:p>
              <a:pPr algn="ctr">
                <a:lnSpc>
                  <a:spcPts val="1960"/>
                </a:lnSpc>
                <a:spcBef>
                  <a:spcPct val="0"/>
                </a:spcBef>
              </a:pPr>
              <a:endParaRPr/>
            </a:p>
          </p:txBody>
        </p:sp>
      </p:grpSp>
      <p:sp>
        <p:nvSpPr>
          <p:cNvPr id="60" name="Freeform 60"/>
          <p:cNvSpPr/>
          <p:nvPr/>
        </p:nvSpPr>
        <p:spPr>
          <a:xfrm>
            <a:off x="1566171" y="9980733"/>
            <a:ext cx="4427655" cy="516324"/>
          </a:xfrm>
          <a:custGeom>
            <a:avLst/>
            <a:gdLst/>
            <a:ahLst/>
            <a:cxnLst/>
            <a:rect l="l" t="t" r="r" b="b"/>
            <a:pathLst>
              <a:path w="4427655" h="516324">
                <a:moveTo>
                  <a:pt x="0" y="0"/>
                </a:moveTo>
                <a:lnTo>
                  <a:pt x="4427654" y="0"/>
                </a:lnTo>
                <a:lnTo>
                  <a:pt x="4427654" y="516324"/>
                </a:lnTo>
                <a:lnTo>
                  <a:pt x="0" y="516324"/>
                </a:lnTo>
                <a:lnTo>
                  <a:pt x="0" y="0"/>
                </a:lnTo>
                <a:close/>
              </a:path>
            </a:pathLst>
          </a:custGeom>
          <a:blipFill>
            <a:blip r:embed="rId4"/>
            <a:stretch>
              <a:fillRect/>
            </a:stretch>
          </a:blipFill>
        </p:spPr>
        <p:txBody>
          <a:bodyPr/>
          <a:lstStyle/>
          <a:p>
            <a:endParaRPr lang="ja-JP" altLang="en-US"/>
          </a:p>
        </p:txBody>
      </p:sp>
      <p:grpSp>
        <p:nvGrpSpPr>
          <p:cNvPr id="64" name="Group 64"/>
          <p:cNvGrpSpPr/>
          <p:nvPr/>
        </p:nvGrpSpPr>
        <p:grpSpPr>
          <a:xfrm>
            <a:off x="3914461" y="339139"/>
            <a:ext cx="2458318" cy="327637"/>
            <a:chOff x="0" y="0"/>
            <a:chExt cx="881006" cy="117418"/>
          </a:xfrm>
        </p:grpSpPr>
        <p:sp>
          <p:nvSpPr>
            <p:cNvPr id="65" name="Freeform 65"/>
            <p:cNvSpPr/>
            <p:nvPr/>
          </p:nvSpPr>
          <p:spPr>
            <a:xfrm>
              <a:off x="0" y="0"/>
              <a:ext cx="881006" cy="117418"/>
            </a:xfrm>
            <a:custGeom>
              <a:avLst/>
              <a:gdLst/>
              <a:ahLst/>
              <a:cxnLst/>
              <a:rect l="l" t="t" r="r" b="b"/>
              <a:pathLst>
                <a:path w="881006" h="117418">
                  <a:moveTo>
                    <a:pt x="0" y="0"/>
                  </a:moveTo>
                  <a:lnTo>
                    <a:pt x="881006" y="0"/>
                  </a:lnTo>
                  <a:lnTo>
                    <a:pt x="881006" y="117418"/>
                  </a:lnTo>
                  <a:lnTo>
                    <a:pt x="0" y="117418"/>
                  </a:lnTo>
                  <a:close/>
                </a:path>
              </a:pathLst>
            </a:custGeom>
            <a:solidFill>
              <a:srgbClr val="FFFFFF"/>
            </a:solidFill>
          </p:spPr>
          <p:txBody>
            <a:bodyPr/>
            <a:lstStyle/>
            <a:p>
              <a:endParaRPr lang="ja-JP" altLang="en-US"/>
            </a:p>
          </p:txBody>
        </p:sp>
        <p:sp>
          <p:nvSpPr>
            <p:cNvPr id="66" name="TextBox 66"/>
            <p:cNvSpPr txBox="1"/>
            <p:nvPr/>
          </p:nvSpPr>
          <p:spPr>
            <a:xfrm>
              <a:off x="0" y="66675"/>
              <a:ext cx="881006" cy="50743"/>
            </a:xfrm>
            <a:prstGeom prst="rect">
              <a:avLst/>
            </a:prstGeom>
          </p:spPr>
          <p:txBody>
            <a:bodyPr lIns="50800" tIns="50800" rIns="50800" bIns="50800" rtlCol="0" anchor="ctr"/>
            <a:lstStyle/>
            <a:p>
              <a:pPr algn="ctr">
                <a:lnSpc>
                  <a:spcPts val="500"/>
                </a:lnSpc>
              </a:pPr>
              <a:endParaRPr/>
            </a:p>
          </p:txBody>
        </p:sp>
      </p:grpSp>
      <p:sp>
        <p:nvSpPr>
          <p:cNvPr id="67" name="Freeform 67"/>
          <p:cNvSpPr/>
          <p:nvPr/>
        </p:nvSpPr>
        <p:spPr>
          <a:xfrm>
            <a:off x="3969274" y="370834"/>
            <a:ext cx="275947" cy="267366"/>
          </a:xfrm>
          <a:custGeom>
            <a:avLst/>
            <a:gdLst/>
            <a:ahLst/>
            <a:cxnLst/>
            <a:rect l="l" t="t" r="r" b="b"/>
            <a:pathLst>
              <a:path w="275947" h="267366">
                <a:moveTo>
                  <a:pt x="0" y="0"/>
                </a:moveTo>
                <a:lnTo>
                  <a:pt x="275947" y="0"/>
                </a:lnTo>
                <a:lnTo>
                  <a:pt x="275947" y="267366"/>
                </a:lnTo>
                <a:lnTo>
                  <a:pt x="0" y="267366"/>
                </a:lnTo>
                <a:lnTo>
                  <a:pt x="0" y="0"/>
                </a:lnTo>
                <a:close/>
              </a:path>
            </a:pathLst>
          </a:custGeom>
          <a:blipFill>
            <a:blip r:embed="rId5"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68" name="Freeform 68"/>
          <p:cNvSpPr/>
          <p:nvPr/>
        </p:nvSpPr>
        <p:spPr>
          <a:xfrm>
            <a:off x="4319532" y="377563"/>
            <a:ext cx="269002" cy="260637"/>
          </a:xfrm>
          <a:custGeom>
            <a:avLst/>
            <a:gdLst/>
            <a:ahLst/>
            <a:cxnLst/>
            <a:rect l="l" t="t" r="r" b="b"/>
            <a:pathLst>
              <a:path w="269002" h="260637">
                <a:moveTo>
                  <a:pt x="0" y="0"/>
                </a:moveTo>
                <a:lnTo>
                  <a:pt x="269002" y="0"/>
                </a:lnTo>
                <a:lnTo>
                  <a:pt x="269002" y="260637"/>
                </a:lnTo>
                <a:lnTo>
                  <a:pt x="0" y="260637"/>
                </a:lnTo>
                <a:lnTo>
                  <a:pt x="0" y="0"/>
                </a:lnTo>
                <a:close/>
              </a:path>
            </a:pathLst>
          </a:custGeom>
          <a:blipFill>
            <a:blip r:embed="rId6"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69" name="Freeform 69"/>
          <p:cNvSpPr/>
          <p:nvPr/>
        </p:nvSpPr>
        <p:spPr>
          <a:xfrm>
            <a:off x="4667180" y="402404"/>
            <a:ext cx="222153" cy="220012"/>
          </a:xfrm>
          <a:custGeom>
            <a:avLst/>
            <a:gdLst/>
            <a:ahLst/>
            <a:cxnLst/>
            <a:rect l="l" t="t" r="r" b="b"/>
            <a:pathLst>
              <a:path w="222153" h="220012">
                <a:moveTo>
                  <a:pt x="0" y="0"/>
                </a:moveTo>
                <a:lnTo>
                  <a:pt x="222153" y="0"/>
                </a:lnTo>
                <a:lnTo>
                  <a:pt x="222153" y="220013"/>
                </a:lnTo>
                <a:lnTo>
                  <a:pt x="0" y="220013"/>
                </a:lnTo>
                <a:lnTo>
                  <a:pt x="0" y="0"/>
                </a:lnTo>
                <a:close/>
              </a:path>
            </a:pathLst>
          </a:custGeom>
          <a:blipFill>
            <a:blip r:embed="rId7"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0" name="Freeform 70"/>
          <p:cNvSpPr/>
          <p:nvPr/>
        </p:nvSpPr>
        <p:spPr>
          <a:xfrm>
            <a:off x="4967979" y="425665"/>
            <a:ext cx="254309" cy="173491"/>
          </a:xfrm>
          <a:custGeom>
            <a:avLst/>
            <a:gdLst/>
            <a:ahLst/>
            <a:cxnLst/>
            <a:rect l="l" t="t" r="r" b="b"/>
            <a:pathLst>
              <a:path w="254309" h="173491">
                <a:moveTo>
                  <a:pt x="0" y="0"/>
                </a:moveTo>
                <a:lnTo>
                  <a:pt x="254308" y="0"/>
                </a:lnTo>
                <a:lnTo>
                  <a:pt x="254308" y="173491"/>
                </a:lnTo>
                <a:lnTo>
                  <a:pt x="0" y="173491"/>
                </a:lnTo>
                <a:lnTo>
                  <a:pt x="0" y="0"/>
                </a:lnTo>
                <a:close/>
              </a:path>
            </a:pathLst>
          </a:custGeom>
          <a:blipFill>
            <a:blip r:embed="rId8"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1" name="Freeform 71"/>
          <p:cNvSpPr/>
          <p:nvPr/>
        </p:nvSpPr>
        <p:spPr>
          <a:xfrm>
            <a:off x="5300933" y="377563"/>
            <a:ext cx="269002" cy="260637"/>
          </a:xfrm>
          <a:custGeom>
            <a:avLst/>
            <a:gdLst/>
            <a:ahLst/>
            <a:cxnLst/>
            <a:rect l="l" t="t" r="r" b="b"/>
            <a:pathLst>
              <a:path w="269002" h="260637">
                <a:moveTo>
                  <a:pt x="0" y="0"/>
                </a:moveTo>
                <a:lnTo>
                  <a:pt x="269002" y="0"/>
                </a:lnTo>
                <a:lnTo>
                  <a:pt x="269002" y="260637"/>
                </a:lnTo>
                <a:lnTo>
                  <a:pt x="0" y="260637"/>
                </a:lnTo>
                <a:lnTo>
                  <a:pt x="0" y="0"/>
                </a:lnTo>
                <a:close/>
              </a:path>
            </a:pathLst>
          </a:custGeom>
          <a:blipFill>
            <a:blip r:embed="rId9" cstate="print">
              <a:extLst>
                <a:ext uri="{28A0092B-C50C-407E-A947-70E740481C1C}">
                  <a14:useLocalDpi xmlns:a14="http://schemas.microsoft.com/office/drawing/2010/main"/>
                </a:ext>
              </a:extLst>
            </a:blip>
            <a:stretch>
              <a:fillRect/>
            </a:stretch>
          </a:blipFill>
        </p:spPr>
        <p:txBody>
          <a:bodyPr/>
          <a:lstStyle/>
          <a:p>
            <a:endParaRPr lang="ja-JP" altLang="en-US"/>
          </a:p>
        </p:txBody>
      </p:sp>
      <p:sp>
        <p:nvSpPr>
          <p:cNvPr id="72" name="TextBox 72"/>
          <p:cNvSpPr txBox="1"/>
          <p:nvPr/>
        </p:nvSpPr>
        <p:spPr>
          <a:xfrm>
            <a:off x="237248" y="2056754"/>
            <a:ext cx="4652086" cy="896143"/>
          </a:xfrm>
          <a:prstGeom prst="rect">
            <a:avLst/>
          </a:prstGeom>
        </p:spPr>
        <p:txBody>
          <a:bodyPr wrap="square" lIns="0" tIns="0" rIns="0" bIns="0" rtlCol="0" anchor="t">
            <a:spAutoFit/>
          </a:bodyPr>
          <a:lstStyle/>
          <a:p>
            <a:pPr algn="just">
              <a:lnSpc>
                <a:spcPts val="1820"/>
              </a:lnSpc>
            </a:pPr>
            <a:r>
              <a:rPr lang="ja-JP" altLang="en-US" sz="1200" dirty="0">
                <a:latin typeface="Meiryo UI" panose="020B0604030504040204" pitchFamily="34" charset="-128"/>
                <a:ea typeface="Meiryo UI" panose="020B0604030504040204" pitchFamily="34" charset="-128"/>
              </a:rPr>
              <a:t>私たちが安心して働くには、法律で労働者を守るとともに、労働問題を解決していく必要があります。しかし現実は、</a:t>
            </a:r>
            <a:r>
              <a:rPr lang="ja-JP" altLang="en-US" sz="1200" b="1" dirty="0">
                <a:solidFill>
                  <a:srgbClr val="EA5504"/>
                </a:solidFill>
                <a:latin typeface="Meiryo UI" panose="020B0604030504040204" pitchFamily="34" charset="-128"/>
                <a:ea typeface="Meiryo UI" panose="020B0604030504040204" pitchFamily="34" charset="-128"/>
              </a:rPr>
              <a:t>「多様な働き方」</a:t>
            </a:r>
            <a:r>
              <a:rPr lang="ja-JP" altLang="en-US" sz="1200" dirty="0">
                <a:latin typeface="Meiryo UI" panose="020B0604030504040204" pitchFamily="34" charset="-128"/>
                <a:ea typeface="Meiryo UI" panose="020B0604030504040204" pitchFamily="34" charset="-128"/>
              </a:rPr>
              <a:t>の名の下に、不安定な雇用の増加が今なお続き、いわゆる</a:t>
            </a:r>
            <a:r>
              <a:rPr lang="ja-JP" altLang="en-US" sz="1200" b="1" dirty="0">
                <a:solidFill>
                  <a:srgbClr val="EA5504"/>
                </a:solidFill>
                <a:latin typeface="Meiryo UI" panose="020B0604030504040204" pitchFamily="34" charset="-128"/>
                <a:ea typeface="Meiryo UI" panose="020B0604030504040204" pitchFamily="34" charset="-128"/>
              </a:rPr>
              <a:t>「ブラック企業」</a:t>
            </a:r>
            <a:r>
              <a:rPr lang="ja-JP" altLang="en-US" sz="1200" dirty="0">
                <a:latin typeface="Meiryo UI" panose="020B0604030504040204" pitchFamily="34" charset="-128"/>
                <a:ea typeface="Meiryo UI" panose="020B0604030504040204" pitchFamily="34" charset="-128"/>
              </a:rPr>
              <a:t>も後を絶ちません。最近は</a:t>
            </a:r>
            <a:r>
              <a:rPr lang="ja-JP" altLang="en-US" sz="1200" b="1" dirty="0">
                <a:solidFill>
                  <a:srgbClr val="EA5504"/>
                </a:solidFill>
                <a:latin typeface="Meiryo UI" panose="020B0604030504040204" pitchFamily="34" charset="-128"/>
                <a:ea typeface="Meiryo UI" panose="020B0604030504040204" pitchFamily="34" charset="-128"/>
              </a:rPr>
              <a:t>「日本は解雇規制が厳しすぎる」といった誤った意見</a:t>
            </a:r>
            <a:r>
              <a:rPr lang="ja-JP" altLang="en-US" sz="1200" dirty="0">
                <a:latin typeface="Meiryo UI" panose="020B0604030504040204" pitchFamily="34" charset="-128"/>
                <a:ea typeface="Meiryo UI" panose="020B0604030504040204" pitchFamily="34" charset="-128"/>
              </a:rPr>
              <a:t>をいう政治家すらいます。</a:t>
            </a:r>
          </a:p>
        </p:txBody>
      </p:sp>
      <p:sp>
        <p:nvSpPr>
          <p:cNvPr id="74" name="TextBox 74"/>
          <p:cNvSpPr txBox="1"/>
          <p:nvPr/>
        </p:nvSpPr>
        <p:spPr>
          <a:xfrm>
            <a:off x="239363" y="241300"/>
            <a:ext cx="2243487" cy="502445"/>
          </a:xfrm>
          <a:prstGeom prst="rect">
            <a:avLst/>
          </a:prstGeom>
        </p:spPr>
        <p:txBody>
          <a:bodyPr wrap="square" lIns="0" tIns="0" rIns="0" bIns="0" rtlCol="0" anchor="t">
            <a:spAutoFit/>
          </a:bodyPr>
          <a:lstStyle/>
          <a:p>
            <a:pPr>
              <a:lnSpc>
                <a:spcPts val="4508"/>
              </a:lnSpc>
            </a:pPr>
            <a:r>
              <a:rPr lang="en-US" sz="3220" dirty="0" err="1">
                <a:solidFill>
                  <a:srgbClr val="FFFFFF"/>
                </a:solidFill>
                <a:latin typeface="HGSSoeiKakugothicUB" panose="020B0900000000000000" pitchFamily="34" charset="-128"/>
                <a:ea typeface="HGSSoeiKakugothicUB" panose="020B0900000000000000" pitchFamily="34" charset="-128"/>
              </a:rPr>
              <a:t>郡山りょう</a:t>
            </a:r>
            <a:endParaRPr lang="en-US" sz="3220" dirty="0">
              <a:solidFill>
                <a:srgbClr val="FFFFFF"/>
              </a:solidFill>
              <a:latin typeface="HGSSoeiKakugothicUB" panose="020B0900000000000000" pitchFamily="34" charset="-128"/>
              <a:ea typeface="HGSSoeiKakugothicUB" panose="020B0900000000000000" pitchFamily="34" charset="-128"/>
            </a:endParaRPr>
          </a:p>
        </p:txBody>
      </p:sp>
      <p:sp>
        <p:nvSpPr>
          <p:cNvPr id="75" name="TextBox 75"/>
          <p:cNvSpPr txBox="1"/>
          <p:nvPr/>
        </p:nvSpPr>
        <p:spPr>
          <a:xfrm>
            <a:off x="239363" y="731008"/>
            <a:ext cx="3742250" cy="502445"/>
          </a:xfrm>
          <a:prstGeom prst="rect">
            <a:avLst/>
          </a:prstGeom>
        </p:spPr>
        <p:txBody>
          <a:bodyPr lIns="0" tIns="0" rIns="0" bIns="0" rtlCol="0" anchor="t">
            <a:spAutoFit/>
          </a:bodyPr>
          <a:lstStyle/>
          <a:p>
            <a:pPr>
              <a:lnSpc>
                <a:spcPts val="4508"/>
              </a:lnSpc>
            </a:pPr>
            <a:r>
              <a:rPr lang="en-US" sz="3220" dirty="0" err="1">
                <a:solidFill>
                  <a:srgbClr val="FFFFFF"/>
                </a:solidFill>
                <a:latin typeface="HGSSoeiKakugothicUB" panose="020B0900000000000000" pitchFamily="34" charset="-128"/>
                <a:ea typeface="HGSSoeiKakugothicUB" panose="020B0900000000000000" pitchFamily="34" charset="-128"/>
              </a:rPr>
              <a:t>マンスリーレポート</a:t>
            </a:r>
            <a:r>
              <a:rPr lang="en-US" sz="3220" dirty="0">
                <a:solidFill>
                  <a:srgbClr val="FFFFFF"/>
                </a:solidFill>
                <a:latin typeface="HGSSoeiKakugothicUB" panose="020B0900000000000000" pitchFamily="34" charset="-128"/>
                <a:ea typeface="HGSSoeiKakugothicUB" panose="020B0900000000000000" pitchFamily="34" charset="-128"/>
              </a:rPr>
              <a:t>  </a:t>
            </a:r>
          </a:p>
        </p:txBody>
      </p:sp>
      <p:sp>
        <p:nvSpPr>
          <p:cNvPr id="76" name="TextBox 76"/>
          <p:cNvSpPr txBox="1"/>
          <p:nvPr/>
        </p:nvSpPr>
        <p:spPr>
          <a:xfrm>
            <a:off x="4145798" y="817165"/>
            <a:ext cx="1983628" cy="382797"/>
          </a:xfrm>
          <a:prstGeom prst="rect">
            <a:avLst/>
          </a:prstGeom>
        </p:spPr>
        <p:txBody>
          <a:bodyPr wrap="square" lIns="0" tIns="0" rIns="0" bIns="0" rtlCol="0" anchor="t">
            <a:spAutoFit/>
          </a:bodyPr>
          <a:lstStyle/>
          <a:p>
            <a:pPr algn="just">
              <a:lnSpc>
                <a:spcPts val="3499"/>
              </a:lnSpc>
            </a:pPr>
            <a:r>
              <a:rPr lang="en-US" sz="2499" b="1">
                <a:solidFill>
                  <a:srgbClr val="FFFFFF"/>
                </a:solidFill>
                <a:latin typeface="BIZ UDゴシック" panose="020B0400000000000000" pitchFamily="49" charset="-128"/>
                <a:ea typeface="BIZ UDゴシック" panose="020B0400000000000000" pitchFamily="49" charset="-128"/>
              </a:rPr>
              <a:t>2024.10</a:t>
            </a:r>
            <a:r>
              <a:rPr lang="en-US" sz="2499">
                <a:solidFill>
                  <a:srgbClr val="FFFFFF"/>
                </a:solidFill>
                <a:latin typeface="BIZ UDゴシック" panose="020B0400000000000000" pitchFamily="49" charset="-128"/>
                <a:ea typeface="BIZ UDゴシック" panose="020B0400000000000000" pitchFamily="49" charset="-128"/>
              </a:rPr>
              <a:t>月号</a:t>
            </a:r>
            <a:endParaRPr lang="en-US" sz="2499" dirty="0">
              <a:solidFill>
                <a:srgbClr val="FFFFFF"/>
              </a:solidFill>
              <a:latin typeface="BIZ UDゴシック" panose="020B0400000000000000" pitchFamily="49" charset="-128"/>
              <a:ea typeface="BIZ UDゴシック" panose="020B0400000000000000" pitchFamily="49" charset="-128"/>
            </a:endParaRPr>
          </a:p>
        </p:txBody>
      </p:sp>
      <p:sp>
        <p:nvSpPr>
          <p:cNvPr id="88" name="TextBox 88"/>
          <p:cNvSpPr txBox="1"/>
          <p:nvPr/>
        </p:nvSpPr>
        <p:spPr>
          <a:xfrm>
            <a:off x="5646135" y="352996"/>
            <a:ext cx="615202" cy="269304"/>
          </a:xfrm>
          <a:prstGeom prst="rect">
            <a:avLst/>
          </a:prstGeom>
        </p:spPr>
        <p:txBody>
          <a:bodyPr lIns="0" tIns="0" rIns="0" bIns="0" rtlCol="0" anchor="t">
            <a:spAutoFit/>
          </a:bodyPr>
          <a:lstStyle/>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各SNSは</a:t>
            </a:r>
            <a:endParaRPr lang="en-US" sz="700" b="1" dirty="0">
              <a:solidFill>
                <a:srgbClr val="000000"/>
              </a:solidFill>
              <a:latin typeface="BIZ UDGothic" panose="020B0400000000000000" pitchFamily="49" charset="-128"/>
              <a:ea typeface="BIZ UDGothic" panose="020B0400000000000000" pitchFamily="49" charset="-128"/>
            </a:endParaRPr>
          </a:p>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公式サイト</a:t>
            </a:r>
            <a:endParaRPr lang="en-US" sz="700" b="1" dirty="0">
              <a:solidFill>
                <a:srgbClr val="000000"/>
              </a:solidFill>
              <a:latin typeface="BIZ UDGothic" panose="020B0400000000000000" pitchFamily="49" charset="-128"/>
              <a:ea typeface="BIZ UDGothic" panose="020B0400000000000000" pitchFamily="49" charset="-128"/>
            </a:endParaRPr>
          </a:p>
          <a:p>
            <a:pPr>
              <a:lnSpc>
                <a:spcPts val="735"/>
              </a:lnSpc>
            </a:pPr>
            <a:r>
              <a:rPr lang="en-US" sz="700" b="1" dirty="0" err="1">
                <a:solidFill>
                  <a:srgbClr val="000000"/>
                </a:solidFill>
                <a:latin typeface="BIZ UDGothic" panose="020B0400000000000000" pitchFamily="49" charset="-128"/>
                <a:ea typeface="BIZ UDGothic" panose="020B0400000000000000" pitchFamily="49" charset="-128"/>
              </a:rPr>
              <a:t>からアクセス</a:t>
            </a:r>
            <a:endParaRPr lang="en-US" sz="700" b="1" dirty="0">
              <a:solidFill>
                <a:srgbClr val="000000"/>
              </a:solidFill>
              <a:latin typeface="BIZ UDGothic" panose="020B0400000000000000" pitchFamily="49" charset="-128"/>
              <a:ea typeface="BIZ UDGothic" panose="020B0400000000000000" pitchFamily="49" charset="-128"/>
            </a:endParaRPr>
          </a:p>
        </p:txBody>
      </p:sp>
      <p:grpSp>
        <p:nvGrpSpPr>
          <p:cNvPr id="89" name="Group 89"/>
          <p:cNvGrpSpPr/>
          <p:nvPr/>
        </p:nvGrpSpPr>
        <p:grpSpPr>
          <a:xfrm rot="-5395183">
            <a:off x="6200795" y="447595"/>
            <a:ext cx="148150" cy="129631"/>
            <a:chOff x="0" y="0"/>
            <a:chExt cx="812800" cy="711200"/>
          </a:xfrm>
        </p:grpSpPr>
        <p:sp>
          <p:nvSpPr>
            <p:cNvPr id="90" name="Freeform 90"/>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EA5504"/>
            </a:solidFill>
          </p:spPr>
          <p:txBody>
            <a:bodyPr/>
            <a:lstStyle/>
            <a:p>
              <a:endParaRPr lang="ja-JP" altLang="en-US"/>
            </a:p>
          </p:txBody>
        </p:sp>
        <p:sp>
          <p:nvSpPr>
            <p:cNvPr id="91" name="TextBox 91"/>
            <p:cNvSpPr txBox="1"/>
            <p:nvPr/>
          </p:nvSpPr>
          <p:spPr>
            <a:xfrm>
              <a:off x="127000" y="117475"/>
              <a:ext cx="558800" cy="263525"/>
            </a:xfrm>
            <a:prstGeom prst="rect">
              <a:avLst/>
            </a:prstGeom>
          </p:spPr>
          <p:txBody>
            <a:bodyPr lIns="50800" tIns="50800" rIns="50800" bIns="50800" rtlCol="0" anchor="ctr"/>
            <a:lstStyle/>
            <a:p>
              <a:pPr algn="ctr">
                <a:lnSpc>
                  <a:spcPts val="500"/>
                </a:lnSpc>
              </a:pPr>
              <a:endParaRPr/>
            </a:p>
          </p:txBody>
        </p:sp>
      </p:grpSp>
      <p:sp>
        <p:nvSpPr>
          <p:cNvPr id="115" name="Freeform 45">
            <a:extLst>
              <a:ext uri="{FF2B5EF4-FFF2-40B4-BE49-F238E27FC236}">
                <a16:creationId xmlns:a16="http://schemas.microsoft.com/office/drawing/2014/main" id="{97FC42D8-7440-1B23-7F33-73AA1051F273}"/>
              </a:ext>
            </a:extLst>
          </p:cNvPr>
          <p:cNvSpPr/>
          <p:nvPr/>
        </p:nvSpPr>
        <p:spPr>
          <a:xfrm>
            <a:off x="237248" y="6941747"/>
            <a:ext cx="4919108" cy="412815"/>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116" name="TextBox 77">
            <a:extLst>
              <a:ext uri="{FF2B5EF4-FFF2-40B4-BE49-F238E27FC236}">
                <a16:creationId xmlns:a16="http://schemas.microsoft.com/office/drawing/2014/main" id="{97CEAEAD-13FA-DBA3-3179-B6650BFCE461}"/>
              </a:ext>
            </a:extLst>
          </p:cNvPr>
          <p:cNvSpPr txBox="1"/>
          <p:nvPr/>
        </p:nvSpPr>
        <p:spPr>
          <a:xfrm>
            <a:off x="332054" y="6879973"/>
            <a:ext cx="4750635" cy="408766"/>
          </a:xfrm>
          <a:prstGeom prst="rect">
            <a:avLst/>
          </a:prstGeom>
        </p:spPr>
        <p:txBody>
          <a:bodyPr wrap="square" lIns="0" tIns="0" rIns="0" bIns="0" rtlCol="0" anchor="t">
            <a:spAutoFit/>
          </a:bodyPr>
          <a:lstStyle/>
          <a:p>
            <a:pPr>
              <a:lnSpc>
                <a:spcPts val="3780"/>
              </a:lnSpc>
            </a:pPr>
            <a:r>
              <a:rPr lang="ja-JP" altLang="en-US" sz="2000" dirty="0">
                <a:solidFill>
                  <a:srgbClr val="000000"/>
                </a:solidFill>
                <a:latin typeface="HGPSoeiKakugothicUB" panose="020B0900000000000000" pitchFamily="34" charset="-128"/>
                <a:ea typeface="HGPSoeiKakugothicUB" panose="020B0900000000000000" pitchFamily="34" charset="-128"/>
              </a:rPr>
              <a:t>郡山りょうの政策 ＝ 労働者を守る政策です</a:t>
            </a:r>
            <a:endParaRPr lang="en-US" sz="2000" dirty="0">
              <a:solidFill>
                <a:srgbClr val="000000"/>
              </a:solidFill>
              <a:latin typeface="HGPSoeiKakugothicUB" panose="020B0900000000000000" pitchFamily="34" charset="-128"/>
              <a:ea typeface="HGPSoeiKakugothicUB" panose="020B0900000000000000" pitchFamily="34" charset="-128"/>
            </a:endParaRPr>
          </a:p>
        </p:txBody>
      </p:sp>
      <p:sp>
        <p:nvSpPr>
          <p:cNvPr id="122" name="TextBox 76">
            <a:extLst>
              <a:ext uri="{FF2B5EF4-FFF2-40B4-BE49-F238E27FC236}">
                <a16:creationId xmlns:a16="http://schemas.microsoft.com/office/drawing/2014/main" id="{CC9A285C-4256-2756-BEC3-AC4539660F22}"/>
              </a:ext>
            </a:extLst>
          </p:cNvPr>
          <p:cNvSpPr txBox="1"/>
          <p:nvPr/>
        </p:nvSpPr>
        <p:spPr>
          <a:xfrm>
            <a:off x="6179357" y="10246872"/>
            <a:ext cx="1165124" cy="169277"/>
          </a:xfrm>
          <a:prstGeom prst="rect">
            <a:avLst/>
          </a:prstGeom>
        </p:spPr>
        <p:txBody>
          <a:bodyPr wrap="square" lIns="0" tIns="0" rIns="0" bIns="0" rtlCol="0" anchor="t">
            <a:spAutoFit/>
          </a:bodyPr>
          <a:lstStyle/>
          <a:p>
            <a:pPr algn="just"/>
            <a:r>
              <a:rPr lang="en-US" sz="1100" b="1" dirty="0" err="1">
                <a:solidFill>
                  <a:srgbClr val="FFFFFF"/>
                </a:solidFill>
                <a:latin typeface="BIZ UDGothic" panose="020B0400000000000000" pitchFamily="49" charset="-128"/>
                <a:ea typeface="BIZ UDGothic" panose="020B0400000000000000" pitchFamily="49" charset="-128"/>
              </a:rPr>
              <a:t>郡山りょう後援会</a:t>
            </a:r>
            <a:endParaRPr lang="en-US" sz="2000" dirty="0">
              <a:solidFill>
                <a:srgbClr val="FFFFFF"/>
              </a:solidFill>
              <a:latin typeface="Rounded M+ Bold"/>
              <a:ea typeface="Rounded M+ Bold"/>
            </a:endParaRPr>
          </a:p>
        </p:txBody>
      </p:sp>
      <p:sp>
        <p:nvSpPr>
          <p:cNvPr id="73" name="TextBox 77">
            <a:extLst>
              <a:ext uri="{FF2B5EF4-FFF2-40B4-BE49-F238E27FC236}">
                <a16:creationId xmlns:a16="http://schemas.microsoft.com/office/drawing/2014/main" id="{B7411783-1D57-49D6-8190-88BD76902E84}"/>
              </a:ext>
            </a:extLst>
          </p:cNvPr>
          <p:cNvSpPr txBox="1"/>
          <p:nvPr/>
        </p:nvSpPr>
        <p:spPr>
          <a:xfrm>
            <a:off x="281002" y="1462391"/>
            <a:ext cx="5676195" cy="423899"/>
          </a:xfrm>
          <a:prstGeom prst="rect">
            <a:avLst/>
          </a:prstGeom>
        </p:spPr>
        <p:txBody>
          <a:bodyPr wrap="square" lIns="0" tIns="0" rIns="0" bIns="0" rtlCol="0" anchor="t">
            <a:spAutoFit/>
          </a:bodyPr>
          <a:lstStyle/>
          <a:p>
            <a:pPr>
              <a:lnSpc>
                <a:spcPts val="3780"/>
              </a:lnSpc>
            </a:pPr>
            <a:r>
              <a:rPr lang="ja-JP" altLang="en-US" sz="2400" dirty="0">
                <a:solidFill>
                  <a:srgbClr val="000000"/>
                </a:solidFill>
                <a:latin typeface="HGPSoeiKakugothicUB" panose="020B0900000000000000" pitchFamily="34" charset="-128"/>
                <a:ea typeface="HGPSoeiKakugothicUB" panose="020B0900000000000000" pitchFamily="34" charset="-128"/>
              </a:rPr>
              <a:t>安心して働ける環境を作るには？</a:t>
            </a:r>
            <a:endParaRPr lang="en-US" sz="2400" dirty="0">
              <a:solidFill>
                <a:srgbClr val="000000"/>
              </a:solidFill>
              <a:latin typeface="HGPSoeiKakugothicUB" panose="020B0900000000000000" pitchFamily="34" charset="-128"/>
              <a:ea typeface="HGPSoeiKakugothicUB" panose="020B0900000000000000" pitchFamily="34" charset="-128"/>
            </a:endParaRPr>
          </a:p>
        </p:txBody>
      </p:sp>
      <p:sp>
        <p:nvSpPr>
          <p:cNvPr id="78" name="TextBox 77">
            <a:extLst>
              <a:ext uri="{FF2B5EF4-FFF2-40B4-BE49-F238E27FC236}">
                <a16:creationId xmlns:a16="http://schemas.microsoft.com/office/drawing/2014/main" id="{F6252D91-AAF3-5DD4-448B-85D3CF013B3B}"/>
              </a:ext>
            </a:extLst>
          </p:cNvPr>
          <p:cNvSpPr txBox="1"/>
          <p:nvPr/>
        </p:nvSpPr>
        <p:spPr>
          <a:xfrm>
            <a:off x="323090" y="2918400"/>
            <a:ext cx="3327829" cy="400110"/>
          </a:xfrm>
          <a:prstGeom prst="rect">
            <a:avLst/>
          </a:prstGeom>
        </p:spPr>
        <p:txBody>
          <a:bodyPr wrap="square" lIns="0" tIns="0" rIns="0" bIns="0" rtlCol="0" anchor="t">
            <a:spAutoFit/>
          </a:bodyPr>
          <a:lstStyle/>
          <a:p>
            <a:pPr>
              <a:lnSpc>
                <a:spcPts val="3780"/>
              </a:lnSpc>
            </a:pPr>
            <a:r>
              <a:rPr lang="ja-JP" altLang="en-US" sz="1600" b="1" dirty="0">
                <a:solidFill>
                  <a:schemeClr val="bg1"/>
                </a:solidFill>
                <a:latin typeface="BIZ UDゴシック" panose="020B0400000000000000" pitchFamily="49" charset="-128"/>
                <a:ea typeface="BIZ UDゴシック" panose="020B0400000000000000" pitchFamily="49" charset="-128"/>
              </a:rPr>
              <a:t>職場のトラブル相談は増加の一途</a:t>
            </a:r>
            <a:endParaRPr lang="en-US" sz="1600" b="1" dirty="0">
              <a:solidFill>
                <a:schemeClr val="bg1"/>
              </a:solidFill>
              <a:latin typeface="BIZ UDゴシック" panose="020B0400000000000000" pitchFamily="49" charset="-128"/>
              <a:ea typeface="BIZ UDゴシック" panose="020B0400000000000000" pitchFamily="49" charset="-128"/>
            </a:endParaRPr>
          </a:p>
        </p:txBody>
      </p:sp>
      <p:sp>
        <p:nvSpPr>
          <p:cNvPr id="107" name="正方形/長方形 106">
            <a:extLst>
              <a:ext uri="{FF2B5EF4-FFF2-40B4-BE49-F238E27FC236}">
                <a16:creationId xmlns:a16="http://schemas.microsoft.com/office/drawing/2014/main" id="{9300B8AD-5A33-48FB-1AF7-F28B0D816325}"/>
              </a:ext>
            </a:extLst>
          </p:cNvPr>
          <p:cNvSpPr/>
          <p:nvPr/>
        </p:nvSpPr>
        <p:spPr>
          <a:xfrm>
            <a:off x="3745746" y="3025845"/>
            <a:ext cx="3592186" cy="351367"/>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TextBox 77">
            <a:extLst>
              <a:ext uri="{FF2B5EF4-FFF2-40B4-BE49-F238E27FC236}">
                <a16:creationId xmlns:a16="http://schemas.microsoft.com/office/drawing/2014/main" id="{F6252D91-AAF3-5DD4-448B-85D3CF013B3B}"/>
              </a:ext>
            </a:extLst>
          </p:cNvPr>
          <p:cNvSpPr txBox="1"/>
          <p:nvPr/>
        </p:nvSpPr>
        <p:spPr>
          <a:xfrm>
            <a:off x="3894840" y="2912885"/>
            <a:ext cx="3474735" cy="400110"/>
          </a:xfrm>
          <a:prstGeom prst="rect">
            <a:avLst/>
          </a:prstGeom>
        </p:spPr>
        <p:txBody>
          <a:bodyPr wrap="square" lIns="0" tIns="0" rIns="0" bIns="0" rtlCol="0" anchor="t">
            <a:spAutoFit/>
          </a:bodyPr>
          <a:lstStyle/>
          <a:p>
            <a:pPr>
              <a:lnSpc>
                <a:spcPts val="3780"/>
              </a:lnSpc>
            </a:pPr>
            <a:r>
              <a:rPr lang="ja-JP" altLang="en-US" sz="1600" b="1" dirty="0">
                <a:solidFill>
                  <a:schemeClr val="bg1"/>
                </a:solidFill>
                <a:latin typeface="BIZ UDゴシック" panose="020B0400000000000000" pitchFamily="49" charset="-128"/>
                <a:ea typeface="BIZ UDゴシック" panose="020B0400000000000000" pitchFamily="49" charset="-128"/>
              </a:rPr>
              <a:t>実は厳しくない日本の解雇規制</a:t>
            </a:r>
          </a:p>
        </p:txBody>
      </p:sp>
      <p:sp>
        <p:nvSpPr>
          <p:cNvPr id="77" name="TextBox 72">
            <a:extLst>
              <a:ext uri="{FF2B5EF4-FFF2-40B4-BE49-F238E27FC236}">
                <a16:creationId xmlns:a16="http://schemas.microsoft.com/office/drawing/2014/main" id="{1F4AE2D1-D3A6-B376-C055-DA1E954DB1B5}"/>
              </a:ext>
            </a:extLst>
          </p:cNvPr>
          <p:cNvSpPr txBox="1"/>
          <p:nvPr/>
        </p:nvSpPr>
        <p:spPr>
          <a:xfrm>
            <a:off x="3894840" y="3421936"/>
            <a:ext cx="1751031" cy="507831"/>
          </a:xfrm>
          <a:prstGeom prst="rect">
            <a:avLst/>
          </a:prstGeom>
        </p:spPr>
        <p:txBody>
          <a:bodyPr wrap="square" lIns="0" tIns="0" rIns="0" bIns="0" rtlCol="0" anchor="t">
            <a:spAutoFit/>
          </a:bodyPr>
          <a:lstStyle/>
          <a:p>
            <a:pPr algn="just"/>
            <a:r>
              <a:rPr lang="ja-JP" altLang="en-US" sz="1100" b="1" dirty="0">
                <a:solidFill>
                  <a:srgbClr val="000000"/>
                </a:solidFill>
                <a:latin typeface="BIZ UDゴシック" panose="020B0400000000000000" pitchFamily="49" charset="-128"/>
                <a:ea typeface="BIZ UDゴシック" panose="020B0400000000000000" pitchFamily="49" charset="-128"/>
              </a:rPr>
              <a:t>日本の解雇規制の強さ</a:t>
            </a:r>
            <a:r>
              <a:rPr lang="ja-JP" altLang="en-US" sz="1100" dirty="0">
                <a:solidFill>
                  <a:srgbClr val="000000"/>
                </a:solidFill>
                <a:latin typeface="BIZ UDゴシック" panose="020B0400000000000000" pitchFamily="49" charset="-128"/>
                <a:ea typeface="BIZ UDゴシック" panose="020B0400000000000000" pitchFamily="49" charset="-128"/>
              </a:rPr>
              <a:t>は、</a:t>
            </a:r>
            <a:r>
              <a:rPr lang="en-US" altLang="ja-JP" sz="1100" dirty="0">
                <a:solidFill>
                  <a:srgbClr val="000000"/>
                </a:solidFill>
                <a:latin typeface="BIZ UDゴシック" panose="020B0400000000000000" pitchFamily="49" charset="-128"/>
                <a:ea typeface="BIZ UDゴシック" panose="020B0400000000000000" pitchFamily="49" charset="-128"/>
              </a:rPr>
              <a:t>OECD42</a:t>
            </a:r>
            <a:r>
              <a:rPr lang="ja-JP" altLang="en-US" sz="1100" dirty="0">
                <a:solidFill>
                  <a:srgbClr val="000000"/>
                </a:solidFill>
                <a:latin typeface="BIZ UDゴシック" panose="020B0400000000000000" pitchFamily="49" charset="-128"/>
                <a:ea typeface="BIZ UDゴシック" panose="020B0400000000000000" pitchFamily="49" charset="-128"/>
              </a:rPr>
              <a:t>カ国中</a:t>
            </a:r>
            <a:r>
              <a:rPr lang="en-US" altLang="ja-JP" sz="1100" b="1" dirty="0">
                <a:solidFill>
                  <a:srgbClr val="EA5504"/>
                </a:solidFill>
                <a:latin typeface="BIZ UDゴシック" panose="020B0400000000000000" pitchFamily="49" charset="-128"/>
                <a:ea typeface="BIZ UDゴシック" panose="020B0400000000000000" pitchFamily="49" charset="-128"/>
              </a:rPr>
              <a:t>28</a:t>
            </a:r>
            <a:r>
              <a:rPr lang="ja-JP" altLang="en-US" sz="1100" b="1" dirty="0">
                <a:solidFill>
                  <a:srgbClr val="EA5504"/>
                </a:solidFill>
                <a:latin typeface="BIZ UDゴシック" panose="020B0400000000000000" pitchFamily="49" charset="-128"/>
                <a:ea typeface="BIZ UDゴシック" panose="020B0400000000000000" pitchFamily="49" charset="-128"/>
              </a:rPr>
              <a:t>位</a:t>
            </a:r>
            <a:r>
              <a:rPr lang="ja-JP" altLang="en-US" sz="1100" dirty="0">
                <a:solidFill>
                  <a:srgbClr val="000000"/>
                </a:solidFill>
                <a:latin typeface="BIZ UDゴシック" panose="020B0400000000000000" pitchFamily="49" charset="-128"/>
                <a:ea typeface="BIZ UDゴシック" panose="020B0400000000000000" pitchFamily="49" charset="-128"/>
              </a:rPr>
              <a:t>。</a:t>
            </a:r>
            <a:endParaRPr lang="en-US" altLang="ja-JP" sz="1100" dirty="0">
              <a:solidFill>
                <a:srgbClr val="000000"/>
              </a:solidFill>
              <a:latin typeface="BIZ UDゴシック" panose="020B0400000000000000" pitchFamily="49" charset="-128"/>
              <a:ea typeface="BIZ UDゴシック" panose="020B0400000000000000" pitchFamily="49" charset="-128"/>
            </a:endParaRPr>
          </a:p>
          <a:p>
            <a:pPr algn="just"/>
            <a:r>
              <a:rPr lang="ja-JP" altLang="en-US" sz="1100" dirty="0">
                <a:solidFill>
                  <a:srgbClr val="000000"/>
                </a:solidFill>
                <a:latin typeface="BIZ UDゴシック" panose="020B0400000000000000" pitchFamily="49" charset="-128"/>
                <a:ea typeface="BIZ UDゴシック" panose="020B0400000000000000" pitchFamily="49" charset="-128"/>
              </a:rPr>
              <a:t>（主要国の平均値以下）</a:t>
            </a:r>
            <a:endParaRPr lang="en-US" altLang="ja-JP" sz="1100" dirty="0">
              <a:solidFill>
                <a:srgbClr val="000000"/>
              </a:solidFill>
              <a:latin typeface="BIZ UDゴシック" panose="020B0400000000000000" pitchFamily="49" charset="-128"/>
              <a:ea typeface="BIZ UDゴシック" panose="020B0400000000000000" pitchFamily="49" charset="-128"/>
            </a:endParaRPr>
          </a:p>
        </p:txBody>
      </p:sp>
      <p:sp>
        <p:nvSpPr>
          <p:cNvPr id="97" name="テキスト ボックス 96">
            <a:extLst>
              <a:ext uri="{FF2B5EF4-FFF2-40B4-BE49-F238E27FC236}">
                <a16:creationId xmlns:a16="http://schemas.microsoft.com/office/drawing/2014/main" id="{289FBD8C-6D22-122D-8F27-B4119AAE980A}"/>
              </a:ext>
            </a:extLst>
          </p:cNvPr>
          <p:cNvSpPr txBox="1"/>
          <p:nvPr/>
        </p:nvSpPr>
        <p:spPr>
          <a:xfrm>
            <a:off x="5210709" y="9102187"/>
            <a:ext cx="2075376" cy="769441"/>
          </a:xfrm>
          <a:prstGeom prst="rect">
            <a:avLst/>
          </a:prstGeom>
          <a:noFill/>
        </p:spPr>
        <p:txBody>
          <a:bodyPr wrap="square" rtlCol="0">
            <a:spAutoFit/>
          </a:bodyPr>
          <a:lstStyle/>
          <a:p>
            <a:pPr algn="just"/>
            <a:r>
              <a:rPr kumimoji="1" lang="ja-JP" altLang="en-US" sz="1100" b="1" dirty="0">
                <a:latin typeface="BIZ UDゴシック" panose="020B0400000000000000" pitchFamily="49" charset="-128"/>
                <a:ea typeface="BIZ UDゴシック" panose="020B0400000000000000" pitchFamily="49" charset="-128"/>
              </a:rPr>
              <a:t>学校教育の中で、働くうえで必要な知識を深められるように、ワークルール教育のカリキュラム化を進めます！</a:t>
            </a:r>
            <a:endParaRPr kumimoji="1" lang="en-US" altLang="ja-JP" sz="1100" b="1" dirty="0">
              <a:latin typeface="BIZ UDゴシック" panose="020B0400000000000000" pitchFamily="49" charset="-128"/>
              <a:ea typeface="BIZ UDゴシック" panose="020B0400000000000000" pitchFamily="49" charset="-128"/>
            </a:endParaRPr>
          </a:p>
        </p:txBody>
      </p:sp>
      <p:sp>
        <p:nvSpPr>
          <p:cNvPr id="102" name="テキスト ボックス 101">
            <a:extLst>
              <a:ext uri="{FF2B5EF4-FFF2-40B4-BE49-F238E27FC236}">
                <a16:creationId xmlns:a16="http://schemas.microsoft.com/office/drawing/2014/main" id="{95A8AA29-1221-3989-5519-F514DF46E769}"/>
              </a:ext>
            </a:extLst>
          </p:cNvPr>
          <p:cNvSpPr txBox="1"/>
          <p:nvPr/>
        </p:nvSpPr>
        <p:spPr>
          <a:xfrm>
            <a:off x="5212718" y="8627141"/>
            <a:ext cx="1980029" cy="523220"/>
          </a:xfrm>
          <a:prstGeom prst="rect">
            <a:avLst/>
          </a:prstGeom>
          <a:noFill/>
        </p:spPr>
        <p:txBody>
          <a:bodyPr wrap="none" rtlCol="0">
            <a:spAutoFit/>
          </a:bodyPr>
          <a:lstStyle/>
          <a:p>
            <a:r>
              <a:rPr kumimoji="1" lang="ja-JP" altLang="en-US" sz="1400" b="1" dirty="0">
                <a:solidFill>
                  <a:schemeClr val="bg1"/>
                </a:solidFill>
                <a:highlight>
                  <a:srgbClr val="EA5504"/>
                </a:highlight>
                <a:latin typeface="BIZ UDゴシック" panose="020B0400000000000000" pitchFamily="49" charset="-128"/>
                <a:ea typeface="BIZ UDゴシック" panose="020B0400000000000000" pitchFamily="49" charset="-128"/>
              </a:rPr>
              <a:t>ワークルール教育で</a:t>
            </a:r>
            <a:endParaRPr kumimoji="1" lang="en-US" altLang="ja-JP" sz="1400" b="1" dirty="0">
              <a:solidFill>
                <a:schemeClr val="bg1"/>
              </a:solidFill>
              <a:highlight>
                <a:srgbClr val="EA5504"/>
              </a:highlight>
              <a:latin typeface="BIZ UDゴシック" panose="020B0400000000000000" pitchFamily="49" charset="-128"/>
              <a:ea typeface="BIZ UDゴシック" panose="020B0400000000000000" pitchFamily="49" charset="-128"/>
            </a:endParaRPr>
          </a:p>
          <a:p>
            <a:r>
              <a:rPr kumimoji="1" lang="ja-JP" altLang="en-US" sz="1400" b="1" dirty="0">
                <a:solidFill>
                  <a:schemeClr val="bg1"/>
                </a:solidFill>
                <a:highlight>
                  <a:srgbClr val="EA5504"/>
                </a:highlight>
                <a:latin typeface="BIZ UDゴシック" panose="020B0400000000000000" pitchFamily="49" charset="-128"/>
                <a:ea typeface="BIZ UDゴシック" panose="020B0400000000000000" pitchFamily="49" charset="-128"/>
              </a:rPr>
              <a:t>違法のない社会を作る</a:t>
            </a:r>
          </a:p>
        </p:txBody>
      </p:sp>
      <p:sp>
        <p:nvSpPr>
          <p:cNvPr id="104" name="TextBox 77">
            <a:extLst>
              <a:ext uri="{FF2B5EF4-FFF2-40B4-BE49-F238E27FC236}">
                <a16:creationId xmlns:a16="http://schemas.microsoft.com/office/drawing/2014/main" id="{305AA7F9-99E6-6EFF-DC10-CAB254BDB1D0}"/>
              </a:ext>
            </a:extLst>
          </p:cNvPr>
          <p:cNvSpPr txBox="1"/>
          <p:nvPr/>
        </p:nvSpPr>
        <p:spPr>
          <a:xfrm>
            <a:off x="3909429" y="3987684"/>
            <a:ext cx="1246927" cy="1046440"/>
          </a:xfrm>
          <a:prstGeom prst="rect">
            <a:avLst/>
          </a:prstGeom>
        </p:spPr>
        <p:txBody>
          <a:bodyPr wrap="square" lIns="0" tIns="0" rIns="0" bIns="0" rtlCol="0" anchor="t">
            <a:spAutoFit/>
          </a:bodyPr>
          <a:lstStyle/>
          <a:p>
            <a:r>
              <a:rPr lang="ja-JP" altLang="en-US" sz="1200" dirty="0">
                <a:latin typeface="HGPSoeiKakugothicUB" panose="020B0900000000000000" pitchFamily="34" charset="-128"/>
                <a:ea typeface="HGPSoeiKakugothicUB" panose="020B0900000000000000" pitchFamily="34" charset="-128"/>
              </a:rPr>
              <a:t>１位　チェコ</a:t>
            </a:r>
            <a:endParaRPr lang="en-US" altLang="ja-JP" sz="1200" dirty="0">
              <a:latin typeface="HGPSoeiKakugothicUB" panose="020B0900000000000000" pitchFamily="34" charset="-128"/>
              <a:ea typeface="HGPSoeiKakugothicUB" panose="020B0900000000000000" pitchFamily="34" charset="-128"/>
            </a:endParaRPr>
          </a:p>
          <a:p>
            <a:r>
              <a:rPr lang="ja-JP" altLang="en-US" sz="1200" dirty="0">
                <a:latin typeface="HGPSoeiKakugothicUB" panose="020B0900000000000000" pitchFamily="34" charset="-128"/>
                <a:ea typeface="HGPSoeiKakugothicUB" panose="020B0900000000000000" pitchFamily="34" charset="-128"/>
              </a:rPr>
              <a:t>２位　トルコ</a:t>
            </a:r>
          </a:p>
          <a:p>
            <a:r>
              <a:rPr lang="ja-JP" altLang="en-US" sz="1200" dirty="0">
                <a:latin typeface="HGPSoeiKakugothicUB" panose="020B0900000000000000" pitchFamily="34" charset="-128"/>
                <a:ea typeface="HGPSoeiKakugothicUB" panose="020B0900000000000000" pitchFamily="34" charset="-128"/>
              </a:rPr>
              <a:t>３位　オランダ</a:t>
            </a:r>
            <a:endParaRPr lang="en-US" altLang="ja-JP" sz="1200" dirty="0">
              <a:latin typeface="HGPSoeiKakugothicUB" panose="020B0900000000000000" pitchFamily="34" charset="-128"/>
              <a:ea typeface="HGPSoeiKakugothicUB" panose="020B0900000000000000" pitchFamily="34" charset="-128"/>
            </a:endParaRPr>
          </a:p>
          <a:p>
            <a:r>
              <a:rPr lang="ja-JP" altLang="en-US" sz="1200" dirty="0">
                <a:latin typeface="HGPSoeiKakugothicUB" panose="020B0900000000000000" pitchFamily="34" charset="-128"/>
                <a:ea typeface="HGPSoeiKakugothicUB" panose="020B0900000000000000" pitchFamily="34" charset="-128"/>
              </a:rPr>
              <a:t>　　　　　：</a:t>
            </a:r>
            <a:endParaRPr lang="en-US" altLang="ja-JP" sz="1200" dirty="0">
              <a:latin typeface="HGPSoeiKakugothicUB" panose="020B0900000000000000" pitchFamily="34" charset="-128"/>
              <a:ea typeface="HGPSoeiKakugothicUB" panose="020B0900000000000000" pitchFamily="34" charset="-128"/>
            </a:endParaRPr>
          </a:p>
          <a:p>
            <a:r>
              <a:rPr lang="ja-JP" altLang="en-US" sz="2000" u="dbl" dirty="0">
                <a:solidFill>
                  <a:srgbClr val="EA5504"/>
                </a:solidFill>
                <a:uFill>
                  <a:solidFill>
                    <a:schemeClr val="tx1"/>
                  </a:solidFill>
                </a:uFill>
                <a:latin typeface="HGPSoeiKakugothicUB" panose="020B0900000000000000" pitchFamily="34" charset="-128"/>
                <a:ea typeface="HGPSoeiKakugothicUB" panose="020B0900000000000000" pitchFamily="34" charset="-128"/>
              </a:rPr>
              <a:t>２８</a:t>
            </a:r>
            <a:r>
              <a:rPr lang="ja-JP" altLang="en-US" sz="1200" u="dbl" dirty="0">
                <a:solidFill>
                  <a:srgbClr val="EA5504"/>
                </a:solidFill>
                <a:uFill>
                  <a:solidFill>
                    <a:schemeClr val="tx1"/>
                  </a:solidFill>
                </a:uFill>
                <a:latin typeface="HGPSoeiKakugothicUB" panose="020B0900000000000000" pitchFamily="34" charset="-128"/>
                <a:ea typeface="HGPSoeiKakugothicUB" panose="020B0900000000000000" pitchFamily="34" charset="-128"/>
              </a:rPr>
              <a:t>位　</a:t>
            </a:r>
            <a:r>
              <a:rPr lang="ja-JP" altLang="en-US" sz="1600" u="dbl" dirty="0">
                <a:solidFill>
                  <a:srgbClr val="EA5504"/>
                </a:solidFill>
                <a:uFill>
                  <a:solidFill>
                    <a:schemeClr val="tx1"/>
                  </a:solidFill>
                </a:uFill>
                <a:latin typeface="HGPSoeiKakugothicUB" panose="020B0900000000000000" pitchFamily="34" charset="-128"/>
                <a:ea typeface="HGPSoeiKakugothicUB" panose="020B0900000000000000" pitchFamily="34" charset="-128"/>
              </a:rPr>
              <a:t>日本</a:t>
            </a:r>
            <a:endParaRPr lang="en-US" altLang="ja-JP" sz="1600" u="dbl" dirty="0">
              <a:solidFill>
                <a:srgbClr val="EA5504"/>
              </a:solidFill>
              <a:uFill>
                <a:solidFill>
                  <a:schemeClr val="tx1"/>
                </a:solidFill>
              </a:uFill>
              <a:latin typeface="HGPSoeiKakugothicUB" panose="020B0900000000000000" pitchFamily="34" charset="-128"/>
              <a:ea typeface="HGPSoeiKakugothicUB" panose="020B0900000000000000" pitchFamily="34" charset="-128"/>
            </a:endParaRPr>
          </a:p>
        </p:txBody>
      </p:sp>
      <p:cxnSp>
        <p:nvCxnSpPr>
          <p:cNvPr id="105" name="直線コネクタ 104"/>
          <p:cNvCxnSpPr/>
          <p:nvPr/>
        </p:nvCxnSpPr>
        <p:spPr>
          <a:xfrm>
            <a:off x="3894840" y="5050453"/>
            <a:ext cx="1096806" cy="0"/>
          </a:xfrm>
          <a:prstGeom prst="line">
            <a:avLst/>
          </a:prstGeom>
          <a:ln w="19050" cmpd="thickThin"/>
        </p:spPr>
        <p:style>
          <a:lnRef idx="1">
            <a:schemeClr val="dk1"/>
          </a:lnRef>
          <a:fillRef idx="0">
            <a:schemeClr val="dk1"/>
          </a:fillRef>
          <a:effectRef idx="0">
            <a:schemeClr val="dk1"/>
          </a:effectRef>
          <a:fontRef idx="minor">
            <a:schemeClr val="tx1"/>
          </a:fontRef>
        </p:style>
      </p:cxnSp>
      <p:sp>
        <p:nvSpPr>
          <p:cNvPr id="111" name="TextBox 72">
            <a:extLst>
              <a:ext uri="{FF2B5EF4-FFF2-40B4-BE49-F238E27FC236}">
                <a16:creationId xmlns:a16="http://schemas.microsoft.com/office/drawing/2014/main" id="{1F4AE2D1-D3A6-B376-C055-DA1E954DB1B5}"/>
              </a:ext>
            </a:extLst>
          </p:cNvPr>
          <p:cNvSpPr txBox="1"/>
          <p:nvPr/>
        </p:nvSpPr>
        <p:spPr>
          <a:xfrm>
            <a:off x="334186" y="4690553"/>
            <a:ext cx="3231378" cy="276999"/>
          </a:xfrm>
          <a:prstGeom prst="rect">
            <a:avLst/>
          </a:prstGeom>
        </p:spPr>
        <p:txBody>
          <a:bodyPr wrap="square" lIns="0" tIns="0" rIns="0" bIns="0" rtlCol="0" anchor="t">
            <a:spAutoFit/>
          </a:bodyPr>
          <a:lstStyle/>
          <a:p>
            <a:pPr algn="just"/>
            <a:r>
              <a:rPr lang="en-US" altLang="ja-JP" sz="1200" b="1" dirty="0">
                <a:latin typeface="Meiryo UI" panose="020B0604030504040204" pitchFamily="34" charset="-128"/>
                <a:ea typeface="Meiryo UI" panose="020B0604030504040204" pitchFamily="34" charset="-128"/>
              </a:rPr>
              <a:t>10</a:t>
            </a:r>
            <a:r>
              <a:rPr lang="ja-JP" altLang="en-US" sz="1200" b="1" dirty="0">
                <a:latin typeface="Meiryo UI" panose="020B0604030504040204" pitchFamily="34" charset="-128"/>
                <a:ea typeface="Meiryo UI" panose="020B0604030504040204" pitchFamily="34" charset="-128"/>
              </a:rPr>
              <a:t>年間で約</a:t>
            </a:r>
            <a:r>
              <a:rPr lang="en-US" altLang="ja-JP" b="1" dirty="0">
                <a:solidFill>
                  <a:srgbClr val="EA5504"/>
                </a:solidFill>
                <a:latin typeface="Meiryo UI" panose="020B0604030504040204" pitchFamily="34" charset="-128"/>
                <a:ea typeface="Meiryo UI" panose="020B0604030504040204" pitchFamily="34" charset="-128"/>
              </a:rPr>
              <a:t>2</a:t>
            </a:r>
            <a:r>
              <a:rPr lang="ja-JP" altLang="en-US" b="1" dirty="0">
                <a:solidFill>
                  <a:srgbClr val="EA5504"/>
                </a:solidFill>
                <a:latin typeface="Meiryo UI" panose="020B0604030504040204" pitchFamily="34" charset="-128"/>
                <a:ea typeface="Meiryo UI" panose="020B0604030504040204" pitchFamily="34" charset="-128"/>
              </a:rPr>
              <a:t>万件</a:t>
            </a:r>
            <a:r>
              <a:rPr lang="ja-JP" altLang="en-US" sz="1200" b="1" dirty="0">
                <a:latin typeface="Meiryo UI" panose="020B0604030504040204" pitchFamily="34" charset="-128"/>
                <a:ea typeface="Meiryo UI" panose="020B0604030504040204" pitchFamily="34" charset="-128"/>
              </a:rPr>
              <a:t>の増加！</a:t>
            </a:r>
            <a:r>
              <a:rPr lang="ja-JP" altLang="en-US" sz="12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（厚生労働省）</a:t>
            </a:r>
            <a:endParaRPr lang="en-US" altLang="ja-JP" sz="1000" dirty="0">
              <a:latin typeface="Meiryo UI" panose="020B0604030504040204" pitchFamily="34" charset="-128"/>
              <a:ea typeface="Meiryo UI" panose="020B0604030504040204" pitchFamily="34" charset="-128"/>
            </a:endParaRPr>
          </a:p>
        </p:txBody>
      </p:sp>
      <p:sp>
        <p:nvSpPr>
          <p:cNvPr id="112" name="TextBox 77">
            <a:extLst>
              <a:ext uri="{FF2B5EF4-FFF2-40B4-BE49-F238E27FC236}">
                <a16:creationId xmlns:a16="http://schemas.microsoft.com/office/drawing/2014/main" id="{F6252D91-AAF3-5DD4-448B-85D3CF013B3B}"/>
              </a:ext>
            </a:extLst>
          </p:cNvPr>
          <p:cNvSpPr txBox="1"/>
          <p:nvPr/>
        </p:nvSpPr>
        <p:spPr>
          <a:xfrm>
            <a:off x="5660735" y="3483754"/>
            <a:ext cx="769000" cy="846386"/>
          </a:xfrm>
          <a:prstGeom prst="rect">
            <a:avLst/>
          </a:prstGeom>
        </p:spPr>
        <p:txBody>
          <a:bodyPr wrap="square" lIns="0" tIns="0" rIns="0" bIns="0" rtlCol="0" anchor="t">
            <a:spAutoFit/>
          </a:bodyPr>
          <a:lstStyle/>
          <a:p>
            <a:r>
              <a:rPr lang="ja-JP" altLang="en-US" sz="1100" dirty="0">
                <a:solidFill>
                  <a:schemeClr val="bg1"/>
                </a:solidFill>
                <a:latin typeface="HGPSoeiKakugothicUB" panose="020B0900000000000000" pitchFamily="34" charset="-128"/>
                <a:ea typeface="HGPSoeiKakugothicUB" panose="020B0900000000000000" pitchFamily="34" charset="-128"/>
              </a:rPr>
              <a:t>すでに弱いのに、政治家はさらに弱くしようとしているのか！</a:t>
            </a:r>
          </a:p>
        </p:txBody>
      </p:sp>
      <p:pic>
        <p:nvPicPr>
          <p:cNvPr id="1028" name="Picture 4" descr="https://koriyama2025.notion.site/image/https%3A%2F%2Fprod-files-secure.s3.us-west-2.amazonaws.com%2Fd27dd3d2-da98-4404-9f79-d2d2de41bb8b%2F6aa0b94d-335f-47a1-9a6e-f1baa7ec4cbd%2F202403%25E9%2583%25A1%25E5%25B1%25B1%25E3%2582%258A%25E3%2582%2587%25E3%2581%2586_(62).png?table=block&amp;id=89ee6b2c-14e1-4cea-90ed-cebd5f05d411&amp;spaceId=d27dd3d2-da98-4404-9f79-d2d2de41bb8b&amp;width=380&amp;userId=&amp;cache=v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603" r="6767" b="32947"/>
          <a:stretch/>
        </p:blipFill>
        <p:spPr bwMode="auto">
          <a:xfrm>
            <a:off x="5508537" y="1326283"/>
            <a:ext cx="2041330" cy="1656492"/>
          </a:xfrm>
          <a:prstGeom prst="rect">
            <a:avLst/>
          </a:prstGeom>
          <a:noFill/>
          <a:extLst>
            <a:ext uri="{909E8E84-426E-40DD-AFC4-6F175D3DCCD1}">
              <a14:hiddenFill xmlns:a14="http://schemas.microsoft.com/office/drawing/2010/main">
                <a:solidFill>
                  <a:srgbClr val="FFFFFF"/>
                </a:solidFill>
              </a14:hiddenFill>
            </a:ext>
          </a:extLst>
        </p:spPr>
      </p:pic>
      <p:sp>
        <p:nvSpPr>
          <p:cNvPr id="114" name="角丸四角形吹き出し 113"/>
          <p:cNvSpPr/>
          <p:nvPr/>
        </p:nvSpPr>
        <p:spPr>
          <a:xfrm>
            <a:off x="5025068" y="1552172"/>
            <a:ext cx="1160464" cy="647694"/>
          </a:xfrm>
          <a:prstGeom prst="wedgeRoundRectCallout">
            <a:avLst>
              <a:gd name="adj1" fmla="val 62252"/>
              <a:gd name="adj2" fmla="val 14961"/>
              <a:gd name="adj3" fmla="val 16667"/>
            </a:avLst>
          </a:prstGeom>
          <a:solidFill>
            <a:srgbClr val="EA5504"/>
          </a:solidFill>
          <a:ln>
            <a:solidFill>
              <a:srgbClr val="EA5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56E11B6-A4C9-A7F9-C9D9-5B0B09E188E2}"/>
              </a:ext>
            </a:extLst>
          </p:cNvPr>
          <p:cNvSpPr txBox="1"/>
          <p:nvPr/>
        </p:nvSpPr>
        <p:spPr>
          <a:xfrm>
            <a:off x="245220" y="7343853"/>
            <a:ext cx="2656581" cy="261610"/>
          </a:xfrm>
          <a:prstGeom prst="rect">
            <a:avLst/>
          </a:prstGeom>
          <a:noFill/>
        </p:spPr>
        <p:txBody>
          <a:bodyPr wrap="square" rtlCol="0">
            <a:spAutoFit/>
          </a:bodyPr>
          <a:lstStyle/>
          <a:p>
            <a:r>
              <a:rPr kumimoji="1" lang="ja-JP" altLang="en-US" sz="1100"/>
              <a:t>例えば・・・・・・</a:t>
            </a:r>
          </a:p>
        </p:txBody>
      </p:sp>
      <p:sp>
        <p:nvSpPr>
          <p:cNvPr id="12" name="テキスト ボックス 11">
            <a:extLst>
              <a:ext uri="{FF2B5EF4-FFF2-40B4-BE49-F238E27FC236}">
                <a16:creationId xmlns:a16="http://schemas.microsoft.com/office/drawing/2014/main" id="{09416F3C-AFCE-7D75-5E5A-4D406864053B}"/>
              </a:ext>
            </a:extLst>
          </p:cNvPr>
          <p:cNvSpPr txBox="1"/>
          <p:nvPr/>
        </p:nvSpPr>
        <p:spPr>
          <a:xfrm>
            <a:off x="288818" y="5419060"/>
            <a:ext cx="1805343" cy="954107"/>
          </a:xfrm>
          <a:prstGeom prst="rect">
            <a:avLst/>
          </a:prstGeom>
          <a:noFill/>
        </p:spPr>
        <p:txBody>
          <a:bodyPr wrap="square" rtlCol="0">
            <a:spAutoFit/>
          </a:bodyPr>
          <a:lstStyle/>
          <a:p>
            <a:pPr algn="just"/>
            <a:r>
              <a:rPr kumimoji="1" lang="ja-JP" altLang="en-US" sz="1400" b="1" dirty="0">
                <a:solidFill>
                  <a:schemeClr val="bg1"/>
                </a:solidFill>
                <a:highlight>
                  <a:srgbClr val="000080"/>
                </a:highlight>
                <a:latin typeface="BIZ UDゴシック" panose="020B0400000000000000" pitchFamily="49" charset="-128"/>
                <a:ea typeface="BIZ UDゴシック" panose="020B0400000000000000" pitchFamily="49" charset="-128"/>
              </a:rPr>
              <a:t>人間らしく</a:t>
            </a:r>
            <a:endParaRPr kumimoji="1" lang="en-US" altLang="ja-JP" sz="1400" b="1" dirty="0">
              <a:solidFill>
                <a:schemeClr val="bg1"/>
              </a:solidFill>
              <a:highlight>
                <a:srgbClr val="000080"/>
              </a:highlight>
              <a:latin typeface="BIZ UDゴシック" panose="020B0400000000000000" pitchFamily="49" charset="-128"/>
              <a:ea typeface="BIZ UDゴシック" panose="020B0400000000000000" pitchFamily="49" charset="-128"/>
            </a:endParaRPr>
          </a:p>
          <a:p>
            <a:pPr algn="just"/>
            <a:r>
              <a:rPr kumimoji="1" lang="ja-JP" altLang="en-US" sz="1400" b="1" dirty="0">
                <a:solidFill>
                  <a:schemeClr val="bg1"/>
                </a:solidFill>
                <a:highlight>
                  <a:srgbClr val="000080"/>
                </a:highlight>
                <a:latin typeface="BIZ UDゴシック" panose="020B0400000000000000" pitchFamily="49" charset="-128"/>
                <a:ea typeface="BIZ UDゴシック" panose="020B0400000000000000" pitchFamily="49" charset="-128"/>
              </a:rPr>
              <a:t>働くための</a:t>
            </a:r>
            <a:endParaRPr kumimoji="1" lang="en-US" altLang="ja-JP" sz="1400" b="1" dirty="0">
              <a:solidFill>
                <a:schemeClr val="bg1"/>
              </a:solidFill>
              <a:highlight>
                <a:srgbClr val="000080"/>
              </a:highlight>
              <a:latin typeface="BIZ UDゴシック" panose="020B0400000000000000" pitchFamily="49" charset="-128"/>
              <a:ea typeface="BIZ UDゴシック" panose="020B0400000000000000" pitchFamily="49" charset="-128"/>
            </a:endParaRPr>
          </a:p>
          <a:p>
            <a:pPr algn="just"/>
            <a:r>
              <a:rPr kumimoji="1" lang="ja-JP" altLang="en-US" sz="1400" b="1" dirty="0">
                <a:solidFill>
                  <a:schemeClr val="bg1"/>
                </a:solidFill>
                <a:highlight>
                  <a:srgbClr val="000080"/>
                </a:highlight>
                <a:latin typeface="BIZ UDゴシック" panose="020B0400000000000000" pitchFamily="49" charset="-128"/>
                <a:ea typeface="BIZ UDゴシック" panose="020B0400000000000000" pitchFamily="49" charset="-128"/>
              </a:rPr>
              <a:t>「ワークルール」</a:t>
            </a:r>
            <a:endParaRPr kumimoji="1" lang="en-US" altLang="ja-JP" sz="1400" b="1" dirty="0">
              <a:solidFill>
                <a:schemeClr val="bg1"/>
              </a:solidFill>
              <a:highlight>
                <a:srgbClr val="000080"/>
              </a:highlight>
              <a:latin typeface="BIZ UDゴシック" panose="020B0400000000000000" pitchFamily="49" charset="-128"/>
              <a:ea typeface="BIZ UDゴシック" panose="020B0400000000000000" pitchFamily="49" charset="-128"/>
            </a:endParaRPr>
          </a:p>
          <a:p>
            <a:pPr algn="just"/>
            <a:r>
              <a:rPr kumimoji="1" lang="ja-JP" altLang="en-US" sz="1400" b="1" dirty="0">
                <a:solidFill>
                  <a:schemeClr val="bg1"/>
                </a:solidFill>
                <a:highlight>
                  <a:srgbClr val="000080"/>
                </a:highlight>
                <a:latin typeface="BIZ UDゴシック" panose="020B0400000000000000" pitchFamily="49" charset="-128"/>
                <a:ea typeface="BIZ UDゴシック" panose="020B0400000000000000" pitchFamily="49" charset="-128"/>
              </a:rPr>
              <a:t>がないと・・・</a:t>
            </a:r>
          </a:p>
        </p:txBody>
      </p:sp>
      <p:sp>
        <p:nvSpPr>
          <p:cNvPr id="79" name="角丸四角形 78"/>
          <p:cNvSpPr/>
          <p:nvPr/>
        </p:nvSpPr>
        <p:spPr>
          <a:xfrm>
            <a:off x="2685625" y="7603701"/>
            <a:ext cx="2120242" cy="2283716"/>
          </a:xfrm>
          <a:prstGeom prst="roundRect">
            <a:avLst>
              <a:gd name="adj" fmla="val 3983"/>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289FBD8C-6D22-122D-8F27-B4119AAE980A}"/>
              </a:ext>
            </a:extLst>
          </p:cNvPr>
          <p:cNvSpPr txBox="1"/>
          <p:nvPr/>
        </p:nvSpPr>
        <p:spPr>
          <a:xfrm>
            <a:off x="2695074" y="9102187"/>
            <a:ext cx="2028292" cy="769441"/>
          </a:xfrm>
          <a:prstGeom prst="rect">
            <a:avLst/>
          </a:prstGeom>
          <a:noFill/>
        </p:spPr>
        <p:txBody>
          <a:bodyPr wrap="square" rtlCol="0">
            <a:spAutoFit/>
          </a:bodyPr>
          <a:lstStyle/>
          <a:p>
            <a:pPr algn="just"/>
            <a:r>
              <a:rPr kumimoji="1" lang="ja-JP" altLang="en-US" sz="1100" b="1" dirty="0">
                <a:latin typeface="BIZ UDゴシック" panose="020B0400000000000000" pitchFamily="49" charset="-128"/>
                <a:ea typeface="BIZ UDゴシック" panose="020B0400000000000000" pitchFamily="49" charset="-128"/>
              </a:rPr>
              <a:t>違法な働かせ方で過剰な競争を引き起こすブラック企業の取り締まり強化に向け、労働基準監督官を増やします！</a:t>
            </a:r>
            <a:endParaRPr kumimoji="1" lang="en-US" altLang="ja-JP" sz="1100" b="1" dirty="0">
              <a:latin typeface="BIZ UDゴシック" panose="020B0400000000000000" pitchFamily="49" charset="-128"/>
              <a:ea typeface="BIZ UDゴシック" panose="020B0400000000000000" pitchFamily="49" charset="-128"/>
            </a:endParaRPr>
          </a:p>
        </p:txBody>
      </p:sp>
      <p:sp>
        <p:nvSpPr>
          <p:cNvPr id="81" name="テキスト ボックス 80">
            <a:extLst>
              <a:ext uri="{FF2B5EF4-FFF2-40B4-BE49-F238E27FC236}">
                <a16:creationId xmlns:a16="http://schemas.microsoft.com/office/drawing/2014/main" id="{95A8AA29-1221-3989-5519-F514DF46E769}"/>
              </a:ext>
            </a:extLst>
          </p:cNvPr>
          <p:cNvSpPr txBox="1"/>
          <p:nvPr/>
        </p:nvSpPr>
        <p:spPr>
          <a:xfrm>
            <a:off x="2700692" y="8627141"/>
            <a:ext cx="2178250" cy="523220"/>
          </a:xfrm>
          <a:prstGeom prst="rect">
            <a:avLst/>
          </a:prstGeom>
          <a:noFill/>
        </p:spPr>
        <p:txBody>
          <a:bodyPr wrap="square" rtlCol="0">
            <a:spAutoFit/>
          </a:bodyPr>
          <a:lstStyle/>
          <a:p>
            <a:r>
              <a:rPr kumimoji="1" lang="ja-JP" altLang="en-US" sz="1400" b="1" dirty="0">
                <a:solidFill>
                  <a:schemeClr val="bg1"/>
                </a:solidFill>
                <a:highlight>
                  <a:srgbClr val="EA5504"/>
                </a:highlight>
                <a:latin typeface="BIZ UDゴシック" panose="020B0400000000000000" pitchFamily="49" charset="-128"/>
                <a:ea typeface="BIZ UDゴシック" panose="020B0400000000000000" pitchFamily="49" charset="-128"/>
              </a:rPr>
              <a:t>ブラック企業を取り締ま</a:t>
            </a:r>
            <a:endParaRPr kumimoji="1" lang="en-US" altLang="ja-JP" sz="1400" b="1" dirty="0">
              <a:solidFill>
                <a:schemeClr val="bg1"/>
              </a:solidFill>
              <a:highlight>
                <a:srgbClr val="EA5504"/>
              </a:highlight>
              <a:latin typeface="BIZ UDゴシック" panose="020B0400000000000000" pitchFamily="49" charset="-128"/>
              <a:ea typeface="BIZ UDゴシック" panose="020B0400000000000000" pitchFamily="49" charset="-128"/>
            </a:endParaRPr>
          </a:p>
          <a:p>
            <a:r>
              <a:rPr kumimoji="1" lang="ja-JP" altLang="en-US" sz="1400" b="1" dirty="0">
                <a:solidFill>
                  <a:schemeClr val="bg1"/>
                </a:solidFill>
                <a:highlight>
                  <a:srgbClr val="EA5504"/>
                </a:highlight>
                <a:latin typeface="BIZ UDゴシック" panose="020B0400000000000000" pitchFamily="49" charset="-128"/>
                <a:ea typeface="BIZ UDゴシック" panose="020B0400000000000000" pitchFamily="49" charset="-128"/>
              </a:rPr>
              <a:t>り、健全な競争に戻す</a:t>
            </a:r>
          </a:p>
        </p:txBody>
      </p:sp>
      <p:sp>
        <p:nvSpPr>
          <p:cNvPr id="96" name="角丸四角形 95"/>
          <p:cNvSpPr/>
          <p:nvPr/>
        </p:nvSpPr>
        <p:spPr>
          <a:xfrm>
            <a:off x="265337" y="7603701"/>
            <a:ext cx="2120242" cy="2252956"/>
          </a:xfrm>
          <a:prstGeom prst="roundRect">
            <a:avLst>
              <a:gd name="adj" fmla="val 3983"/>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289FBD8C-6D22-122D-8F27-B4119AAE980A}"/>
              </a:ext>
            </a:extLst>
          </p:cNvPr>
          <p:cNvSpPr txBox="1"/>
          <p:nvPr/>
        </p:nvSpPr>
        <p:spPr>
          <a:xfrm>
            <a:off x="252209" y="9102187"/>
            <a:ext cx="2120242" cy="769441"/>
          </a:xfrm>
          <a:prstGeom prst="rect">
            <a:avLst/>
          </a:prstGeom>
          <a:noFill/>
        </p:spPr>
        <p:txBody>
          <a:bodyPr wrap="square" rtlCol="0">
            <a:spAutoFit/>
          </a:bodyPr>
          <a:lstStyle/>
          <a:p>
            <a:pPr algn="just"/>
            <a:r>
              <a:rPr kumimoji="1" lang="ja-JP" altLang="en-US" sz="1100" b="1" dirty="0">
                <a:latin typeface="BIZ UDゴシック" panose="020B0400000000000000" pitchFamily="49" charset="-128"/>
                <a:ea typeface="BIZ UDゴシック" panose="020B0400000000000000" pitchFamily="49" charset="-128"/>
              </a:rPr>
              <a:t>労働者の権利主張に対して、会社が不利益に取り扱うのは禁止だということを法律上で明確化します！</a:t>
            </a:r>
            <a:endParaRPr kumimoji="1" lang="en-US" altLang="ja-JP" sz="1100" b="1" dirty="0">
              <a:latin typeface="BIZ UDゴシック" panose="020B0400000000000000" pitchFamily="49" charset="-128"/>
              <a:ea typeface="BIZ UDゴシック" panose="020B0400000000000000" pitchFamily="49" charset="-128"/>
            </a:endParaRPr>
          </a:p>
        </p:txBody>
      </p:sp>
      <p:sp>
        <p:nvSpPr>
          <p:cNvPr id="101" name="テキスト ボックス 100">
            <a:extLst>
              <a:ext uri="{FF2B5EF4-FFF2-40B4-BE49-F238E27FC236}">
                <a16:creationId xmlns:a16="http://schemas.microsoft.com/office/drawing/2014/main" id="{95A8AA29-1221-3989-5519-F514DF46E769}"/>
              </a:ext>
            </a:extLst>
          </p:cNvPr>
          <p:cNvSpPr txBox="1"/>
          <p:nvPr/>
        </p:nvSpPr>
        <p:spPr>
          <a:xfrm>
            <a:off x="248270" y="8629962"/>
            <a:ext cx="2150437" cy="523220"/>
          </a:xfrm>
          <a:prstGeom prst="rect">
            <a:avLst/>
          </a:prstGeom>
          <a:noFill/>
        </p:spPr>
        <p:txBody>
          <a:bodyPr wrap="square" rtlCol="0">
            <a:spAutoFit/>
          </a:bodyPr>
          <a:lstStyle/>
          <a:p>
            <a:r>
              <a:rPr kumimoji="1" lang="ja-JP" altLang="en-US" sz="1400" b="1" dirty="0">
                <a:solidFill>
                  <a:schemeClr val="bg1"/>
                </a:solidFill>
                <a:highlight>
                  <a:srgbClr val="EA5504"/>
                </a:highlight>
                <a:latin typeface="BIZ UDゴシック" panose="020B0400000000000000" pitchFamily="49" charset="-128"/>
                <a:ea typeface="BIZ UDゴシック" panose="020B0400000000000000" pitchFamily="49" charset="-128"/>
              </a:rPr>
              <a:t>誰もが安心して働ける環境を整備する</a:t>
            </a:r>
          </a:p>
        </p:txBody>
      </p:sp>
      <p:sp>
        <p:nvSpPr>
          <p:cNvPr id="123" name="三角形 55">
            <a:extLst>
              <a:ext uri="{FF2B5EF4-FFF2-40B4-BE49-F238E27FC236}">
                <a16:creationId xmlns:a16="http://schemas.microsoft.com/office/drawing/2014/main" id="{1AD7EDAD-D685-FE78-3611-41E1A49D0AD9}"/>
              </a:ext>
            </a:extLst>
          </p:cNvPr>
          <p:cNvSpPr/>
          <p:nvPr/>
        </p:nvSpPr>
        <p:spPr>
          <a:xfrm rot="5400000">
            <a:off x="6451528" y="3664613"/>
            <a:ext cx="115272" cy="123637"/>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1464" y="7801275"/>
            <a:ext cx="799060" cy="856946"/>
          </a:xfrm>
          <a:prstGeom prst="rect">
            <a:avLst/>
          </a:prstGeom>
        </p:spPr>
      </p:pic>
      <p:pic>
        <p:nvPicPr>
          <p:cNvPr id="28" name="図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8885" y="7801276"/>
            <a:ext cx="639906" cy="817032"/>
          </a:xfrm>
          <a:prstGeom prst="rect">
            <a:avLst/>
          </a:prstGeom>
        </p:spPr>
      </p:pic>
      <p:sp>
        <p:nvSpPr>
          <p:cNvPr id="7" name="正方形/長方形 6"/>
          <p:cNvSpPr/>
          <p:nvPr/>
        </p:nvSpPr>
        <p:spPr>
          <a:xfrm>
            <a:off x="2992369" y="6288765"/>
            <a:ext cx="197596" cy="7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10ED8457-5392-114A-6A74-A950858660DF}"/>
              </a:ext>
            </a:extLst>
          </p:cNvPr>
          <p:cNvSpPr/>
          <p:nvPr/>
        </p:nvSpPr>
        <p:spPr>
          <a:xfrm>
            <a:off x="1946896" y="5252746"/>
            <a:ext cx="1791970" cy="1521534"/>
          </a:xfrm>
          <a:prstGeom prst="round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0F9857F-317C-350C-1E95-E045C0D27437}"/>
              </a:ext>
            </a:extLst>
          </p:cNvPr>
          <p:cNvSpPr txBox="1"/>
          <p:nvPr/>
        </p:nvSpPr>
        <p:spPr>
          <a:xfrm>
            <a:off x="1919382" y="5357155"/>
            <a:ext cx="1888973" cy="430887"/>
          </a:xfrm>
          <a:prstGeom prst="rect">
            <a:avLst/>
          </a:prstGeom>
          <a:noFill/>
        </p:spPr>
        <p:txBody>
          <a:bodyPr wrap="square" rtlCol="0">
            <a:spAutoFit/>
          </a:bodyPr>
          <a:lstStyle/>
          <a:p>
            <a:pPr algn="just"/>
            <a:r>
              <a:rPr kumimoji="1" lang="ja-JP" altLang="en-US" sz="1100" b="1" dirty="0">
                <a:solidFill>
                  <a:schemeClr val="bg1"/>
                </a:solidFill>
                <a:latin typeface="BIZ UDゴシック" panose="020B0400000000000000" pitchFamily="49" charset="-128"/>
                <a:ea typeface="BIZ UDゴシック" panose="020B0400000000000000" pitchFamily="49" charset="-128"/>
              </a:rPr>
              <a:t>①労働条件の悪化や、</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just"/>
            <a:r>
              <a:rPr kumimoji="1" lang="ja-JP" altLang="en-US" sz="1100" b="1" dirty="0">
                <a:solidFill>
                  <a:schemeClr val="bg1"/>
                </a:solidFill>
                <a:latin typeface="BIZ UDゴシック" panose="020B0400000000000000" pitchFamily="49" charset="-128"/>
                <a:ea typeface="BIZ UDゴシック" panose="020B0400000000000000" pitchFamily="49" charset="-128"/>
              </a:rPr>
              <a:t>　雇用の安定性が低下する</a:t>
            </a:r>
            <a:endParaRPr kumimoji="1" lang="ja-JP" altLang="en-US" sz="1100" b="1" dirty="0">
              <a:latin typeface="BIZ UDゴシック" panose="020B0400000000000000" pitchFamily="49" charset="-128"/>
              <a:ea typeface="BIZ UDゴシック" panose="020B0400000000000000" pitchFamily="49" charset="-128"/>
            </a:endParaRPr>
          </a:p>
        </p:txBody>
      </p:sp>
      <p:sp>
        <p:nvSpPr>
          <p:cNvPr id="16" name="TextBox 77">
            <a:extLst>
              <a:ext uri="{FF2B5EF4-FFF2-40B4-BE49-F238E27FC236}">
                <a16:creationId xmlns:a16="http://schemas.microsoft.com/office/drawing/2014/main" id="{9C3B2347-219E-A1BF-84E2-4736A1FBFD98}"/>
              </a:ext>
            </a:extLst>
          </p:cNvPr>
          <p:cNvSpPr txBox="1"/>
          <p:nvPr/>
        </p:nvSpPr>
        <p:spPr>
          <a:xfrm>
            <a:off x="5082689" y="1687422"/>
            <a:ext cx="1184439" cy="369332"/>
          </a:xfrm>
          <a:prstGeom prst="rect">
            <a:avLst/>
          </a:prstGeom>
        </p:spPr>
        <p:txBody>
          <a:bodyPr wrap="square" lIns="0" tIns="0" rIns="0" bIns="0" rtlCol="0" anchor="t">
            <a:spAutoFit/>
          </a:bodyPr>
          <a:lstStyle/>
          <a:p>
            <a:r>
              <a:rPr lang="ja-JP" altLang="en-US" sz="1200" dirty="0">
                <a:solidFill>
                  <a:schemeClr val="bg1"/>
                </a:solidFill>
                <a:latin typeface="HGPSoeiKakugothicUB" panose="020B0900000000000000" pitchFamily="34" charset="-128"/>
                <a:ea typeface="HGPSoeiKakugothicUB" panose="020B0900000000000000" pitchFamily="34" charset="-128"/>
              </a:rPr>
              <a:t>どんどん働く者が</a:t>
            </a:r>
            <a:endParaRPr lang="en-US" altLang="ja-JP" sz="1200" dirty="0">
              <a:solidFill>
                <a:schemeClr val="bg1"/>
              </a:solidFill>
              <a:latin typeface="HGPSoeiKakugothicUB" panose="020B0900000000000000" pitchFamily="34" charset="-128"/>
              <a:ea typeface="HGPSoeiKakugothicUB" panose="020B0900000000000000" pitchFamily="34" charset="-128"/>
            </a:endParaRPr>
          </a:p>
          <a:p>
            <a:r>
              <a:rPr lang="ja-JP" altLang="en-US" sz="1200" dirty="0">
                <a:solidFill>
                  <a:schemeClr val="bg1"/>
                </a:solidFill>
                <a:latin typeface="HGPSoeiKakugothicUB" panose="020B0900000000000000" pitchFamily="34" charset="-128"/>
                <a:ea typeface="HGPSoeiKakugothicUB" panose="020B0900000000000000" pitchFamily="34" charset="-128"/>
              </a:rPr>
              <a:t>脅かされていく！</a:t>
            </a:r>
          </a:p>
        </p:txBody>
      </p:sp>
      <p:sp>
        <p:nvSpPr>
          <p:cNvPr id="17" name="TextBox 72">
            <a:extLst>
              <a:ext uri="{FF2B5EF4-FFF2-40B4-BE49-F238E27FC236}">
                <a16:creationId xmlns:a16="http://schemas.microsoft.com/office/drawing/2014/main" id="{DE833FC3-AC44-2542-11F2-467A326EB216}"/>
              </a:ext>
            </a:extLst>
          </p:cNvPr>
          <p:cNvSpPr txBox="1"/>
          <p:nvPr/>
        </p:nvSpPr>
        <p:spPr>
          <a:xfrm>
            <a:off x="332054" y="3453788"/>
            <a:ext cx="2667000" cy="338554"/>
          </a:xfrm>
          <a:prstGeom prst="rect">
            <a:avLst/>
          </a:prstGeom>
        </p:spPr>
        <p:txBody>
          <a:bodyPr wrap="square" lIns="0" tIns="0" rIns="0" bIns="0" rtlCol="0" anchor="t">
            <a:spAutoFit/>
          </a:bodyPr>
          <a:lstStyle/>
          <a:p>
            <a:pPr algn="just"/>
            <a:r>
              <a:rPr lang="ja-JP" altLang="en-US" sz="1100" b="1" dirty="0">
                <a:solidFill>
                  <a:srgbClr val="000000"/>
                </a:solidFill>
                <a:latin typeface="BIZ UDゴシック" panose="020B0400000000000000" pitchFamily="49" charset="-128"/>
                <a:ea typeface="BIZ UDゴシック" panose="020B0400000000000000" pitchFamily="49" charset="-128"/>
              </a:rPr>
              <a:t>解雇や雇止めなど民事上</a:t>
            </a:r>
            <a:endParaRPr lang="en-US" altLang="ja-JP" sz="1100" b="1" dirty="0">
              <a:solidFill>
                <a:srgbClr val="000000"/>
              </a:solidFill>
              <a:latin typeface="BIZ UDゴシック" panose="020B0400000000000000" pitchFamily="49" charset="-128"/>
              <a:ea typeface="BIZ UDゴシック" panose="020B0400000000000000" pitchFamily="49" charset="-128"/>
            </a:endParaRPr>
          </a:p>
          <a:p>
            <a:pPr algn="just"/>
            <a:r>
              <a:rPr lang="ja-JP" altLang="en-US" sz="1100" b="1" dirty="0">
                <a:solidFill>
                  <a:srgbClr val="000000"/>
                </a:solidFill>
                <a:latin typeface="BIZ UDゴシック" panose="020B0400000000000000" pitchFamily="49" charset="-128"/>
                <a:ea typeface="BIZ UDゴシック" panose="020B0400000000000000" pitchFamily="49" charset="-128"/>
              </a:rPr>
              <a:t>の個別労働紛争相談件数</a:t>
            </a:r>
            <a:endParaRPr lang="en-US" altLang="ja-JP" sz="1100" b="1" dirty="0">
              <a:solidFill>
                <a:srgbClr val="000000"/>
              </a:solidFill>
              <a:latin typeface="BIZ UDゴシック" panose="020B0400000000000000" pitchFamily="49" charset="-128"/>
              <a:ea typeface="BIZ UDゴシック" panose="020B0400000000000000" pitchFamily="49" charset="-128"/>
            </a:endParaRPr>
          </a:p>
        </p:txBody>
      </p:sp>
      <p:sp>
        <p:nvSpPr>
          <p:cNvPr id="19" name="TextBox 72">
            <a:extLst>
              <a:ext uri="{FF2B5EF4-FFF2-40B4-BE49-F238E27FC236}">
                <a16:creationId xmlns:a16="http://schemas.microsoft.com/office/drawing/2014/main" id="{35C3E44B-A31C-68FA-1044-C9063D59ABA3}"/>
              </a:ext>
            </a:extLst>
          </p:cNvPr>
          <p:cNvSpPr txBox="1"/>
          <p:nvPr/>
        </p:nvSpPr>
        <p:spPr>
          <a:xfrm>
            <a:off x="5235928" y="4495533"/>
            <a:ext cx="2182574" cy="507831"/>
          </a:xfrm>
          <a:prstGeom prst="rect">
            <a:avLst/>
          </a:prstGeom>
        </p:spPr>
        <p:txBody>
          <a:bodyPr wrap="square" lIns="0" tIns="0" rIns="0" bIns="0" rtlCol="0" anchor="t">
            <a:spAutoFit/>
          </a:bodyPr>
          <a:lstStyle/>
          <a:p>
            <a:pPr algn="just"/>
            <a:r>
              <a:rPr lang="en-US" altLang="ja-JP" sz="1100" dirty="0">
                <a:solidFill>
                  <a:srgbClr val="000000"/>
                </a:solidFill>
                <a:latin typeface="BIZ UDゴシック" panose="020B0400000000000000" pitchFamily="49" charset="-128"/>
                <a:ea typeface="BIZ UDゴシック" panose="020B0400000000000000" pitchFamily="49" charset="-128"/>
              </a:rPr>
              <a:t>OECD</a:t>
            </a:r>
            <a:r>
              <a:rPr lang="ja-JP" altLang="en-US" sz="1100" dirty="0">
                <a:solidFill>
                  <a:srgbClr val="000000"/>
                </a:solidFill>
                <a:latin typeface="BIZ UDゴシック" panose="020B0400000000000000" pitchFamily="49" charset="-128"/>
                <a:ea typeface="BIZ UDゴシック" panose="020B0400000000000000" pitchFamily="49" charset="-128"/>
              </a:rPr>
              <a:t>「雇用保護指標」</a:t>
            </a:r>
            <a:endParaRPr lang="en-US" altLang="ja-JP" sz="1100" dirty="0">
              <a:solidFill>
                <a:srgbClr val="000000"/>
              </a:solidFill>
              <a:latin typeface="BIZ UDゴシック" panose="020B0400000000000000" pitchFamily="49" charset="-128"/>
              <a:ea typeface="BIZ UDゴシック" panose="020B0400000000000000" pitchFamily="49" charset="-128"/>
            </a:endParaRPr>
          </a:p>
          <a:p>
            <a:pPr algn="just"/>
            <a:r>
              <a:rPr lang="ja-JP" altLang="en-US" sz="1100" dirty="0">
                <a:solidFill>
                  <a:srgbClr val="000000"/>
                </a:solidFill>
                <a:latin typeface="BIZ UDゴシック" panose="020B0400000000000000" pitchFamily="49" charset="-128"/>
                <a:ea typeface="BIZ UDゴシック" panose="020B0400000000000000" pitchFamily="49" charset="-128"/>
              </a:rPr>
              <a:t>＝雇用者の解雇に関する規制の</a:t>
            </a:r>
            <a:endParaRPr lang="en-US" altLang="ja-JP" sz="1100" dirty="0">
              <a:solidFill>
                <a:srgbClr val="000000"/>
              </a:solidFill>
              <a:latin typeface="BIZ UDゴシック" panose="020B0400000000000000" pitchFamily="49" charset="-128"/>
              <a:ea typeface="BIZ UDゴシック" panose="020B0400000000000000" pitchFamily="49" charset="-128"/>
            </a:endParaRPr>
          </a:p>
          <a:p>
            <a:pPr algn="just"/>
            <a:r>
              <a:rPr lang="ja-JP" altLang="en-US" sz="1100" dirty="0">
                <a:solidFill>
                  <a:srgbClr val="000000"/>
                </a:solidFill>
                <a:latin typeface="BIZ UDゴシック" panose="020B0400000000000000" pitchFamily="49" charset="-128"/>
                <a:ea typeface="BIZ UDゴシック" panose="020B0400000000000000" pitchFamily="49" charset="-128"/>
              </a:rPr>
              <a:t>　強さを示す指標</a:t>
            </a:r>
            <a:r>
              <a:rPr lang="ja-JP" altLang="en-US" sz="1000" dirty="0">
                <a:solidFill>
                  <a:srgbClr val="000000"/>
                </a:solidFill>
                <a:latin typeface="BIZ UDゴシック" panose="020B0400000000000000" pitchFamily="49" charset="-128"/>
                <a:ea typeface="BIZ UDゴシック" panose="020B0400000000000000" pitchFamily="49" charset="-128"/>
              </a:rPr>
              <a:t>（</a:t>
            </a:r>
            <a:r>
              <a:rPr lang="en-US" altLang="ja-JP" sz="1000" dirty="0">
                <a:solidFill>
                  <a:srgbClr val="000000"/>
                </a:solidFill>
                <a:latin typeface="BIZ UDゴシック" panose="020B0400000000000000" pitchFamily="49" charset="-128"/>
                <a:ea typeface="BIZ UDゴシック" panose="020B0400000000000000" pitchFamily="49" charset="-128"/>
              </a:rPr>
              <a:t>2019</a:t>
            </a:r>
            <a:r>
              <a:rPr lang="ja-JP" altLang="en-US" sz="1000" dirty="0">
                <a:solidFill>
                  <a:srgbClr val="000000"/>
                </a:solidFill>
                <a:latin typeface="BIZ UDゴシック" panose="020B0400000000000000" pitchFamily="49" charset="-128"/>
                <a:ea typeface="BIZ UDゴシック" panose="020B0400000000000000" pitchFamily="49" charset="-128"/>
              </a:rPr>
              <a:t>年）</a:t>
            </a:r>
            <a:endParaRPr lang="en-US" altLang="ja-JP" sz="1100" dirty="0">
              <a:solidFill>
                <a:srgbClr val="000000"/>
              </a:solidFill>
              <a:latin typeface="BIZ UDゴシック" panose="020B0400000000000000" pitchFamily="49" charset="-128"/>
              <a:ea typeface="BIZ UDゴシック" panose="020B0400000000000000" pitchFamily="49" charset="-128"/>
            </a:endParaRPr>
          </a:p>
        </p:txBody>
      </p:sp>
      <p:sp>
        <p:nvSpPr>
          <p:cNvPr id="22" name="TextBox 77">
            <a:extLst>
              <a:ext uri="{FF2B5EF4-FFF2-40B4-BE49-F238E27FC236}">
                <a16:creationId xmlns:a16="http://schemas.microsoft.com/office/drawing/2014/main" id="{1399E728-F813-099D-6AD7-FF9232385789}"/>
              </a:ext>
            </a:extLst>
          </p:cNvPr>
          <p:cNvSpPr txBox="1"/>
          <p:nvPr/>
        </p:nvSpPr>
        <p:spPr>
          <a:xfrm>
            <a:off x="332054" y="4281362"/>
            <a:ext cx="1716736" cy="276999"/>
          </a:xfrm>
          <a:prstGeom prst="rect">
            <a:avLst/>
          </a:prstGeom>
        </p:spPr>
        <p:txBody>
          <a:bodyPr wrap="square" lIns="0" tIns="0" rIns="0" bIns="0" rtlCol="0" anchor="t">
            <a:spAutoFit/>
          </a:bodyPr>
          <a:lstStyle/>
          <a:p>
            <a:r>
              <a:rPr lang="en-US" altLang="ja-JP" sz="1100" b="1" dirty="0">
                <a:latin typeface="Meiryo UI" panose="020B0604030504040204" pitchFamily="34" charset="-128"/>
                <a:ea typeface="Meiryo UI" panose="020B0604030504040204" pitchFamily="34" charset="-128"/>
              </a:rPr>
              <a:t>2023</a:t>
            </a:r>
            <a:r>
              <a:rPr lang="ja-JP" altLang="en-US" sz="1100" b="1" dirty="0">
                <a:latin typeface="Meiryo UI" panose="020B0604030504040204" pitchFamily="34" charset="-128"/>
                <a:ea typeface="Meiryo UI" panose="020B0604030504040204" pitchFamily="34" charset="-128"/>
              </a:rPr>
              <a:t>年：</a:t>
            </a:r>
            <a:r>
              <a:rPr lang="en-US" altLang="ja-JP" b="1" dirty="0">
                <a:solidFill>
                  <a:srgbClr val="EA5504"/>
                </a:solidFill>
                <a:latin typeface="Meiryo UI" panose="020B0604030504040204" pitchFamily="34" charset="-128"/>
                <a:ea typeface="Meiryo UI" panose="020B0604030504040204" pitchFamily="34" charset="-128"/>
              </a:rPr>
              <a:t>26.6</a:t>
            </a:r>
            <a:r>
              <a:rPr lang="ja-JP" altLang="en-US" b="1" dirty="0">
                <a:solidFill>
                  <a:srgbClr val="EA5504"/>
                </a:solidFill>
                <a:latin typeface="Meiryo UI" panose="020B0604030504040204" pitchFamily="34" charset="-128"/>
                <a:ea typeface="Meiryo UI" panose="020B0604030504040204" pitchFamily="34" charset="-128"/>
              </a:rPr>
              <a:t>万件</a:t>
            </a:r>
            <a:endParaRPr lang="en-US" altLang="ja-JP" sz="1100" b="1" dirty="0">
              <a:solidFill>
                <a:srgbClr val="EA5504"/>
              </a:solidFill>
              <a:latin typeface="Meiryo UI" panose="020B0604030504040204" pitchFamily="34" charset="-128"/>
              <a:ea typeface="Meiryo UI" panose="020B0604030504040204" pitchFamily="34" charset="-128"/>
            </a:endParaRPr>
          </a:p>
        </p:txBody>
      </p:sp>
      <p:sp>
        <p:nvSpPr>
          <p:cNvPr id="23" name="三角形 48">
            <a:extLst>
              <a:ext uri="{FF2B5EF4-FFF2-40B4-BE49-F238E27FC236}">
                <a16:creationId xmlns:a16="http://schemas.microsoft.com/office/drawing/2014/main" id="{F79700EE-2D78-1FBA-05C1-5F275C8F12C2}"/>
              </a:ext>
            </a:extLst>
          </p:cNvPr>
          <p:cNvSpPr/>
          <p:nvPr/>
        </p:nvSpPr>
        <p:spPr>
          <a:xfrm rot="10800000">
            <a:off x="1074468" y="4168317"/>
            <a:ext cx="197156" cy="103854"/>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Box 77">
            <a:extLst>
              <a:ext uri="{FF2B5EF4-FFF2-40B4-BE49-F238E27FC236}">
                <a16:creationId xmlns:a16="http://schemas.microsoft.com/office/drawing/2014/main" id="{556F2B20-4A47-D5EF-3EA7-9FFB4B943857}"/>
              </a:ext>
            </a:extLst>
          </p:cNvPr>
          <p:cNvSpPr txBox="1"/>
          <p:nvPr/>
        </p:nvSpPr>
        <p:spPr>
          <a:xfrm>
            <a:off x="323090" y="3860443"/>
            <a:ext cx="1725700" cy="276999"/>
          </a:xfrm>
          <a:prstGeom prst="rect">
            <a:avLst/>
          </a:prstGeom>
        </p:spPr>
        <p:txBody>
          <a:bodyPr wrap="square" lIns="0" tIns="0" rIns="0" bIns="0" rtlCol="0" anchor="t">
            <a:spAutoFit/>
          </a:bodyPr>
          <a:lstStyle/>
          <a:p>
            <a:r>
              <a:rPr lang="en-US" altLang="ja-JP" sz="1100" b="1" dirty="0">
                <a:latin typeface="Meiryo UI" panose="020B0604030504040204" pitchFamily="34" charset="-128"/>
                <a:ea typeface="Meiryo UI" panose="020B0604030504040204" pitchFamily="34" charset="-128"/>
              </a:rPr>
              <a:t>2013</a:t>
            </a:r>
            <a:r>
              <a:rPr lang="ja-JP" altLang="en-US" sz="1100" b="1" dirty="0">
                <a:latin typeface="Meiryo UI" panose="020B0604030504040204" pitchFamily="34" charset="-128"/>
                <a:ea typeface="Meiryo UI" panose="020B0604030504040204" pitchFamily="34" charset="-128"/>
              </a:rPr>
              <a:t>年：</a:t>
            </a:r>
            <a:r>
              <a:rPr lang="en-US" altLang="ja-JP" b="1" dirty="0">
                <a:latin typeface="Meiryo UI" panose="020B0604030504040204" pitchFamily="34" charset="-128"/>
                <a:ea typeface="Meiryo UI" panose="020B0604030504040204" pitchFamily="34" charset="-128"/>
              </a:rPr>
              <a:t>24.6</a:t>
            </a:r>
            <a:r>
              <a:rPr lang="ja-JP" altLang="en-US" b="1" dirty="0">
                <a:latin typeface="Meiryo UI" panose="020B0604030504040204" pitchFamily="34" charset="-128"/>
                <a:ea typeface="Meiryo UI" panose="020B0604030504040204" pitchFamily="34" charset="-128"/>
              </a:rPr>
              <a:t>万件</a:t>
            </a:r>
            <a:endParaRPr lang="en-US" altLang="ja-JP" sz="1100" b="1" dirty="0">
              <a:latin typeface="Meiryo UI" panose="020B0604030504040204" pitchFamily="34" charset="-128"/>
              <a:ea typeface="Meiryo UI" panose="020B0604030504040204" pitchFamily="34" charset="-128"/>
            </a:endParaRPr>
          </a:p>
        </p:txBody>
      </p:sp>
      <p:sp>
        <p:nvSpPr>
          <p:cNvPr id="33" name="角丸四角形吹き出し 25">
            <a:extLst>
              <a:ext uri="{FF2B5EF4-FFF2-40B4-BE49-F238E27FC236}">
                <a16:creationId xmlns:a16="http://schemas.microsoft.com/office/drawing/2014/main" id="{143DFEBF-CB87-408A-4A88-1128ED75D212}"/>
              </a:ext>
            </a:extLst>
          </p:cNvPr>
          <p:cNvSpPr/>
          <p:nvPr/>
        </p:nvSpPr>
        <p:spPr>
          <a:xfrm>
            <a:off x="2113355" y="3461580"/>
            <a:ext cx="747472" cy="586213"/>
          </a:xfrm>
          <a:prstGeom prst="wedgeRoundRectCallout">
            <a:avLst>
              <a:gd name="adj1" fmla="val 28961"/>
              <a:gd name="adj2" fmla="val -18964"/>
              <a:gd name="adj3" fmla="val 16667"/>
            </a:avLst>
          </a:prstGeom>
          <a:solidFill>
            <a:srgbClr val="EA5504"/>
          </a:solidFill>
          <a:ln>
            <a:solidFill>
              <a:srgbClr val="EA5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Picture 2" descr="https://koriyama2025.notion.site/image/https%3A%2F%2Fprod-files-secure.s3.us-west-2.amazonaws.com%2Fd27dd3d2-da98-4404-9f79-d2d2de41bb8b%2Fdd399a60-0911-4945-94e5-8d59bc45db4f%2F202403%25E9%2583%25A1%25E5%25B1%25B1%25E3%2582%258A%25E3%2582%2587%25E3%2581%2586_(54).png?table=block&amp;id=839c6cc4-1018-472e-a7b3-654fef916511&amp;spaceId=d27dd3d2-da98-4404-9f79-d2d2de41bb8b&amp;width=380&amp;userId=&amp;cache=v2">
            <a:extLst>
              <a:ext uri="{FF2B5EF4-FFF2-40B4-BE49-F238E27FC236}">
                <a16:creationId xmlns:a16="http://schemas.microsoft.com/office/drawing/2014/main" id="{97B6EDA2-35F9-D64C-85FA-B40C1BEA73EC}"/>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450" b="26600"/>
          <a:stretch/>
        </p:blipFill>
        <p:spPr bwMode="auto">
          <a:xfrm>
            <a:off x="2591997" y="3502878"/>
            <a:ext cx="1159022" cy="97169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77">
            <a:extLst>
              <a:ext uri="{FF2B5EF4-FFF2-40B4-BE49-F238E27FC236}">
                <a16:creationId xmlns:a16="http://schemas.microsoft.com/office/drawing/2014/main" id="{EFBEBDCA-18F3-E959-77E0-1E7CF0D5B714}"/>
              </a:ext>
            </a:extLst>
          </p:cNvPr>
          <p:cNvSpPr txBox="1"/>
          <p:nvPr/>
        </p:nvSpPr>
        <p:spPr>
          <a:xfrm>
            <a:off x="2192611" y="3490900"/>
            <a:ext cx="676574" cy="507831"/>
          </a:xfrm>
          <a:prstGeom prst="rect">
            <a:avLst/>
          </a:prstGeom>
        </p:spPr>
        <p:txBody>
          <a:bodyPr wrap="square" lIns="0" tIns="0" rIns="0" bIns="0" rtlCol="0" anchor="t">
            <a:spAutoFit/>
          </a:bodyPr>
          <a:lstStyle/>
          <a:p>
            <a:r>
              <a:rPr lang="ja-JP" altLang="en-US" sz="1100" dirty="0">
                <a:solidFill>
                  <a:schemeClr val="bg1"/>
                </a:solidFill>
                <a:latin typeface="HGPSoeiKakugothicUB" panose="020B0900000000000000" pitchFamily="34" charset="-128"/>
                <a:ea typeface="HGPSoeiKakugothicUB" panose="020B0900000000000000" pitchFamily="34" charset="-128"/>
              </a:rPr>
              <a:t>こんなに</a:t>
            </a:r>
            <a:endParaRPr lang="en-US" altLang="ja-JP" sz="1100" dirty="0">
              <a:solidFill>
                <a:schemeClr val="bg1"/>
              </a:solidFill>
              <a:latin typeface="HGPSoeiKakugothicUB" panose="020B0900000000000000" pitchFamily="34" charset="-128"/>
              <a:ea typeface="HGPSoeiKakugothicUB" panose="020B0900000000000000" pitchFamily="34" charset="-128"/>
            </a:endParaRPr>
          </a:p>
          <a:p>
            <a:r>
              <a:rPr lang="ja-JP" altLang="en-US" sz="1100" dirty="0">
                <a:solidFill>
                  <a:schemeClr val="bg1"/>
                </a:solidFill>
                <a:latin typeface="HGPSoeiKakugothicUB" panose="020B0900000000000000" pitchFamily="34" charset="-128"/>
                <a:ea typeface="HGPSoeiKakugothicUB" panose="020B0900000000000000" pitchFamily="34" charset="-128"/>
              </a:rPr>
              <a:t>増えて</a:t>
            </a:r>
            <a:endParaRPr lang="en-US" altLang="ja-JP" sz="1100" dirty="0">
              <a:solidFill>
                <a:schemeClr val="bg1"/>
              </a:solidFill>
              <a:latin typeface="HGPSoeiKakugothicUB" panose="020B0900000000000000" pitchFamily="34" charset="-128"/>
              <a:ea typeface="HGPSoeiKakugothicUB" panose="020B0900000000000000" pitchFamily="34" charset="-128"/>
            </a:endParaRPr>
          </a:p>
          <a:p>
            <a:r>
              <a:rPr lang="ja-JP" altLang="en-US" sz="1100" dirty="0">
                <a:solidFill>
                  <a:schemeClr val="bg1"/>
                </a:solidFill>
                <a:latin typeface="HGPSoeiKakugothicUB" panose="020B0900000000000000" pitchFamily="34" charset="-128"/>
                <a:ea typeface="HGPSoeiKakugothicUB" panose="020B0900000000000000" pitchFamily="34" charset="-128"/>
              </a:rPr>
              <a:t>いるのか！</a:t>
            </a:r>
          </a:p>
        </p:txBody>
      </p:sp>
      <p:sp>
        <p:nvSpPr>
          <p:cNvPr id="36" name="三角形 55">
            <a:extLst>
              <a:ext uri="{FF2B5EF4-FFF2-40B4-BE49-F238E27FC236}">
                <a16:creationId xmlns:a16="http://schemas.microsoft.com/office/drawing/2014/main" id="{F94AF42B-2855-C260-08A5-03840FEBD1DB}"/>
              </a:ext>
            </a:extLst>
          </p:cNvPr>
          <p:cNvSpPr/>
          <p:nvPr/>
        </p:nvSpPr>
        <p:spPr>
          <a:xfrm rot="5400000">
            <a:off x="2865188" y="3861140"/>
            <a:ext cx="105321" cy="107959"/>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descr="スーツを着た男性&#10;&#10;自動的に生成された説明">
            <a:extLst>
              <a:ext uri="{FF2B5EF4-FFF2-40B4-BE49-F238E27FC236}">
                <a16:creationId xmlns:a16="http://schemas.microsoft.com/office/drawing/2014/main" id="{00710C59-D543-706A-ABF4-846292F1458A}"/>
              </a:ext>
            </a:extLst>
          </p:cNvPr>
          <p:cNvPicPr>
            <a:picLocks noChangeAspect="1"/>
          </p:cNvPicPr>
          <p:nvPr/>
        </p:nvPicPr>
        <p:blipFill>
          <a:blip r:embed="rId14" cstate="print">
            <a:extLst>
              <a:ext uri="{28A0092B-C50C-407E-A947-70E740481C1C}">
                <a14:useLocalDpi xmlns:a14="http://schemas.microsoft.com/office/drawing/2010/main" val="0"/>
              </a:ext>
            </a:extLst>
          </a:blip>
          <a:srcRect b="4760"/>
          <a:stretch/>
        </p:blipFill>
        <p:spPr>
          <a:xfrm>
            <a:off x="6396468" y="3478631"/>
            <a:ext cx="1007312" cy="959360"/>
          </a:xfrm>
          <a:prstGeom prst="rect">
            <a:avLst/>
          </a:prstGeom>
        </p:spPr>
      </p:pic>
      <p:cxnSp>
        <p:nvCxnSpPr>
          <p:cNvPr id="39" name="直線コネクタ 38">
            <a:extLst>
              <a:ext uri="{FF2B5EF4-FFF2-40B4-BE49-F238E27FC236}">
                <a16:creationId xmlns:a16="http://schemas.microsoft.com/office/drawing/2014/main" id="{10370A71-270C-03BC-0A74-8354D2187F75}"/>
              </a:ext>
            </a:extLst>
          </p:cNvPr>
          <p:cNvCxnSpPr>
            <a:cxnSpLocks/>
          </p:cNvCxnSpPr>
          <p:nvPr/>
        </p:nvCxnSpPr>
        <p:spPr>
          <a:xfrm>
            <a:off x="332054" y="4565070"/>
            <a:ext cx="1621883" cy="0"/>
          </a:xfrm>
          <a:prstGeom prst="line">
            <a:avLst/>
          </a:prstGeom>
          <a:ln w="19050" cmpd="thickThin"/>
        </p:spPr>
        <p:style>
          <a:lnRef idx="1">
            <a:schemeClr val="dk1"/>
          </a:lnRef>
          <a:fillRef idx="0">
            <a:schemeClr val="dk1"/>
          </a:fillRef>
          <a:effectRef idx="0">
            <a:schemeClr val="dk1"/>
          </a:effectRef>
          <a:fontRef idx="minor">
            <a:schemeClr val="tx1"/>
          </a:fontRef>
        </p:style>
      </p:cxnSp>
      <p:pic>
        <p:nvPicPr>
          <p:cNvPr id="51" name="図 50" descr="アイコン&#10;&#10;自動的に生成された説明">
            <a:extLst>
              <a:ext uri="{FF2B5EF4-FFF2-40B4-BE49-F238E27FC236}">
                <a16:creationId xmlns:a16="http://schemas.microsoft.com/office/drawing/2014/main" id="{CE0ADC35-B7F1-D5A6-3C91-DA75EF2C946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54870" y="7772930"/>
            <a:ext cx="944970" cy="888359"/>
          </a:xfrm>
          <a:prstGeom prst="rect">
            <a:avLst/>
          </a:prstGeom>
        </p:spPr>
      </p:pic>
      <p:pic>
        <p:nvPicPr>
          <p:cNvPr id="53" name="図 52" descr="挿絵 が含まれている画像&#10;&#10;自動的に生成された説明">
            <a:extLst>
              <a:ext uri="{FF2B5EF4-FFF2-40B4-BE49-F238E27FC236}">
                <a16:creationId xmlns:a16="http://schemas.microsoft.com/office/drawing/2014/main" id="{63BD5DA2-6584-686A-B162-6A460A238577}"/>
              </a:ext>
            </a:extLst>
          </p:cNvPr>
          <p:cNvPicPr>
            <a:picLocks noChangeAspect="1"/>
          </p:cNvPicPr>
          <p:nvPr/>
        </p:nvPicPr>
        <p:blipFill>
          <a:blip r:embed="rId16" cstate="print">
            <a:extLst>
              <a:ext uri="{28A0092B-C50C-407E-A947-70E740481C1C}">
                <a14:useLocalDpi xmlns:a14="http://schemas.microsoft.com/office/drawing/2010/main" val="0"/>
              </a:ext>
            </a:extLst>
          </a:blip>
          <a:srcRect b="63432"/>
          <a:stretch/>
        </p:blipFill>
        <p:spPr>
          <a:xfrm>
            <a:off x="3864878" y="7748196"/>
            <a:ext cx="772629" cy="899822"/>
          </a:xfrm>
          <a:prstGeom prst="rect">
            <a:avLst/>
          </a:prstGeom>
        </p:spPr>
      </p:pic>
      <p:pic>
        <p:nvPicPr>
          <p:cNvPr id="54" name="Picture 2">
            <a:extLst>
              <a:ext uri="{FF2B5EF4-FFF2-40B4-BE49-F238E27FC236}">
                <a16:creationId xmlns:a16="http://schemas.microsoft.com/office/drawing/2014/main" id="{C2351537-B1B4-421A-92A3-4D0310D36C7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00881" y="7751858"/>
            <a:ext cx="1922236" cy="96636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77">
            <a:extLst>
              <a:ext uri="{FF2B5EF4-FFF2-40B4-BE49-F238E27FC236}">
                <a16:creationId xmlns:a16="http://schemas.microsoft.com/office/drawing/2014/main" id="{6572D87F-71BD-E875-B9BE-876FC343A3DF}"/>
              </a:ext>
            </a:extLst>
          </p:cNvPr>
          <p:cNvSpPr txBox="1"/>
          <p:nvPr/>
        </p:nvSpPr>
        <p:spPr>
          <a:xfrm>
            <a:off x="5454673" y="7858400"/>
            <a:ext cx="1139075" cy="430887"/>
          </a:xfrm>
          <a:prstGeom prst="rect">
            <a:avLst/>
          </a:prstGeom>
        </p:spPr>
        <p:txBody>
          <a:bodyPr wrap="square" lIns="0" tIns="0" rIns="0" bIns="0" rtlCol="0" anchor="t">
            <a:spAutoFit/>
          </a:bodyPr>
          <a:lstStyle/>
          <a:p>
            <a:r>
              <a:rPr lang="ja-JP" altLang="en-US" sz="1400" dirty="0">
                <a:solidFill>
                  <a:srgbClr val="000000"/>
                </a:solidFill>
                <a:latin typeface="HGPSoeiKakugothicUB" panose="020B0900000000000000" pitchFamily="34" charset="-128"/>
                <a:ea typeface="HGPSoeiKakugothicUB" panose="020B0900000000000000" pitchFamily="34" charset="-128"/>
              </a:rPr>
              <a:t>「ワークルール」</a:t>
            </a:r>
            <a:endParaRPr lang="en-US" altLang="ja-JP" sz="1400" dirty="0">
              <a:solidFill>
                <a:srgbClr val="000000"/>
              </a:solidFill>
              <a:latin typeface="HGPSoeiKakugothicUB" panose="020B0900000000000000" pitchFamily="34" charset="-128"/>
              <a:ea typeface="HGPSoeiKakugothicUB" panose="020B0900000000000000" pitchFamily="34" charset="-128"/>
            </a:endParaRPr>
          </a:p>
          <a:p>
            <a:r>
              <a:rPr lang="en-US" altLang="ja-JP" sz="1400" dirty="0">
                <a:solidFill>
                  <a:srgbClr val="000000"/>
                </a:solidFill>
                <a:latin typeface="HGPSoeiKakugothicUB" panose="020B0900000000000000" pitchFamily="34" charset="-128"/>
                <a:ea typeface="HGPSoeiKakugothicUB" panose="020B0900000000000000" pitchFamily="34" charset="-128"/>
              </a:rPr>
              <a:t> </a:t>
            </a:r>
            <a:r>
              <a:rPr lang="ja-JP" altLang="en-US" sz="1400" dirty="0">
                <a:solidFill>
                  <a:srgbClr val="000000"/>
                </a:solidFill>
                <a:latin typeface="HGPSoeiKakugothicUB" panose="020B0900000000000000" pitchFamily="34" charset="-128"/>
                <a:ea typeface="HGPSoeiKakugothicUB" panose="020B0900000000000000" pitchFamily="34" charset="-128"/>
              </a:rPr>
              <a:t>　　　とは？</a:t>
            </a:r>
            <a:endParaRPr lang="en-US" sz="1400" dirty="0">
              <a:solidFill>
                <a:srgbClr val="000000"/>
              </a:solidFill>
              <a:latin typeface="HGPSoeiKakugothicUB" panose="020B0900000000000000" pitchFamily="34" charset="-128"/>
              <a:ea typeface="HGPSoeiKakugothicUB" panose="020B0900000000000000" pitchFamily="34" charset="-128"/>
            </a:endParaRPr>
          </a:p>
        </p:txBody>
      </p:sp>
      <p:sp>
        <p:nvSpPr>
          <p:cNvPr id="56" name="四角形: 角を丸くする 55">
            <a:extLst>
              <a:ext uri="{FF2B5EF4-FFF2-40B4-BE49-F238E27FC236}">
                <a16:creationId xmlns:a16="http://schemas.microsoft.com/office/drawing/2014/main" id="{C0251F59-1DB2-CD39-7DAE-BC8867104586}"/>
              </a:ext>
            </a:extLst>
          </p:cNvPr>
          <p:cNvSpPr/>
          <p:nvPr/>
        </p:nvSpPr>
        <p:spPr>
          <a:xfrm>
            <a:off x="3804304" y="5252745"/>
            <a:ext cx="3512526" cy="1521534"/>
          </a:xfrm>
          <a:prstGeom prst="round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46BEB862-9F8A-C986-94F9-243ED915FA67}"/>
              </a:ext>
            </a:extLst>
          </p:cNvPr>
          <p:cNvSpPr txBox="1"/>
          <p:nvPr/>
        </p:nvSpPr>
        <p:spPr>
          <a:xfrm>
            <a:off x="3779998" y="5355768"/>
            <a:ext cx="3578962" cy="430887"/>
          </a:xfrm>
          <a:prstGeom prst="rect">
            <a:avLst/>
          </a:prstGeom>
          <a:noFill/>
        </p:spPr>
        <p:txBody>
          <a:bodyPr wrap="square" rtlCol="0">
            <a:spAutoFit/>
          </a:bodyPr>
          <a:lstStyle/>
          <a:p>
            <a:pPr algn="just"/>
            <a:r>
              <a:rPr kumimoji="1" lang="ja-JP" altLang="en-US" sz="1100" b="1" dirty="0">
                <a:solidFill>
                  <a:schemeClr val="bg1"/>
                </a:solidFill>
                <a:latin typeface="BIZ UDゴシック" panose="020B0400000000000000" pitchFamily="49" charset="-128"/>
                <a:ea typeface="BIZ UDゴシック" panose="020B0400000000000000" pitchFamily="49" charset="-128"/>
              </a:rPr>
              <a:t>②違法に働かせるブラック企業が価格競争に参入する</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just"/>
            <a:r>
              <a:rPr kumimoji="1" lang="ja-JP" altLang="en-US" sz="1100" b="1" dirty="0">
                <a:solidFill>
                  <a:schemeClr val="bg1"/>
                </a:solidFill>
                <a:latin typeface="BIZ UDゴシック" panose="020B0400000000000000" pitchFamily="49" charset="-128"/>
                <a:ea typeface="BIZ UDゴシック" panose="020B0400000000000000" pitchFamily="49" charset="-128"/>
              </a:rPr>
              <a:t>　ことで、適切な価格やサービスが維持できなくなる</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p:txBody>
      </p:sp>
      <p:pic>
        <p:nvPicPr>
          <p:cNvPr id="83" name="図 82" descr="アイコン&#10;&#10;自動的に生成された説明">
            <a:extLst>
              <a:ext uri="{FF2B5EF4-FFF2-40B4-BE49-F238E27FC236}">
                <a16:creationId xmlns:a16="http://schemas.microsoft.com/office/drawing/2014/main" id="{7CCF3518-A956-341F-B281-08E4EE38A94C}"/>
              </a:ext>
            </a:extLst>
          </p:cNvPr>
          <p:cNvPicPr>
            <a:picLocks noChangeAspect="1"/>
          </p:cNvPicPr>
          <p:nvPr/>
        </p:nvPicPr>
        <p:blipFill>
          <a:blip r:embed="rId18" cstate="print">
            <a:biLevel thresh="25000"/>
            <a:extLst>
              <a:ext uri="{28A0092B-C50C-407E-A947-70E740481C1C}">
                <a14:useLocalDpi xmlns:a14="http://schemas.microsoft.com/office/drawing/2010/main" val="0"/>
              </a:ext>
            </a:extLst>
          </a:blip>
          <a:stretch>
            <a:fillRect/>
          </a:stretch>
        </p:blipFill>
        <p:spPr>
          <a:xfrm>
            <a:off x="2089048" y="5939222"/>
            <a:ext cx="678882" cy="678882"/>
          </a:xfrm>
          <a:prstGeom prst="rect">
            <a:avLst/>
          </a:prstGeom>
        </p:spPr>
      </p:pic>
      <p:sp>
        <p:nvSpPr>
          <p:cNvPr id="95" name="角丸四角形吹き出し 44">
            <a:extLst>
              <a:ext uri="{FF2B5EF4-FFF2-40B4-BE49-F238E27FC236}">
                <a16:creationId xmlns:a16="http://schemas.microsoft.com/office/drawing/2014/main" id="{A3CA0887-2C5D-5E53-6DED-F1573922340D}"/>
              </a:ext>
            </a:extLst>
          </p:cNvPr>
          <p:cNvSpPr/>
          <p:nvPr/>
        </p:nvSpPr>
        <p:spPr>
          <a:xfrm>
            <a:off x="2819242" y="5886755"/>
            <a:ext cx="844898" cy="682276"/>
          </a:xfrm>
          <a:prstGeom prst="wedgeRoundRectCallout">
            <a:avLst>
              <a:gd name="adj1" fmla="val -59342"/>
              <a:gd name="adj2" fmla="val -9316"/>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正方形/長方形 102">
            <a:extLst>
              <a:ext uri="{FF2B5EF4-FFF2-40B4-BE49-F238E27FC236}">
                <a16:creationId xmlns:a16="http://schemas.microsoft.com/office/drawing/2014/main" id="{FD3FBA9B-5F38-D8BE-56B5-7BF7B431EE83}"/>
              </a:ext>
            </a:extLst>
          </p:cNvPr>
          <p:cNvSpPr/>
          <p:nvPr/>
        </p:nvSpPr>
        <p:spPr>
          <a:xfrm>
            <a:off x="2790453" y="5888988"/>
            <a:ext cx="939877" cy="646331"/>
          </a:xfrm>
          <a:prstGeom prst="rect">
            <a:avLst/>
          </a:prstGeom>
        </p:spPr>
        <p:txBody>
          <a:bodyPr wrap="square">
            <a:spAutoFit/>
          </a:bodyPr>
          <a:lstStyle/>
          <a:p>
            <a:r>
              <a:rPr lang="ja-JP" altLang="en-US" sz="900" b="1" dirty="0">
                <a:latin typeface="BIZ UDゴシック" panose="020B0400000000000000" pitchFamily="49" charset="-128"/>
                <a:ea typeface="BIZ UDゴシック" panose="020B0400000000000000" pitchFamily="49" charset="-128"/>
              </a:rPr>
              <a:t>休暇も取れないし、いつまで働けるか</a:t>
            </a:r>
            <a:endParaRPr lang="en-US" altLang="ja-JP" sz="900" b="1" dirty="0">
              <a:latin typeface="BIZ UDゴシック" panose="020B0400000000000000" pitchFamily="49" charset="-128"/>
              <a:ea typeface="BIZ UDゴシック" panose="020B0400000000000000" pitchFamily="49" charset="-128"/>
            </a:endParaRPr>
          </a:p>
          <a:p>
            <a:r>
              <a:rPr lang="ja-JP" altLang="en-US" sz="900" b="1" dirty="0">
                <a:latin typeface="BIZ UDゴシック" panose="020B0400000000000000" pitchFamily="49" charset="-128"/>
                <a:ea typeface="BIZ UDゴシック" panose="020B0400000000000000" pitchFamily="49" charset="-128"/>
              </a:rPr>
              <a:t>分からない！</a:t>
            </a:r>
            <a:endParaRPr lang="en-US" altLang="ja-JP" sz="900" b="1" dirty="0">
              <a:latin typeface="BIZ UDゴシック" panose="020B0400000000000000" pitchFamily="49" charset="-128"/>
              <a:ea typeface="BIZ UDゴシック" panose="020B0400000000000000" pitchFamily="49" charset="-128"/>
            </a:endParaRPr>
          </a:p>
        </p:txBody>
      </p:sp>
      <p:pic>
        <p:nvPicPr>
          <p:cNvPr id="9" name="図 8" descr="図形, 矢印&#10;&#10;自動的に生成された説明">
            <a:extLst>
              <a:ext uri="{FF2B5EF4-FFF2-40B4-BE49-F238E27FC236}">
                <a16:creationId xmlns:a16="http://schemas.microsoft.com/office/drawing/2014/main" id="{50718A07-1B1C-4E4D-78BE-37931700082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21664" y="5628406"/>
            <a:ext cx="1257767" cy="1047017"/>
          </a:xfrm>
          <a:prstGeom prst="rect">
            <a:avLst/>
          </a:prstGeom>
        </p:spPr>
      </p:pic>
      <p:sp>
        <p:nvSpPr>
          <p:cNvPr id="125" name="正方形/長方形 124">
            <a:extLst>
              <a:ext uri="{FF2B5EF4-FFF2-40B4-BE49-F238E27FC236}">
                <a16:creationId xmlns:a16="http://schemas.microsoft.com/office/drawing/2014/main" id="{7A5D32C1-35BC-2702-F46D-90734996771C}"/>
              </a:ext>
            </a:extLst>
          </p:cNvPr>
          <p:cNvSpPr/>
          <p:nvPr/>
        </p:nvSpPr>
        <p:spPr>
          <a:xfrm>
            <a:off x="3874167" y="5948863"/>
            <a:ext cx="1386284" cy="646331"/>
          </a:xfrm>
          <a:prstGeom prst="rect">
            <a:avLst/>
          </a:prstGeom>
        </p:spPr>
        <p:txBody>
          <a:bodyPr wrap="square">
            <a:spAutoFit/>
          </a:bodyPr>
          <a:lstStyle/>
          <a:p>
            <a:r>
              <a:rPr lang="ja-JP" altLang="en-US" sz="900" b="1" dirty="0">
                <a:latin typeface="BIZ UDゴシック" panose="020B0400000000000000" pitchFamily="49" charset="-128"/>
                <a:ea typeface="BIZ UDゴシック" panose="020B0400000000000000" pitchFamily="49" charset="-128"/>
              </a:rPr>
              <a:t>サビ残と違法な休日出勤で超短納期出荷・低価格を実現している</a:t>
            </a:r>
            <a:endParaRPr lang="en-US" altLang="ja-JP" sz="900" b="1" dirty="0">
              <a:latin typeface="BIZ UDゴシック" panose="020B0400000000000000" pitchFamily="49" charset="-128"/>
              <a:ea typeface="BIZ UDゴシック" panose="020B0400000000000000" pitchFamily="49" charset="-128"/>
            </a:endParaRPr>
          </a:p>
          <a:p>
            <a:r>
              <a:rPr lang="ja-JP" altLang="en-US" sz="900" b="1" dirty="0">
                <a:latin typeface="BIZ UDゴシック" panose="020B0400000000000000" pitchFamily="49" charset="-128"/>
                <a:ea typeface="BIZ UDゴシック" panose="020B0400000000000000" pitchFamily="49" charset="-128"/>
              </a:rPr>
              <a:t>ブラック企業</a:t>
            </a:r>
            <a:endParaRPr lang="en-US" altLang="ja-JP" sz="1000" b="1" dirty="0">
              <a:latin typeface="BIZ UDゴシック" panose="020B0400000000000000" pitchFamily="49" charset="-128"/>
              <a:ea typeface="BIZ UDゴシック" panose="020B0400000000000000" pitchFamily="49" charset="-128"/>
            </a:endParaRPr>
          </a:p>
        </p:txBody>
      </p:sp>
      <p:pic>
        <p:nvPicPr>
          <p:cNvPr id="14" name="図 13" descr="図形, 矢印&#10;&#10;自動的に生成された説明">
            <a:extLst>
              <a:ext uri="{FF2B5EF4-FFF2-40B4-BE49-F238E27FC236}">
                <a16:creationId xmlns:a16="http://schemas.microsoft.com/office/drawing/2014/main" id="{1EE92D1C-8983-42CE-441F-EE65FD7F62E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956128" y="5730083"/>
            <a:ext cx="1196508" cy="870161"/>
          </a:xfrm>
          <a:prstGeom prst="rect">
            <a:avLst/>
          </a:prstGeom>
        </p:spPr>
      </p:pic>
      <p:sp>
        <p:nvSpPr>
          <p:cNvPr id="127" name="正方形/長方形 126">
            <a:extLst>
              <a:ext uri="{FF2B5EF4-FFF2-40B4-BE49-F238E27FC236}">
                <a16:creationId xmlns:a16="http://schemas.microsoft.com/office/drawing/2014/main" id="{8DA46D9B-0F18-097A-DA60-10765D6B45C0}"/>
              </a:ext>
            </a:extLst>
          </p:cNvPr>
          <p:cNvSpPr/>
          <p:nvPr/>
        </p:nvSpPr>
        <p:spPr>
          <a:xfrm>
            <a:off x="5934423" y="6112373"/>
            <a:ext cx="1292153" cy="369332"/>
          </a:xfrm>
          <a:prstGeom prst="rect">
            <a:avLst/>
          </a:prstGeom>
        </p:spPr>
        <p:txBody>
          <a:bodyPr wrap="square">
            <a:spAutoFit/>
          </a:bodyPr>
          <a:lstStyle/>
          <a:p>
            <a:r>
              <a:rPr lang="ja-JP" altLang="en-US" sz="900" b="1" dirty="0">
                <a:latin typeface="BIZ UDゴシック" panose="020B0400000000000000" pitchFamily="49" charset="-128"/>
                <a:ea typeface="BIZ UDゴシック" panose="020B0400000000000000" pitchFamily="49" charset="-128"/>
              </a:rPr>
              <a:t>ルールを守り、適正価格な真面目な企業</a:t>
            </a:r>
          </a:p>
        </p:txBody>
      </p:sp>
      <p:sp>
        <p:nvSpPr>
          <p:cNvPr id="18" name="爆発: 14 pt 17">
            <a:extLst>
              <a:ext uri="{FF2B5EF4-FFF2-40B4-BE49-F238E27FC236}">
                <a16:creationId xmlns:a16="http://schemas.microsoft.com/office/drawing/2014/main" id="{D4D88D8A-F07D-D6EE-BAFF-856625B77484}"/>
              </a:ext>
            </a:extLst>
          </p:cNvPr>
          <p:cNvSpPr/>
          <p:nvPr/>
        </p:nvSpPr>
        <p:spPr>
          <a:xfrm>
            <a:off x="5090683" y="5741040"/>
            <a:ext cx="1097575" cy="898306"/>
          </a:xfrm>
          <a:prstGeom prst="irregularSeal2">
            <a:avLst/>
          </a:prstGeom>
          <a:solidFill>
            <a:srgbClr val="FF0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7A0135B-2F72-991D-458B-39C318777699}"/>
              </a:ext>
            </a:extLst>
          </p:cNvPr>
          <p:cNvSpPr/>
          <p:nvPr/>
        </p:nvSpPr>
        <p:spPr>
          <a:xfrm>
            <a:off x="5232492" y="6022602"/>
            <a:ext cx="712943" cy="400110"/>
          </a:xfrm>
          <a:prstGeom prst="rect">
            <a:avLst/>
          </a:prstGeom>
        </p:spPr>
        <p:txBody>
          <a:bodyPr wrap="square">
            <a:spAutoFit/>
          </a:bodyPr>
          <a:lstStyle/>
          <a:p>
            <a:r>
              <a:rPr lang="ja-JP" altLang="en-US" sz="1000" b="1" dirty="0">
                <a:solidFill>
                  <a:schemeClr val="bg1"/>
                </a:solidFill>
                <a:latin typeface="BIZ UDゴシック" panose="020B0400000000000000" pitchFamily="49" charset="-128"/>
                <a:ea typeface="BIZ UDゴシック" panose="020B0400000000000000" pitchFamily="49" charset="-128"/>
              </a:rPr>
              <a:t>不平等な</a:t>
            </a:r>
            <a:endParaRPr lang="en-US" altLang="ja-JP" sz="1000" b="1" dirty="0">
              <a:solidFill>
                <a:schemeClr val="bg1"/>
              </a:solidFill>
              <a:latin typeface="BIZ UDゴシック" panose="020B0400000000000000" pitchFamily="49" charset="-128"/>
              <a:ea typeface="BIZ UDゴシック" panose="020B0400000000000000" pitchFamily="49" charset="-128"/>
            </a:endParaRPr>
          </a:p>
          <a:p>
            <a:r>
              <a:rPr lang="ja-JP" altLang="en-US" sz="1000" b="1" dirty="0">
                <a:solidFill>
                  <a:schemeClr val="bg1"/>
                </a:solidFill>
                <a:latin typeface="BIZ UDゴシック" panose="020B0400000000000000" pitchFamily="49" charset="-128"/>
                <a:ea typeface="BIZ UDゴシック" panose="020B0400000000000000" pitchFamily="49" charset="-128"/>
              </a:rPr>
              <a:t>価格競争</a:t>
            </a:r>
            <a:endParaRPr lang="ja-JP" altLang="en-US" sz="900" b="1"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4279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9FBB145E-7D61-532C-0449-4CFE8CA1CCE3}"/>
              </a:ext>
            </a:extLst>
          </p:cNvPr>
          <p:cNvSpPr/>
          <p:nvPr/>
        </p:nvSpPr>
        <p:spPr>
          <a:xfrm>
            <a:off x="5026521" y="5552116"/>
            <a:ext cx="2353777" cy="164844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BIZ UDGothic" panose="020B0400000000000000" pitchFamily="49" charset="-128"/>
              <a:ea typeface="BIZ UDGothic" panose="020B0400000000000000" pitchFamily="49" charset="-128"/>
            </a:endParaRPr>
          </a:p>
        </p:txBody>
      </p:sp>
      <p:sp>
        <p:nvSpPr>
          <p:cNvPr id="62" name="正方形/長方形 61">
            <a:extLst>
              <a:ext uri="{FF2B5EF4-FFF2-40B4-BE49-F238E27FC236}">
                <a16:creationId xmlns:a16="http://schemas.microsoft.com/office/drawing/2014/main" id="{B741108D-F68E-8571-FF24-AD4491FB4796}"/>
              </a:ext>
            </a:extLst>
          </p:cNvPr>
          <p:cNvSpPr/>
          <p:nvPr/>
        </p:nvSpPr>
        <p:spPr>
          <a:xfrm>
            <a:off x="2595504" y="5552116"/>
            <a:ext cx="2353777" cy="164844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Group 2"/>
          <p:cNvGrpSpPr/>
          <p:nvPr/>
        </p:nvGrpSpPr>
        <p:grpSpPr>
          <a:xfrm>
            <a:off x="-2" y="-1894439"/>
            <a:ext cx="7556501" cy="2770176"/>
            <a:chOff x="0" y="-28575"/>
            <a:chExt cx="3017389" cy="841375"/>
          </a:xfrm>
        </p:grpSpPr>
        <p:sp>
          <p:nvSpPr>
            <p:cNvPr id="3" name="Freeform 3"/>
            <p:cNvSpPr/>
            <p:nvPr/>
          </p:nvSpPr>
          <p:spPr>
            <a:xfrm>
              <a:off x="0" y="541867"/>
              <a:ext cx="3017389" cy="270933"/>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4" name="TextBox 4"/>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0" y="866113"/>
            <a:ext cx="7560000" cy="2939904"/>
            <a:chOff x="0" y="0"/>
            <a:chExt cx="2709333" cy="1251236"/>
          </a:xfrm>
        </p:grpSpPr>
        <p:sp>
          <p:nvSpPr>
            <p:cNvPr id="6" name="Freeform 6"/>
            <p:cNvSpPr/>
            <p:nvPr/>
          </p:nvSpPr>
          <p:spPr>
            <a:xfrm>
              <a:off x="0" y="0"/>
              <a:ext cx="2709333" cy="1251236"/>
            </a:xfrm>
            <a:custGeom>
              <a:avLst/>
              <a:gdLst/>
              <a:ahLst/>
              <a:cxnLst/>
              <a:rect l="l" t="t" r="r" b="b"/>
              <a:pathLst>
                <a:path w="2709333" h="1251236">
                  <a:moveTo>
                    <a:pt x="0" y="0"/>
                  </a:moveTo>
                  <a:lnTo>
                    <a:pt x="2709333" y="0"/>
                  </a:lnTo>
                  <a:lnTo>
                    <a:pt x="2709333" y="1251236"/>
                  </a:lnTo>
                  <a:lnTo>
                    <a:pt x="0" y="1251236"/>
                  </a:lnTo>
                  <a:close/>
                </a:path>
              </a:pathLst>
            </a:custGeom>
            <a:solidFill>
              <a:srgbClr val="7191C0"/>
            </a:solidFill>
          </p:spPr>
          <p:txBody>
            <a:bodyPr/>
            <a:lstStyle/>
            <a:p>
              <a:endParaRPr lang="ja-JP" altLang="en-US"/>
            </a:p>
          </p:txBody>
        </p:sp>
        <p:sp>
          <p:nvSpPr>
            <p:cNvPr id="7" name="TextBox 7"/>
            <p:cNvSpPr txBox="1"/>
            <p:nvPr/>
          </p:nvSpPr>
          <p:spPr>
            <a:xfrm>
              <a:off x="0" y="-28575"/>
              <a:ext cx="2709333" cy="1279811"/>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695983" y="1189447"/>
            <a:ext cx="4123644" cy="2082440"/>
          </a:xfrm>
          <a:custGeom>
            <a:avLst/>
            <a:gdLst/>
            <a:ahLst/>
            <a:cxnLst/>
            <a:rect l="l" t="t" r="r" b="b"/>
            <a:pathLst>
              <a:path w="4123644" h="2082440">
                <a:moveTo>
                  <a:pt x="0" y="0"/>
                </a:moveTo>
                <a:lnTo>
                  <a:pt x="4123644" y="0"/>
                </a:lnTo>
                <a:lnTo>
                  <a:pt x="4123644" y="2082440"/>
                </a:lnTo>
                <a:lnTo>
                  <a:pt x="0" y="2082440"/>
                </a:lnTo>
                <a:lnTo>
                  <a:pt x="0" y="0"/>
                </a:lnTo>
                <a:close/>
              </a:path>
            </a:pathLst>
          </a:custGeom>
          <a:blipFill>
            <a:blip r:embed="rId2">
              <a:alphaModFix amt="25000"/>
            </a:blip>
            <a:stretch>
              <a:fillRect/>
            </a:stretch>
          </a:blipFill>
        </p:spPr>
        <p:txBody>
          <a:bodyPr/>
          <a:lstStyle/>
          <a:p>
            <a:endParaRPr lang="ja-JP" altLang="en-US"/>
          </a:p>
        </p:txBody>
      </p:sp>
      <p:grpSp>
        <p:nvGrpSpPr>
          <p:cNvPr id="10" name="Group 10"/>
          <p:cNvGrpSpPr/>
          <p:nvPr/>
        </p:nvGrpSpPr>
        <p:grpSpPr>
          <a:xfrm>
            <a:off x="2670229" y="1037157"/>
            <a:ext cx="4351323" cy="1153587"/>
            <a:chOff x="0" y="0"/>
            <a:chExt cx="1559416" cy="413419"/>
          </a:xfrm>
        </p:grpSpPr>
        <p:sp>
          <p:nvSpPr>
            <p:cNvPr id="11" name="Freeform 11"/>
            <p:cNvSpPr/>
            <p:nvPr/>
          </p:nvSpPr>
          <p:spPr>
            <a:xfrm>
              <a:off x="0" y="0"/>
              <a:ext cx="1559416" cy="413419"/>
            </a:xfrm>
            <a:custGeom>
              <a:avLst/>
              <a:gdLst/>
              <a:ahLst/>
              <a:cxnLst/>
              <a:rect l="l" t="t" r="r" b="b"/>
              <a:pathLst>
                <a:path w="1559416" h="413419">
                  <a:moveTo>
                    <a:pt x="65831" y="0"/>
                  </a:moveTo>
                  <a:lnTo>
                    <a:pt x="1493585" y="0"/>
                  </a:lnTo>
                  <a:cubicBezTo>
                    <a:pt x="1511045" y="0"/>
                    <a:pt x="1527789" y="6936"/>
                    <a:pt x="1540135" y="19281"/>
                  </a:cubicBezTo>
                  <a:cubicBezTo>
                    <a:pt x="1552480" y="31627"/>
                    <a:pt x="1559416" y="48371"/>
                    <a:pt x="1559416" y="65831"/>
                  </a:cubicBezTo>
                  <a:lnTo>
                    <a:pt x="1559416" y="347589"/>
                  </a:lnTo>
                  <a:cubicBezTo>
                    <a:pt x="1559416" y="365048"/>
                    <a:pt x="1552480" y="381792"/>
                    <a:pt x="1540135" y="394138"/>
                  </a:cubicBezTo>
                  <a:cubicBezTo>
                    <a:pt x="1527789" y="406484"/>
                    <a:pt x="1511045" y="413419"/>
                    <a:pt x="1493585" y="413419"/>
                  </a:cubicBezTo>
                  <a:lnTo>
                    <a:pt x="65831" y="413419"/>
                  </a:lnTo>
                  <a:cubicBezTo>
                    <a:pt x="48371" y="413419"/>
                    <a:pt x="31627" y="406484"/>
                    <a:pt x="19281" y="394138"/>
                  </a:cubicBezTo>
                  <a:cubicBezTo>
                    <a:pt x="6936" y="381792"/>
                    <a:pt x="0" y="365048"/>
                    <a:pt x="0" y="347589"/>
                  </a:cubicBezTo>
                  <a:lnTo>
                    <a:pt x="0" y="65831"/>
                  </a:lnTo>
                  <a:cubicBezTo>
                    <a:pt x="0" y="48371"/>
                    <a:pt x="6936" y="31627"/>
                    <a:pt x="19281" y="19281"/>
                  </a:cubicBezTo>
                  <a:cubicBezTo>
                    <a:pt x="31627" y="6936"/>
                    <a:pt x="48371" y="0"/>
                    <a:pt x="65831" y="0"/>
                  </a:cubicBezTo>
                  <a:close/>
                </a:path>
              </a:pathLst>
            </a:custGeom>
            <a:solidFill>
              <a:srgbClr val="7ED957"/>
            </a:solidFill>
          </p:spPr>
          <p:txBody>
            <a:bodyPr/>
            <a:lstStyle/>
            <a:p>
              <a:endParaRPr lang="ja-JP" altLang="en-US"/>
            </a:p>
          </p:txBody>
        </p:sp>
        <p:sp>
          <p:nvSpPr>
            <p:cNvPr id="12" name="TextBox 12"/>
            <p:cNvSpPr txBox="1"/>
            <p:nvPr/>
          </p:nvSpPr>
          <p:spPr>
            <a:xfrm>
              <a:off x="0" y="-28575"/>
              <a:ext cx="1559416" cy="441994"/>
            </a:xfrm>
            <a:prstGeom prst="rect">
              <a:avLst/>
            </a:prstGeom>
          </p:spPr>
          <p:txBody>
            <a:bodyPr lIns="50800" tIns="50800" rIns="50800" bIns="50800" rtlCol="0" anchor="ctr"/>
            <a:lstStyle/>
            <a:p>
              <a:pPr algn="ctr">
                <a:lnSpc>
                  <a:spcPts val="1960"/>
                </a:lnSpc>
              </a:pPr>
              <a:endParaRPr/>
            </a:p>
          </p:txBody>
        </p:sp>
      </p:grpSp>
      <p:grpSp>
        <p:nvGrpSpPr>
          <p:cNvPr id="13" name="Group 13"/>
          <p:cNvGrpSpPr/>
          <p:nvPr/>
        </p:nvGrpSpPr>
        <p:grpSpPr>
          <a:xfrm rot="3946364">
            <a:off x="6821257" y="933346"/>
            <a:ext cx="400590" cy="599595"/>
            <a:chOff x="0" y="0"/>
            <a:chExt cx="475154" cy="711200"/>
          </a:xfrm>
        </p:grpSpPr>
        <p:sp>
          <p:nvSpPr>
            <p:cNvPr id="14" name="Freeform 14"/>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7ED957"/>
            </a:solidFill>
          </p:spPr>
          <p:txBody>
            <a:bodyPr/>
            <a:lstStyle/>
            <a:p>
              <a:endParaRPr lang="ja-JP" altLang="en-US"/>
            </a:p>
          </p:txBody>
        </p:sp>
        <p:sp>
          <p:nvSpPr>
            <p:cNvPr id="15" name="TextBox 15"/>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329598" y="2262847"/>
            <a:ext cx="1322255" cy="1322255"/>
            <a:chOff x="0" y="0"/>
            <a:chExt cx="1763007" cy="1763007"/>
          </a:xfrm>
        </p:grpSpPr>
        <p:grpSp>
          <p:nvGrpSpPr>
            <p:cNvPr id="17" name="Group 17"/>
            <p:cNvGrpSpPr/>
            <p:nvPr/>
          </p:nvGrpSpPr>
          <p:grpSpPr>
            <a:xfrm>
              <a:off x="0" y="0"/>
              <a:ext cx="1763007" cy="17630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504"/>
              </a:solidFill>
              <a:ln w="12700">
                <a:solidFill>
                  <a:srgbClr val="000000"/>
                </a:solidFill>
              </a:ln>
            </p:spPr>
            <p:txBody>
              <a:bodyPr/>
              <a:lstStyle/>
              <a:p>
                <a:endParaRPr lang="ja-JP" altLang="en-US"/>
              </a:p>
            </p:txBody>
          </p:sp>
        </p:grpSp>
        <p:grpSp>
          <p:nvGrpSpPr>
            <p:cNvPr id="19" name="Group 19"/>
            <p:cNvGrpSpPr/>
            <p:nvPr/>
          </p:nvGrpSpPr>
          <p:grpSpPr>
            <a:xfrm>
              <a:off x="0" y="0"/>
              <a:ext cx="1763007" cy="176300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2179" r="-12366" b="-24546"/>
                </a:stretch>
              </a:blipFill>
            </p:spPr>
            <p:txBody>
              <a:bodyPr/>
              <a:lstStyle/>
              <a:p>
                <a:endParaRPr lang="ja-JP" altLang="en-US"/>
              </a:p>
            </p:txBody>
          </p:sp>
        </p:grpSp>
      </p:grpSp>
      <p:grpSp>
        <p:nvGrpSpPr>
          <p:cNvPr id="21" name="Group 21"/>
          <p:cNvGrpSpPr/>
          <p:nvPr/>
        </p:nvGrpSpPr>
        <p:grpSpPr>
          <a:xfrm>
            <a:off x="1996702" y="2309552"/>
            <a:ext cx="5032476" cy="1441066"/>
            <a:chOff x="0" y="-28575"/>
            <a:chExt cx="1675229" cy="516446"/>
          </a:xfrm>
        </p:grpSpPr>
        <p:sp>
          <p:nvSpPr>
            <p:cNvPr id="22" name="Freeform 22"/>
            <p:cNvSpPr/>
            <p:nvPr/>
          </p:nvSpPr>
          <p:spPr>
            <a:xfrm>
              <a:off x="0" y="0"/>
              <a:ext cx="1675229" cy="433539"/>
            </a:xfrm>
            <a:custGeom>
              <a:avLst/>
              <a:gdLst/>
              <a:ahLst/>
              <a:cxnLst/>
              <a:rect l="l" t="t" r="r" b="b"/>
              <a:pathLst>
                <a:path w="1675229" h="487871">
                  <a:moveTo>
                    <a:pt x="61280" y="0"/>
                  </a:moveTo>
                  <a:lnTo>
                    <a:pt x="1613950" y="0"/>
                  </a:lnTo>
                  <a:cubicBezTo>
                    <a:pt x="1630202" y="0"/>
                    <a:pt x="1645789" y="6456"/>
                    <a:pt x="1657281" y="17948"/>
                  </a:cubicBezTo>
                  <a:cubicBezTo>
                    <a:pt x="1668773" y="29441"/>
                    <a:pt x="1675229" y="45027"/>
                    <a:pt x="1675229" y="61280"/>
                  </a:cubicBezTo>
                  <a:lnTo>
                    <a:pt x="1675229" y="426591"/>
                  </a:lnTo>
                  <a:cubicBezTo>
                    <a:pt x="1675229" y="460435"/>
                    <a:pt x="1647793" y="487871"/>
                    <a:pt x="1613950" y="487871"/>
                  </a:cubicBezTo>
                  <a:lnTo>
                    <a:pt x="61280" y="487871"/>
                  </a:lnTo>
                  <a:cubicBezTo>
                    <a:pt x="45027" y="487871"/>
                    <a:pt x="29441" y="481415"/>
                    <a:pt x="17948" y="469922"/>
                  </a:cubicBezTo>
                  <a:cubicBezTo>
                    <a:pt x="6456" y="458430"/>
                    <a:pt x="0" y="442843"/>
                    <a:pt x="0" y="426591"/>
                  </a:cubicBezTo>
                  <a:lnTo>
                    <a:pt x="0" y="61280"/>
                  </a:lnTo>
                  <a:cubicBezTo>
                    <a:pt x="0" y="27436"/>
                    <a:pt x="27436" y="0"/>
                    <a:pt x="61280" y="0"/>
                  </a:cubicBezTo>
                  <a:close/>
                </a:path>
              </a:pathLst>
            </a:custGeom>
            <a:solidFill>
              <a:srgbClr val="FFFFFF"/>
            </a:solidFill>
          </p:spPr>
          <p:txBody>
            <a:bodyPr/>
            <a:lstStyle/>
            <a:p>
              <a:endParaRPr lang="ja-JP" altLang="en-US"/>
            </a:p>
          </p:txBody>
        </p:sp>
        <p:sp>
          <p:nvSpPr>
            <p:cNvPr id="23" name="TextBox 23"/>
            <p:cNvSpPr txBox="1"/>
            <p:nvPr/>
          </p:nvSpPr>
          <p:spPr>
            <a:xfrm>
              <a:off x="0" y="-28575"/>
              <a:ext cx="1675229" cy="516446"/>
            </a:xfrm>
            <a:prstGeom prst="rect">
              <a:avLst/>
            </a:prstGeom>
          </p:spPr>
          <p:txBody>
            <a:bodyPr lIns="50800" tIns="50800" rIns="50800" bIns="50800" rtlCol="0" anchor="ctr"/>
            <a:lstStyle/>
            <a:p>
              <a:pPr algn="ctr">
                <a:lnSpc>
                  <a:spcPts val="1960"/>
                </a:lnSpc>
              </a:pPr>
              <a:endParaRPr/>
            </a:p>
          </p:txBody>
        </p:sp>
      </p:grpSp>
      <p:grpSp>
        <p:nvGrpSpPr>
          <p:cNvPr id="24" name="Group 24"/>
          <p:cNvGrpSpPr/>
          <p:nvPr/>
        </p:nvGrpSpPr>
        <p:grpSpPr>
          <a:xfrm rot="-4113982">
            <a:off x="1796407" y="2511950"/>
            <a:ext cx="400590" cy="599595"/>
            <a:chOff x="0" y="0"/>
            <a:chExt cx="475154" cy="711200"/>
          </a:xfrm>
        </p:grpSpPr>
        <p:sp>
          <p:nvSpPr>
            <p:cNvPr id="25" name="Freeform 25"/>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FFFFFF"/>
            </a:solidFill>
          </p:spPr>
          <p:txBody>
            <a:bodyPr/>
            <a:lstStyle/>
            <a:p>
              <a:endParaRPr lang="ja-JP" altLang="en-US"/>
            </a:p>
          </p:txBody>
        </p:sp>
        <p:sp>
          <p:nvSpPr>
            <p:cNvPr id="26" name="TextBox 26"/>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1" y="9936000"/>
            <a:ext cx="7556501" cy="757401"/>
            <a:chOff x="0" y="0"/>
            <a:chExt cx="3017389" cy="812800"/>
          </a:xfrm>
        </p:grpSpPr>
        <p:sp>
          <p:nvSpPr>
            <p:cNvPr id="29" name="Freeform 29"/>
            <p:cNvSpPr/>
            <p:nvPr/>
          </p:nvSpPr>
          <p:spPr>
            <a:xfrm>
              <a:off x="0" y="0"/>
              <a:ext cx="3017389" cy="812800"/>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30" name="TextBox 30"/>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sp>
        <p:nvSpPr>
          <p:cNvPr id="31" name="Freeform 31"/>
          <p:cNvSpPr/>
          <p:nvPr/>
        </p:nvSpPr>
        <p:spPr>
          <a:xfrm>
            <a:off x="1729533" y="9994900"/>
            <a:ext cx="4100934" cy="478224"/>
          </a:xfrm>
          <a:custGeom>
            <a:avLst/>
            <a:gdLst/>
            <a:ahLst/>
            <a:cxnLst/>
            <a:rect l="l" t="t" r="r" b="b"/>
            <a:pathLst>
              <a:path w="4100934" h="478224">
                <a:moveTo>
                  <a:pt x="0" y="0"/>
                </a:moveTo>
                <a:lnTo>
                  <a:pt x="4100934" y="0"/>
                </a:lnTo>
                <a:lnTo>
                  <a:pt x="4100934" y="478224"/>
                </a:lnTo>
                <a:lnTo>
                  <a:pt x="0" y="478224"/>
                </a:lnTo>
                <a:lnTo>
                  <a:pt x="0" y="0"/>
                </a:lnTo>
                <a:close/>
              </a:path>
            </a:pathLst>
          </a:custGeom>
          <a:blipFill>
            <a:blip r:embed="rId4"/>
            <a:stretch>
              <a:fillRect/>
            </a:stretch>
          </a:blipFill>
        </p:spPr>
        <p:txBody>
          <a:bodyPr/>
          <a:lstStyle/>
          <a:p>
            <a:endParaRPr lang="ja-JP" altLang="en-US"/>
          </a:p>
        </p:txBody>
      </p:sp>
      <p:sp>
        <p:nvSpPr>
          <p:cNvPr id="41" name="TextBox 41"/>
          <p:cNvSpPr txBox="1"/>
          <p:nvPr/>
        </p:nvSpPr>
        <p:spPr>
          <a:xfrm>
            <a:off x="2899747" y="1270703"/>
            <a:ext cx="3984070" cy="717632"/>
          </a:xfrm>
          <a:prstGeom prst="rect">
            <a:avLst/>
          </a:prstGeom>
        </p:spPr>
        <p:txBody>
          <a:bodyPr wrap="square" lIns="0" tIns="0" rIns="0" bIns="0" rtlCol="0" anchor="t">
            <a:spAutoFit/>
          </a:bodyPr>
          <a:lstStyle/>
          <a:p>
            <a:pPr>
              <a:lnSpc>
                <a:spcPts val="2988"/>
              </a:lnSpc>
            </a:pPr>
            <a:r>
              <a:rPr lang="ja-JP" altLang="en-US" sz="2400" b="1" dirty="0">
                <a:solidFill>
                  <a:srgbClr val="000000"/>
                </a:solidFill>
                <a:latin typeface="BIZ UDGothic" panose="020B0400000000000000" pitchFamily="49" charset="-128"/>
                <a:ea typeface="BIZ UDGothic" panose="020B0400000000000000" pitchFamily="49" charset="-128"/>
              </a:rPr>
              <a:t>もっと女性が安心</a:t>
            </a:r>
            <a:r>
              <a:rPr lang="ja-JP" altLang="en-US" sz="2400" b="1">
                <a:solidFill>
                  <a:srgbClr val="000000"/>
                </a:solidFill>
                <a:latin typeface="BIZ UDGothic" panose="020B0400000000000000" pitchFamily="49" charset="-128"/>
                <a:ea typeface="BIZ UDGothic" panose="020B0400000000000000" pitchFamily="49" charset="-128"/>
              </a:rPr>
              <a:t>して働ける社会を</a:t>
            </a:r>
            <a:r>
              <a:rPr lang="ja-JP" altLang="en-US" sz="2400" b="1" dirty="0">
                <a:solidFill>
                  <a:srgbClr val="000000"/>
                </a:solidFill>
                <a:latin typeface="BIZ UDGothic" panose="020B0400000000000000" pitchFamily="49" charset="-128"/>
                <a:ea typeface="BIZ UDGothic" panose="020B0400000000000000" pitchFamily="49" charset="-128"/>
              </a:rPr>
              <a:t>作って下さい！</a:t>
            </a:r>
            <a:endParaRPr lang="en-US" altLang="ja-JP" sz="2400" b="1" dirty="0">
              <a:solidFill>
                <a:srgbClr val="000000"/>
              </a:solidFill>
              <a:latin typeface="BIZ UDGothic" panose="020B0400000000000000" pitchFamily="49" charset="-128"/>
              <a:ea typeface="BIZ UDGothic" panose="020B0400000000000000" pitchFamily="49" charset="-128"/>
            </a:endParaRPr>
          </a:p>
        </p:txBody>
      </p:sp>
      <p:sp>
        <p:nvSpPr>
          <p:cNvPr id="42" name="TextBox 42"/>
          <p:cNvSpPr txBox="1"/>
          <p:nvPr/>
        </p:nvSpPr>
        <p:spPr>
          <a:xfrm>
            <a:off x="2266106" y="246457"/>
            <a:ext cx="4464602" cy="468911"/>
          </a:xfrm>
          <a:prstGeom prst="rect">
            <a:avLst/>
          </a:prstGeom>
        </p:spPr>
        <p:txBody>
          <a:bodyPr lIns="0" tIns="0" rIns="0" bIns="0" rtlCol="0" anchor="t">
            <a:spAutoFit/>
          </a:bodyPr>
          <a:lstStyle/>
          <a:p>
            <a:pPr>
              <a:lnSpc>
                <a:spcPts val="4200"/>
              </a:lnSpc>
            </a:pPr>
            <a:r>
              <a:rPr lang="en-US" sz="3000" dirty="0" err="1">
                <a:solidFill>
                  <a:srgbClr val="FFFFFF"/>
                </a:solidFill>
                <a:latin typeface="HG創英角ｺﾞｼｯｸUB" panose="020B0909000000000000" pitchFamily="49" charset="-128"/>
                <a:ea typeface="HG創英角ｺﾞｼｯｸUB" panose="020B0909000000000000" pitchFamily="49" charset="-128"/>
              </a:rPr>
              <a:t>に郡山りょうが答えます</a:t>
            </a:r>
            <a:endParaRPr lang="en-US" sz="3000" dirty="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43" name="TextBox 43"/>
          <p:cNvSpPr txBox="1"/>
          <p:nvPr/>
        </p:nvSpPr>
        <p:spPr>
          <a:xfrm>
            <a:off x="6354106" y="330125"/>
            <a:ext cx="937132" cy="338875"/>
          </a:xfrm>
          <a:prstGeom prst="rect">
            <a:avLst/>
          </a:prstGeom>
        </p:spPr>
        <p:txBody>
          <a:bodyPr wrap="square" lIns="0" tIns="0" rIns="0" bIns="0" rtlCol="0" anchor="t">
            <a:spAutoFit/>
          </a:bodyPr>
          <a:lstStyle/>
          <a:p>
            <a:pPr algn="r">
              <a:lnSpc>
                <a:spcPts val="3080"/>
              </a:lnSpc>
            </a:pPr>
            <a:r>
              <a:rPr lang="en-US" sz="2200" b="1" dirty="0">
                <a:solidFill>
                  <a:srgbClr val="FFFFFF"/>
                </a:solidFill>
                <a:latin typeface="BIZ UDゴシック" panose="020B0400000000000000" pitchFamily="49" charset="-128"/>
                <a:ea typeface="BIZ UDゴシック" panose="020B0400000000000000" pitchFamily="49" charset="-128"/>
              </a:rPr>
              <a:t>No.</a:t>
            </a:r>
            <a:r>
              <a:rPr lang="en-US" altLang="ja-JP" sz="2200" b="1" dirty="0">
                <a:solidFill>
                  <a:srgbClr val="FFFFFF"/>
                </a:solidFill>
                <a:latin typeface="BIZ UDゴシック" panose="020B0400000000000000" pitchFamily="49" charset="-128"/>
                <a:ea typeface="BIZ UDゴシック" panose="020B0400000000000000" pitchFamily="49" charset="-128"/>
              </a:rPr>
              <a:t>6</a:t>
            </a:r>
            <a:endParaRPr lang="en-US" sz="2200" b="1" dirty="0">
              <a:solidFill>
                <a:srgbClr val="FFFFFF"/>
              </a:solidFill>
              <a:latin typeface="BIZ UDゴシック" panose="020B0400000000000000" pitchFamily="49" charset="-128"/>
              <a:ea typeface="BIZ UDゴシック" panose="020B0400000000000000" pitchFamily="49" charset="-128"/>
            </a:endParaRPr>
          </a:p>
        </p:txBody>
      </p:sp>
      <p:sp>
        <p:nvSpPr>
          <p:cNvPr id="44" name="TextBox 44"/>
          <p:cNvSpPr txBox="1"/>
          <p:nvPr/>
        </p:nvSpPr>
        <p:spPr>
          <a:xfrm>
            <a:off x="2326301" y="2540165"/>
            <a:ext cx="4527233" cy="923330"/>
          </a:xfrm>
          <a:prstGeom prst="rect">
            <a:avLst/>
          </a:prstGeom>
        </p:spPr>
        <p:txBody>
          <a:bodyPr wrap="square" lIns="0" tIns="0" rIns="0" bIns="0" rtlCol="0" anchor="t">
            <a:spAutoFit/>
          </a:bodyPr>
          <a:lstStyle/>
          <a:p>
            <a:r>
              <a:rPr lang="ja-JP" altLang="en-US" sz="2000" b="1" dirty="0">
                <a:latin typeface="BIZ UDGothic" panose="020B0400000000000000" pitchFamily="49" charset="-128"/>
                <a:ea typeface="BIZ UDGothic" panose="020B0400000000000000" pitchFamily="49" charset="-128"/>
              </a:rPr>
              <a:t>もちろんです</a:t>
            </a:r>
            <a:r>
              <a:rPr lang="ja-JP" altLang="en-US" sz="2000" b="1">
                <a:latin typeface="BIZ UDGothic" panose="020B0400000000000000" pitchFamily="49" charset="-128"/>
                <a:ea typeface="BIZ UDGothic" panose="020B0400000000000000" pitchFamily="49" charset="-128"/>
              </a:rPr>
              <a:t>！女性が安心して働ける社会作りは、結果として全ての人が働きやすい社会づくりにつながります！</a:t>
            </a:r>
            <a:endParaRPr lang="en-US" altLang="ja-JP" sz="2000" b="1" dirty="0">
              <a:latin typeface="BIZ UDGothic" panose="020B0400000000000000" pitchFamily="49" charset="-128"/>
              <a:ea typeface="BIZ UDGothic" panose="020B0400000000000000" pitchFamily="49" charset="-128"/>
            </a:endParaRPr>
          </a:p>
        </p:txBody>
      </p:sp>
      <p:sp>
        <p:nvSpPr>
          <p:cNvPr id="46" name="TextBox 46"/>
          <p:cNvSpPr txBox="1"/>
          <p:nvPr/>
        </p:nvSpPr>
        <p:spPr>
          <a:xfrm>
            <a:off x="1989076" y="1826244"/>
            <a:ext cx="639663" cy="547842"/>
          </a:xfrm>
          <a:prstGeom prst="rect">
            <a:avLst/>
          </a:prstGeom>
        </p:spPr>
        <p:txBody>
          <a:bodyPr wrap="square" lIns="0" tIns="0" rIns="0" bIns="0" rtlCol="0" anchor="t">
            <a:spAutoFit/>
          </a:bodyPr>
          <a:lstStyle/>
          <a:p>
            <a:pPr algn="r">
              <a:lnSpc>
                <a:spcPts val="2239"/>
              </a:lnSpc>
            </a:pPr>
            <a:r>
              <a:rPr lang="en-US" sz="1599" dirty="0" err="1">
                <a:solidFill>
                  <a:srgbClr val="545454"/>
                </a:solidFill>
                <a:latin typeface="HG創英角ｺﾞｼｯｸUB" panose="020B0909000000000000" pitchFamily="49" charset="-128"/>
                <a:ea typeface="HG創英角ｺﾞｼｯｸUB" panose="020B0909000000000000" pitchFamily="49" charset="-128"/>
              </a:rPr>
              <a:t>既読</a:t>
            </a:r>
            <a:endParaRPr lang="en-US" sz="1599" dirty="0">
              <a:solidFill>
                <a:srgbClr val="545454"/>
              </a:solidFill>
              <a:latin typeface="HG創英角ｺﾞｼｯｸUB" panose="020B0909000000000000" pitchFamily="49" charset="-128"/>
              <a:ea typeface="HG創英角ｺﾞｼｯｸUB" panose="020B0909000000000000" pitchFamily="49" charset="-128"/>
            </a:endParaRPr>
          </a:p>
          <a:p>
            <a:pPr algn="r">
              <a:lnSpc>
                <a:spcPts val="2239"/>
              </a:lnSpc>
            </a:pPr>
            <a:endParaRPr lang="en-US" sz="1599" dirty="0">
              <a:solidFill>
                <a:srgbClr val="545454"/>
              </a:solidFill>
              <a:ea typeface="Noto Sans JP Medium"/>
            </a:endParaRPr>
          </a:p>
        </p:txBody>
      </p:sp>
      <p:sp>
        <p:nvSpPr>
          <p:cNvPr id="47" name="TextBox 47"/>
          <p:cNvSpPr txBox="1"/>
          <p:nvPr/>
        </p:nvSpPr>
        <p:spPr>
          <a:xfrm>
            <a:off x="119531" y="221431"/>
            <a:ext cx="2353908" cy="468911"/>
          </a:xfrm>
          <a:prstGeom prst="rect">
            <a:avLst/>
          </a:prstGeom>
        </p:spPr>
        <p:txBody>
          <a:bodyPr lIns="0" tIns="0" rIns="0" bIns="0" rtlCol="0" anchor="t">
            <a:spAutoFit/>
          </a:bodyPr>
          <a:lstStyle/>
          <a:p>
            <a:pPr>
              <a:lnSpc>
                <a:spcPts val="4200"/>
              </a:lnSpc>
            </a:pPr>
            <a:r>
              <a:rPr lang="en-US" sz="3000" dirty="0">
                <a:solidFill>
                  <a:srgbClr val="FFFFFF"/>
                </a:solidFill>
                <a:latin typeface="HG創英角ｺﾞｼｯｸUB" panose="020B0909000000000000" pitchFamily="49" charset="-128"/>
                <a:ea typeface="HG創英角ｺﾞｼｯｸUB" panose="020B0909000000000000" pitchFamily="49" charset="-128"/>
              </a:rPr>
              <a:t>「</a:t>
            </a:r>
            <a:r>
              <a:rPr lang="en-US" sz="3000" dirty="0" err="1">
                <a:solidFill>
                  <a:srgbClr val="FFFFFF"/>
                </a:solidFill>
                <a:latin typeface="HG創英角ｺﾞｼｯｸUB" panose="020B0909000000000000" pitchFamily="49" charset="-128"/>
                <a:ea typeface="HG創英角ｺﾞｼｯｸUB" panose="020B0909000000000000" pitchFamily="49" charset="-128"/>
              </a:rPr>
              <a:t>現場の声</a:t>
            </a:r>
            <a:r>
              <a:rPr lang="en-US" sz="3000" dirty="0">
                <a:solidFill>
                  <a:srgbClr val="FFFFFF"/>
                </a:solidFill>
                <a:latin typeface="HG創英角ｺﾞｼｯｸUB" panose="020B0909000000000000" pitchFamily="49" charset="-128"/>
                <a:ea typeface="HG創英角ｺﾞｼｯｸUB" panose="020B0909000000000000" pitchFamily="49" charset="-128"/>
              </a:rPr>
              <a:t>」</a:t>
            </a:r>
          </a:p>
        </p:txBody>
      </p:sp>
      <p:pic>
        <p:nvPicPr>
          <p:cNvPr id="49" name="図 48" descr="QR コード&#10;&#10;自動的に生成された説明">
            <a:extLst>
              <a:ext uri="{FF2B5EF4-FFF2-40B4-BE49-F238E27FC236}">
                <a16:creationId xmlns:a16="http://schemas.microsoft.com/office/drawing/2014/main" id="{3311E054-F0A4-A273-D4ED-2FBF35BD0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700" y="9993373"/>
            <a:ext cx="500784" cy="500784"/>
          </a:xfrm>
          <a:prstGeom prst="rect">
            <a:avLst/>
          </a:prstGeom>
        </p:spPr>
      </p:pic>
      <p:sp>
        <p:nvSpPr>
          <p:cNvPr id="50" name="TextBox 38">
            <a:extLst>
              <a:ext uri="{FF2B5EF4-FFF2-40B4-BE49-F238E27FC236}">
                <a16:creationId xmlns:a16="http://schemas.microsoft.com/office/drawing/2014/main" id="{EEDA00DB-34C0-C720-13B9-380082CD2ED1}"/>
              </a:ext>
            </a:extLst>
          </p:cNvPr>
          <p:cNvSpPr txBox="1"/>
          <p:nvPr/>
        </p:nvSpPr>
        <p:spPr>
          <a:xfrm>
            <a:off x="204868" y="9932970"/>
            <a:ext cx="1015956" cy="655458"/>
          </a:xfrm>
          <a:prstGeom prst="rect">
            <a:avLst/>
          </a:prstGeom>
        </p:spPr>
        <p:txBody>
          <a:bodyPr lIns="50800" tIns="50800" rIns="50800" bIns="50800" rtlCol="0" anchor="ctr"/>
          <a:lstStyle/>
          <a:p>
            <a:pPr algn="just">
              <a:lnSpc>
                <a:spcPts val="1680"/>
              </a:lnSpc>
            </a:pPr>
            <a:r>
              <a:rPr lang="ja-JP" altLang="en-US" sz="1050" b="1" dirty="0">
                <a:solidFill>
                  <a:srgbClr val="FFFFFF"/>
                </a:solidFill>
                <a:latin typeface="BIZ UDGothic" panose="020B0400000000000000" pitchFamily="49" charset="-128"/>
                <a:ea typeface="BIZ UDGothic" panose="020B0400000000000000" pitchFamily="49" charset="-128"/>
              </a:rPr>
              <a:t>各</a:t>
            </a:r>
            <a:r>
              <a:rPr lang="en-US" altLang="ja-JP" sz="1050" b="1" dirty="0">
                <a:solidFill>
                  <a:srgbClr val="FFFFFF"/>
                </a:solidFill>
                <a:latin typeface="BIZ UDGothic" panose="020B0400000000000000" pitchFamily="49" charset="-128"/>
                <a:ea typeface="BIZ UDGothic" panose="020B0400000000000000" pitchFamily="49" charset="-128"/>
              </a:rPr>
              <a:t>SNS</a:t>
            </a:r>
            <a:r>
              <a:rPr lang="ja-JP" altLang="en-US" sz="1050" b="1" dirty="0">
                <a:solidFill>
                  <a:srgbClr val="FFFFFF"/>
                </a:solidFill>
                <a:latin typeface="BIZ UDGothic" panose="020B0400000000000000" pitchFamily="49" charset="-128"/>
                <a:ea typeface="BIZ UDGothic" panose="020B0400000000000000" pitchFamily="49" charset="-128"/>
              </a:rPr>
              <a:t>は公式</a:t>
            </a:r>
            <a:endParaRPr lang="en-US" altLang="ja-JP" sz="1050" b="1" dirty="0">
              <a:solidFill>
                <a:srgbClr val="FFFFFF"/>
              </a:solidFill>
              <a:latin typeface="BIZ UDGothic" panose="020B0400000000000000" pitchFamily="49" charset="-128"/>
              <a:ea typeface="BIZ UDGothic" panose="020B0400000000000000" pitchFamily="49" charset="-128"/>
            </a:endParaRPr>
          </a:p>
          <a:p>
            <a:pPr algn="just">
              <a:lnSpc>
                <a:spcPts val="1680"/>
              </a:lnSpc>
            </a:pPr>
            <a:r>
              <a:rPr lang="ja-JP" altLang="en-US" sz="1050" b="1" dirty="0">
                <a:solidFill>
                  <a:srgbClr val="FFFFFF"/>
                </a:solidFill>
                <a:latin typeface="BIZ UDGothic" panose="020B0400000000000000" pitchFamily="49" charset="-128"/>
                <a:ea typeface="BIZ UDGothic" panose="020B0400000000000000" pitchFamily="49" charset="-128"/>
              </a:rPr>
              <a:t>サイトから</a:t>
            </a:r>
            <a:r>
              <a:rPr lang="en-US" sz="1050" b="1" dirty="0">
                <a:solidFill>
                  <a:srgbClr val="FFFFFF"/>
                </a:solidFill>
                <a:latin typeface="BIZ UDGothic" panose="020B0400000000000000" pitchFamily="49" charset="-128"/>
                <a:ea typeface="BIZ UDGothic" panose="020B0400000000000000" pitchFamily="49" charset="-128"/>
              </a:rPr>
              <a:t>→</a:t>
            </a:r>
            <a:endParaRPr lang="en-US" sz="600" b="1" dirty="0">
              <a:solidFill>
                <a:srgbClr val="FFFFFF"/>
              </a:solidFill>
              <a:latin typeface="BIZ UDGothic" panose="020B0400000000000000" pitchFamily="49" charset="-128"/>
              <a:ea typeface="BIZ UDGothic" panose="020B0400000000000000" pitchFamily="49" charset="-128"/>
            </a:endParaRPr>
          </a:p>
        </p:txBody>
      </p:sp>
      <p:sp>
        <p:nvSpPr>
          <p:cNvPr id="55" name="Freeform 45">
            <a:extLst>
              <a:ext uri="{FF2B5EF4-FFF2-40B4-BE49-F238E27FC236}">
                <a16:creationId xmlns:a16="http://schemas.microsoft.com/office/drawing/2014/main" id="{97FC42D8-7440-1B23-7F33-73AA1051F273}"/>
              </a:ext>
            </a:extLst>
          </p:cNvPr>
          <p:cNvSpPr/>
          <p:nvPr/>
        </p:nvSpPr>
        <p:spPr>
          <a:xfrm>
            <a:off x="162261" y="7382942"/>
            <a:ext cx="3483525" cy="412815"/>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pPr algn="ctr"/>
            <a:endParaRPr lang="ja-JP" altLang="en-US" dirty="0"/>
          </a:p>
        </p:txBody>
      </p:sp>
      <p:sp>
        <p:nvSpPr>
          <p:cNvPr id="56" name="TextBox 77">
            <a:extLst>
              <a:ext uri="{FF2B5EF4-FFF2-40B4-BE49-F238E27FC236}">
                <a16:creationId xmlns:a16="http://schemas.microsoft.com/office/drawing/2014/main" id="{97CEAEAD-13FA-DBA3-3179-B6650BFCE461}"/>
              </a:ext>
            </a:extLst>
          </p:cNvPr>
          <p:cNvSpPr txBox="1"/>
          <p:nvPr/>
        </p:nvSpPr>
        <p:spPr>
          <a:xfrm>
            <a:off x="204868" y="7315550"/>
            <a:ext cx="3483525" cy="408766"/>
          </a:xfrm>
          <a:prstGeom prst="rect">
            <a:avLst/>
          </a:prstGeom>
        </p:spPr>
        <p:txBody>
          <a:bodyPr wrap="square" lIns="0" tIns="0" rIns="0" bIns="0" rtlCol="0" anchor="t">
            <a:spAutoFit/>
          </a:bodyPr>
          <a:lstStyle/>
          <a:p>
            <a:pPr>
              <a:lnSpc>
                <a:spcPts val="3780"/>
              </a:lnSpc>
            </a:pPr>
            <a:r>
              <a:rPr lang="ja-JP" altLang="en-US" sz="2000" dirty="0">
                <a:solidFill>
                  <a:srgbClr val="000000"/>
                </a:solidFill>
                <a:latin typeface="HGPSoeiKakugothicUB" panose="020B0900000000000000" pitchFamily="34" charset="-128"/>
                <a:ea typeface="HGPSoeiKakugothicUB" panose="020B0900000000000000" pitchFamily="34" charset="-128"/>
              </a:rPr>
              <a:t>そこで郡山りょうは 提案します！</a:t>
            </a:r>
            <a:endParaRPr lang="en-US" sz="2000" dirty="0">
              <a:solidFill>
                <a:srgbClr val="000000"/>
              </a:solidFill>
              <a:latin typeface="HGPSoeiKakugothicUB" panose="020B0900000000000000" pitchFamily="34" charset="-128"/>
              <a:ea typeface="HGPSoeiKakugothicUB" panose="020B0900000000000000" pitchFamily="34" charset="-128"/>
            </a:endParaRPr>
          </a:p>
        </p:txBody>
      </p:sp>
      <p:sp>
        <p:nvSpPr>
          <p:cNvPr id="81" name="正方形/長方形 80">
            <a:extLst>
              <a:ext uri="{FF2B5EF4-FFF2-40B4-BE49-F238E27FC236}">
                <a16:creationId xmlns:a16="http://schemas.microsoft.com/office/drawing/2014/main" id="{1F4B3AFC-5632-28BB-5AF2-F0B379B504AD}"/>
              </a:ext>
            </a:extLst>
          </p:cNvPr>
          <p:cNvSpPr/>
          <p:nvPr/>
        </p:nvSpPr>
        <p:spPr>
          <a:xfrm>
            <a:off x="2699327" y="3863587"/>
            <a:ext cx="1511348" cy="10394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9300B8AD-5A33-48FB-1AF7-F28B0D816325}"/>
              </a:ext>
            </a:extLst>
          </p:cNvPr>
          <p:cNvSpPr/>
          <p:nvPr/>
        </p:nvSpPr>
        <p:spPr>
          <a:xfrm>
            <a:off x="2705889" y="3867059"/>
            <a:ext cx="1504785" cy="284981"/>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TextBox 77">
            <a:extLst>
              <a:ext uri="{FF2B5EF4-FFF2-40B4-BE49-F238E27FC236}">
                <a16:creationId xmlns:a16="http://schemas.microsoft.com/office/drawing/2014/main" id="{F6252D91-AAF3-5DD4-448B-85D3CF013B3B}"/>
              </a:ext>
            </a:extLst>
          </p:cNvPr>
          <p:cNvSpPr txBox="1"/>
          <p:nvPr/>
        </p:nvSpPr>
        <p:spPr>
          <a:xfrm>
            <a:off x="2738314" y="3923062"/>
            <a:ext cx="1397902" cy="169277"/>
          </a:xfrm>
          <a:prstGeom prst="rect">
            <a:avLst/>
          </a:prstGeom>
        </p:spPr>
        <p:txBody>
          <a:bodyPr wrap="square" lIns="0" tIns="0" rIns="0" bIns="0" rtlCol="0" anchor="t">
            <a:spAutoFit/>
          </a:bodyPr>
          <a:lstStyle/>
          <a:p>
            <a:pPr algn="ctr"/>
            <a:r>
              <a:rPr lang="ja-JP" altLang="en-US" sz="1100" dirty="0">
                <a:solidFill>
                  <a:schemeClr val="bg1"/>
                </a:solidFill>
                <a:latin typeface="Meiryo UI" panose="020B0604030504040204" pitchFamily="34" charset="-128"/>
                <a:ea typeface="Meiryo UI" panose="020B0604030504040204" pitchFamily="34" charset="-128"/>
              </a:rPr>
              <a:t>一般労働者の給与水準</a:t>
            </a:r>
            <a:endParaRPr lang="en-US" altLang="ja-JP" sz="1100" dirty="0">
              <a:solidFill>
                <a:schemeClr val="bg1"/>
              </a:solidFill>
              <a:latin typeface="Meiryo UI" panose="020B0604030504040204" pitchFamily="34" charset="-128"/>
              <a:ea typeface="Meiryo UI" panose="020B0604030504040204" pitchFamily="34" charset="-128"/>
            </a:endParaRPr>
          </a:p>
        </p:txBody>
      </p:sp>
      <p:sp>
        <p:nvSpPr>
          <p:cNvPr id="90" name="TextBox 77">
            <a:extLst>
              <a:ext uri="{FF2B5EF4-FFF2-40B4-BE49-F238E27FC236}">
                <a16:creationId xmlns:a16="http://schemas.microsoft.com/office/drawing/2014/main" id="{236E4E39-C166-2CB3-21A0-CD7BCE59A7B6}"/>
              </a:ext>
            </a:extLst>
          </p:cNvPr>
          <p:cNvSpPr txBox="1"/>
          <p:nvPr/>
        </p:nvSpPr>
        <p:spPr>
          <a:xfrm>
            <a:off x="2759961" y="4171858"/>
            <a:ext cx="1625204" cy="276999"/>
          </a:xfrm>
          <a:prstGeom prst="rect">
            <a:avLst/>
          </a:prstGeom>
        </p:spPr>
        <p:txBody>
          <a:bodyPr wrap="square" lIns="0" tIns="0" rIns="0" bIns="0" rtlCol="0" anchor="t">
            <a:spAutoFit/>
          </a:bodyPr>
          <a:lstStyle/>
          <a:p>
            <a:r>
              <a:rPr lang="ja-JP" altLang="en-US" sz="1100" dirty="0">
                <a:latin typeface="Meiryo UI" panose="020B0604030504040204" pitchFamily="34" charset="-128"/>
                <a:ea typeface="Meiryo UI" panose="020B0604030504040204" pitchFamily="34" charset="-128"/>
              </a:rPr>
              <a:t>男性を </a:t>
            </a:r>
            <a:r>
              <a:rPr lang="en-US" altLang="ja-JP" b="1" dirty="0">
                <a:latin typeface="Meiryo UI" panose="020B0604030504040204" pitchFamily="34" charset="-128"/>
                <a:ea typeface="Meiryo UI" panose="020B0604030504040204" pitchFamily="34" charset="-128"/>
              </a:rPr>
              <a:t>100 </a:t>
            </a:r>
            <a:r>
              <a:rPr lang="ja-JP" altLang="en-US" sz="1100" dirty="0">
                <a:latin typeface="Meiryo UI" panose="020B0604030504040204" pitchFamily="34" charset="-128"/>
                <a:ea typeface="Meiryo UI" panose="020B0604030504040204" pitchFamily="34" charset="-128"/>
              </a:rPr>
              <a:t>とすると</a:t>
            </a:r>
            <a:endParaRPr lang="en-US" altLang="ja-JP" sz="1100" dirty="0">
              <a:latin typeface="Meiryo UI" panose="020B0604030504040204" pitchFamily="34" charset="-128"/>
              <a:ea typeface="Meiryo UI" panose="020B0604030504040204" pitchFamily="34" charset="-128"/>
            </a:endParaRPr>
          </a:p>
        </p:txBody>
      </p:sp>
      <p:sp>
        <p:nvSpPr>
          <p:cNvPr id="94" name="TextBox 77">
            <a:extLst>
              <a:ext uri="{FF2B5EF4-FFF2-40B4-BE49-F238E27FC236}">
                <a16:creationId xmlns:a16="http://schemas.microsoft.com/office/drawing/2014/main" id="{236E4E39-C166-2CB3-21A0-CD7BCE59A7B6}"/>
              </a:ext>
            </a:extLst>
          </p:cNvPr>
          <p:cNvSpPr txBox="1"/>
          <p:nvPr/>
        </p:nvSpPr>
        <p:spPr>
          <a:xfrm>
            <a:off x="2759961" y="4458558"/>
            <a:ext cx="1089154" cy="276999"/>
          </a:xfrm>
          <a:prstGeom prst="rect">
            <a:avLst/>
          </a:prstGeom>
        </p:spPr>
        <p:txBody>
          <a:bodyPr wrap="square" lIns="0" tIns="0" rIns="0" bIns="0" rtlCol="0" anchor="t">
            <a:spAutoFit/>
          </a:bodyPr>
          <a:lstStyle/>
          <a:p>
            <a:r>
              <a:rPr lang="ja-JP" altLang="en-US" sz="1100" dirty="0">
                <a:latin typeface="Meiryo UI" panose="020B0604030504040204" pitchFamily="34" charset="-128"/>
                <a:ea typeface="Meiryo UI" panose="020B0604030504040204" pitchFamily="34" charset="-128"/>
              </a:rPr>
              <a:t>女性は </a:t>
            </a:r>
            <a:r>
              <a:rPr lang="en-US" altLang="ja-JP" b="1" u="sng" dirty="0">
                <a:solidFill>
                  <a:srgbClr val="F35404"/>
                </a:solidFill>
                <a:latin typeface="Meiryo UI" panose="020B0604030504040204" pitchFamily="34" charset="-128"/>
                <a:ea typeface="Meiryo UI" panose="020B0604030504040204" pitchFamily="34" charset="-128"/>
              </a:rPr>
              <a:t>74.8</a:t>
            </a:r>
            <a:endParaRPr lang="en-US" altLang="ja-JP" sz="1100" u="sng" dirty="0">
              <a:solidFill>
                <a:srgbClr val="F35404"/>
              </a:solidFill>
              <a:latin typeface="Meiryo UI" panose="020B0604030504040204" pitchFamily="34" charset="-128"/>
              <a:ea typeface="Meiryo UI" panose="020B0604030504040204" pitchFamily="34" charset="-128"/>
            </a:endParaRPr>
          </a:p>
        </p:txBody>
      </p:sp>
      <p:sp>
        <p:nvSpPr>
          <p:cNvPr id="95" name="TextBox 77">
            <a:extLst>
              <a:ext uri="{FF2B5EF4-FFF2-40B4-BE49-F238E27FC236}">
                <a16:creationId xmlns:a16="http://schemas.microsoft.com/office/drawing/2014/main" id="{236E4E39-C166-2CB3-21A0-CD7BCE59A7B6}"/>
              </a:ext>
            </a:extLst>
          </p:cNvPr>
          <p:cNvSpPr txBox="1"/>
          <p:nvPr/>
        </p:nvSpPr>
        <p:spPr>
          <a:xfrm>
            <a:off x="3120285" y="4772102"/>
            <a:ext cx="1089154" cy="107722"/>
          </a:xfrm>
          <a:prstGeom prst="rect">
            <a:avLst/>
          </a:prstGeom>
        </p:spPr>
        <p:txBody>
          <a:bodyPr wrap="square" lIns="0" tIns="0" rIns="0" bIns="0" rtlCol="0" anchor="t">
            <a:spAutoFit/>
          </a:bodyPr>
          <a:lstStyle/>
          <a:p>
            <a:r>
              <a:rPr lang="ja-JP" altLang="en-US" sz="700" dirty="0">
                <a:latin typeface="Meiryo UI" panose="020B0604030504040204" pitchFamily="34" charset="-128"/>
                <a:ea typeface="Meiryo UI" panose="020B0604030504040204" pitchFamily="34" charset="-128"/>
              </a:rPr>
              <a:t>（</a:t>
            </a:r>
            <a:r>
              <a:rPr lang="en-US" altLang="ja-JP" sz="700" dirty="0">
                <a:latin typeface="Meiryo UI" panose="020B0604030504040204" pitchFamily="34" charset="-128"/>
                <a:ea typeface="Meiryo UI" panose="020B0604030504040204" pitchFamily="34" charset="-128"/>
              </a:rPr>
              <a:t>2023</a:t>
            </a:r>
            <a:r>
              <a:rPr lang="ja-JP" altLang="en-US" sz="700" dirty="0">
                <a:latin typeface="Meiryo UI" panose="020B0604030504040204" pitchFamily="34" charset="-128"/>
                <a:ea typeface="Meiryo UI" panose="020B0604030504040204" pitchFamily="34" charset="-128"/>
              </a:rPr>
              <a:t>年：厚生労働省）</a:t>
            </a:r>
            <a:endParaRPr lang="en-US" altLang="ja-JP" sz="700" u="sng" dirty="0">
              <a:latin typeface="Meiryo UI" panose="020B0604030504040204" pitchFamily="34" charset="-128"/>
              <a:ea typeface="Meiryo UI" panose="020B0604030504040204" pitchFamily="34" charset="-128"/>
            </a:endParaRPr>
          </a:p>
        </p:txBody>
      </p:sp>
      <p:sp>
        <p:nvSpPr>
          <p:cNvPr id="96" name="正方形/長方形 95">
            <a:extLst>
              <a:ext uri="{FF2B5EF4-FFF2-40B4-BE49-F238E27FC236}">
                <a16:creationId xmlns:a16="http://schemas.microsoft.com/office/drawing/2014/main" id="{1F4B3AFC-5632-28BB-5AF2-F0B379B504AD}"/>
              </a:ext>
            </a:extLst>
          </p:cNvPr>
          <p:cNvSpPr/>
          <p:nvPr/>
        </p:nvSpPr>
        <p:spPr>
          <a:xfrm>
            <a:off x="4281941" y="3863587"/>
            <a:ext cx="1511348" cy="10394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a:extLst>
              <a:ext uri="{FF2B5EF4-FFF2-40B4-BE49-F238E27FC236}">
                <a16:creationId xmlns:a16="http://schemas.microsoft.com/office/drawing/2014/main" id="{9300B8AD-5A33-48FB-1AF7-F28B0D816325}"/>
              </a:ext>
            </a:extLst>
          </p:cNvPr>
          <p:cNvSpPr/>
          <p:nvPr/>
        </p:nvSpPr>
        <p:spPr>
          <a:xfrm>
            <a:off x="4288503" y="3867059"/>
            <a:ext cx="1504785" cy="284981"/>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TextBox 77">
            <a:extLst>
              <a:ext uri="{FF2B5EF4-FFF2-40B4-BE49-F238E27FC236}">
                <a16:creationId xmlns:a16="http://schemas.microsoft.com/office/drawing/2014/main" id="{F6252D91-AAF3-5DD4-448B-85D3CF013B3B}"/>
              </a:ext>
            </a:extLst>
          </p:cNvPr>
          <p:cNvSpPr txBox="1"/>
          <p:nvPr/>
        </p:nvSpPr>
        <p:spPr>
          <a:xfrm>
            <a:off x="4470217" y="3923300"/>
            <a:ext cx="1133436" cy="169277"/>
          </a:xfrm>
          <a:prstGeom prst="rect">
            <a:avLst/>
          </a:prstGeom>
        </p:spPr>
        <p:txBody>
          <a:bodyPr wrap="square" lIns="0" tIns="0" rIns="0" bIns="0" rtlCol="0" anchor="t">
            <a:spAutoFit/>
          </a:bodyPr>
          <a:lstStyle/>
          <a:p>
            <a:pPr algn="ctr"/>
            <a:r>
              <a:rPr lang="ja-JP" altLang="en-US" sz="1100" dirty="0">
                <a:solidFill>
                  <a:schemeClr val="bg1"/>
                </a:solidFill>
                <a:latin typeface="Meiryo UI" panose="020B0604030504040204" pitchFamily="34" charset="-128"/>
                <a:ea typeface="Meiryo UI" panose="020B0604030504040204" pitchFamily="34" charset="-128"/>
              </a:rPr>
              <a:t>非正規雇用の割合</a:t>
            </a:r>
            <a:endParaRPr lang="en-US" altLang="ja-JP" sz="1100" dirty="0">
              <a:solidFill>
                <a:schemeClr val="bg1"/>
              </a:solidFill>
              <a:latin typeface="Meiryo UI" panose="020B0604030504040204" pitchFamily="34" charset="-128"/>
              <a:ea typeface="Meiryo UI" panose="020B0604030504040204" pitchFamily="34" charset="-128"/>
            </a:endParaRPr>
          </a:p>
        </p:txBody>
      </p:sp>
      <p:sp>
        <p:nvSpPr>
          <p:cNvPr id="99" name="TextBox 77">
            <a:extLst>
              <a:ext uri="{FF2B5EF4-FFF2-40B4-BE49-F238E27FC236}">
                <a16:creationId xmlns:a16="http://schemas.microsoft.com/office/drawing/2014/main" id="{236E4E39-C166-2CB3-21A0-CD7BCE59A7B6}"/>
              </a:ext>
            </a:extLst>
          </p:cNvPr>
          <p:cNvSpPr txBox="1"/>
          <p:nvPr/>
        </p:nvSpPr>
        <p:spPr>
          <a:xfrm>
            <a:off x="4470217" y="4181559"/>
            <a:ext cx="1625204" cy="276999"/>
          </a:xfrm>
          <a:prstGeom prst="rect">
            <a:avLst/>
          </a:prstGeom>
        </p:spPr>
        <p:txBody>
          <a:bodyPr wrap="square" lIns="0" tIns="0" rIns="0" bIns="0" rtlCol="0" anchor="t">
            <a:spAutoFit/>
          </a:bodyPr>
          <a:lstStyle/>
          <a:p>
            <a:r>
              <a:rPr lang="ja-JP" altLang="en-US" sz="1100" dirty="0">
                <a:latin typeface="Meiryo UI" panose="020B0604030504040204" pitchFamily="34" charset="-128"/>
                <a:ea typeface="Meiryo UI" panose="020B0604030504040204" pitchFamily="34" charset="-128"/>
              </a:rPr>
              <a:t>男性 </a:t>
            </a:r>
            <a:r>
              <a:rPr lang="en-US" altLang="ja-JP" b="1" dirty="0">
                <a:latin typeface="Meiryo UI" panose="020B0604030504040204" pitchFamily="34" charset="-128"/>
                <a:ea typeface="Meiryo UI" panose="020B0604030504040204" pitchFamily="34" charset="-128"/>
              </a:rPr>
              <a:t>22.5%</a:t>
            </a:r>
            <a:endParaRPr lang="en-US" altLang="ja-JP" sz="1100" dirty="0">
              <a:latin typeface="Meiryo UI" panose="020B0604030504040204" pitchFamily="34" charset="-128"/>
              <a:ea typeface="Meiryo UI" panose="020B0604030504040204" pitchFamily="34" charset="-128"/>
            </a:endParaRPr>
          </a:p>
        </p:txBody>
      </p:sp>
      <p:sp>
        <p:nvSpPr>
          <p:cNvPr id="100" name="TextBox 77">
            <a:extLst>
              <a:ext uri="{FF2B5EF4-FFF2-40B4-BE49-F238E27FC236}">
                <a16:creationId xmlns:a16="http://schemas.microsoft.com/office/drawing/2014/main" id="{236E4E39-C166-2CB3-21A0-CD7BCE59A7B6}"/>
              </a:ext>
            </a:extLst>
          </p:cNvPr>
          <p:cNvSpPr txBox="1"/>
          <p:nvPr/>
        </p:nvSpPr>
        <p:spPr>
          <a:xfrm>
            <a:off x="4477843" y="4467491"/>
            <a:ext cx="1360366" cy="276999"/>
          </a:xfrm>
          <a:prstGeom prst="rect">
            <a:avLst/>
          </a:prstGeom>
        </p:spPr>
        <p:txBody>
          <a:bodyPr wrap="square" lIns="0" tIns="0" rIns="0" bIns="0" rtlCol="0" anchor="t">
            <a:spAutoFit/>
          </a:bodyPr>
          <a:lstStyle/>
          <a:p>
            <a:r>
              <a:rPr lang="ja-JP" altLang="en-US" sz="1100" dirty="0">
                <a:latin typeface="Meiryo UI" panose="020B0604030504040204" pitchFamily="34" charset="-128"/>
                <a:ea typeface="Meiryo UI" panose="020B0604030504040204" pitchFamily="34" charset="-128"/>
              </a:rPr>
              <a:t>女性 </a:t>
            </a:r>
            <a:r>
              <a:rPr lang="en-US" altLang="ja-JP" b="1" u="sng" dirty="0">
                <a:solidFill>
                  <a:srgbClr val="F35404"/>
                </a:solidFill>
                <a:latin typeface="Meiryo UI" panose="020B0604030504040204" pitchFamily="34" charset="-128"/>
                <a:ea typeface="Meiryo UI" panose="020B0604030504040204" pitchFamily="34" charset="-128"/>
              </a:rPr>
              <a:t>53.2%</a:t>
            </a:r>
            <a:endParaRPr lang="en-US" altLang="ja-JP" sz="1100" u="sng" dirty="0">
              <a:solidFill>
                <a:srgbClr val="F35404"/>
              </a:solidFill>
              <a:latin typeface="Meiryo UI" panose="020B0604030504040204" pitchFamily="34" charset="-128"/>
              <a:ea typeface="Meiryo UI" panose="020B0604030504040204" pitchFamily="34" charset="-128"/>
            </a:endParaRPr>
          </a:p>
        </p:txBody>
      </p:sp>
      <p:sp>
        <p:nvSpPr>
          <p:cNvPr id="101" name="TextBox 77">
            <a:extLst>
              <a:ext uri="{FF2B5EF4-FFF2-40B4-BE49-F238E27FC236}">
                <a16:creationId xmlns:a16="http://schemas.microsoft.com/office/drawing/2014/main" id="{236E4E39-C166-2CB3-21A0-CD7BCE59A7B6}"/>
              </a:ext>
            </a:extLst>
          </p:cNvPr>
          <p:cNvSpPr txBox="1"/>
          <p:nvPr/>
        </p:nvSpPr>
        <p:spPr>
          <a:xfrm>
            <a:off x="4793687" y="4776805"/>
            <a:ext cx="1089154" cy="107722"/>
          </a:xfrm>
          <a:prstGeom prst="rect">
            <a:avLst/>
          </a:prstGeom>
        </p:spPr>
        <p:txBody>
          <a:bodyPr wrap="square" lIns="0" tIns="0" rIns="0" bIns="0" rtlCol="0" anchor="t">
            <a:spAutoFit/>
          </a:bodyPr>
          <a:lstStyle/>
          <a:p>
            <a:r>
              <a:rPr lang="ja-JP" altLang="en-US" sz="700" dirty="0">
                <a:latin typeface="Meiryo UI" panose="020B0604030504040204" pitchFamily="34" charset="-128"/>
                <a:ea typeface="Meiryo UI" panose="020B0604030504040204" pitchFamily="34" charset="-128"/>
              </a:rPr>
              <a:t>（</a:t>
            </a:r>
            <a:r>
              <a:rPr lang="en-US" altLang="ja-JP" sz="700" dirty="0">
                <a:latin typeface="Meiryo UI" panose="020B0604030504040204" pitchFamily="34" charset="-128"/>
                <a:ea typeface="Meiryo UI" panose="020B0604030504040204" pitchFamily="34" charset="-128"/>
              </a:rPr>
              <a:t>2023</a:t>
            </a:r>
            <a:r>
              <a:rPr lang="ja-JP" altLang="en-US" sz="700" dirty="0">
                <a:latin typeface="Meiryo UI" panose="020B0604030504040204" pitchFamily="34" charset="-128"/>
                <a:ea typeface="Meiryo UI" panose="020B0604030504040204" pitchFamily="34" charset="-128"/>
              </a:rPr>
              <a:t>年：総務省）</a:t>
            </a:r>
            <a:endParaRPr lang="en-US" altLang="ja-JP" sz="700" u="sng" dirty="0">
              <a:latin typeface="Meiryo UI" panose="020B0604030504040204" pitchFamily="34" charset="-128"/>
              <a:ea typeface="Meiryo UI" panose="020B0604030504040204" pitchFamily="34" charset="-128"/>
            </a:endParaRPr>
          </a:p>
        </p:txBody>
      </p:sp>
      <p:sp>
        <p:nvSpPr>
          <p:cNvPr id="102" name="正方形/長方形 101">
            <a:extLst>
              <a:ext uri="{FF2B5EF4-FFF2-40B4-BE49-F238E27FC236}">
                <a16:creationId xmlns:a16="http://schemas.microsoft.com/office/drawing/2014/main" id="{1F4B3AFC-5632-28BB-5AF2-F0B379B504AD}"/>
              </a:ext>
            </a:extLst>
          </p:cNvPr>
          <p:cNvSpPr/>
          <p:nvPr/>
        </p:nvSpPr>
        <p:spPr>
          <a:xfrm>
            <a:off x="5865791" y="3863587"/>
            <a:ext cx="1511348" cy="103945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a:extLst>
              <a:ext uri="{FF2B5EF4-FFF2-40B4-BE49-F238E27FC236}">
                <a16:creationId xmlns:a16="http://schemas.microsoft.com/office/drawing/2014/main" id="{9300B8AD-5A33-48FB-1AF7-F28B0D816325}"/>
              </a:ext>
            </a:extLst>
          </p:cNvPr>
          <p:cNvSpPr/>
          <p:nvPr/>
        </p:nvSpPr>
        <p:spPr>
          <a:xfrm>
            <a:off x="5872353" y="3867059"/>
            <a:ext cx="1504785" cy="284981"/>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TextBox 77">
            <a:extLst>
              <a:ext uri="{FF2B5EF4-FFF2-40B4-BE49-F238E27FC236}">
                <a16:creationId xmlns:a16="http://schemas.microsoft.com/office/drawing/2014/main" id="{F6252D91-AAF3-5DD4-448B-85D3CF013B3B}"/>
              </a:ext>
            </a:extLst>
          </p:cNvPr>
          <p:cNvSpPr txBox="1"/>
          <p:nvPr/>
        </p:nvSpPr>
        <p:spPr>
          <a:xfrm>
            <a:off x="6167923" y="3923299"/>
            <a:ext cx="870869" cy="169277"/>
          </a:xfrm>
          <a:prstGeom prst="rect">
            <a:avLst/>
          </a:prstGeom>
        </p:spPr>
        <p:txBody>
          <a:bodyPr wrap="square" lIns="0" tIns="0" rIns="0" bIns="0" rtlCol="0" anchor="t">
            <a:spAutoFit/>
          </a:bodyPr>
          <a:lstStyle/>
          <a:p>
            <a:pPr algn="ctr"/>
            <a:r>
              <a:rPr lang="ja-JP" altLang="en-US" sz="1100" dirty="0">
                <a:solidFill>
                  <a:schemeClr val="bg1"/>
                </a:solidFill>
                <a:latin typeface="Meiryo UI" panose="020B0604030504040204" pitchFamily="34" charset="-128"/>
                <a:ea typeface="Meiryo UI" panose="020B0604030504040204" pitchFamily="34" charset="-128"/>
              </a:rPr>
              <a:t>管理職の割合</a:t>
            </a:r>
            <a:endParaRPr lang="en-US" altLang="ja-JP" sz="1100" dirty="0">
              <a:solidFill>
                <a:schemeClr val="bg1"/>
              </a:solidFill>
              <a:latin typeface="Meiryo UI" panose="020B0604030504040204" pitchFamily="34" charset="-128"/>
              <a:ea typeface="Meiryo UI" panose="020B0604030504040204" pitchFamily="34" charset="-128"/>
            </a:endParaRPr>
          </a:p>
        </p:txBody>
      </p:sp>
      <p:sp>
        <p:nvSpPr>
          <p:cNvPr id="105" name="TextBox 77">
            <a:extLst>
              <a:ext uri="{FF2B5EF4-FFF2-40B4-BE49-F238E27FC236}">
                <a16:creationId xmlns:a16="http://schemas.microsoft.com/office/drawing/2014/main" id="{236E4E39-C166-2CB3-21A0-CD7BCE59A7B6}"/>
              </a:ext>
            </a:extLst>
          </p:cNvPr>
          <p:cNvSpPr txBox="1"/>
          <p:nvPr/>
        </p:nvSpPr>
        <p:spPr>
          <a:xfrm>
            <a:off x="6105867" y="4253405"/>
            <a:ext cx="1012522" cy="169277"/>
          </a:xfrm>
          <a:prstGeom prst="rect">
            <a:avLst/>
          </a:prstGeom>
        </p:spPr>
        <p:txBody>
          <a:bodyPr wrap="square" lIns="0" tIns="0" rIns="0" bIns="0" rtlCol="0" anchor="t">
            <a:spAutoFit/>
          </a:bodyPr>
          <a:lstStyle/>
          <a:p>
            <a:pPr algn="ctr"/>
            <a:r>
              <a:rPr lang="ja-JP" altLang="en-US" sz="1100" b="1" dirty="0">
                <a:latin typeface="Meiryo UI" panose="020B0604030504040204" pitchFamily="34" charset="-128"/>
                <a:ea typeface="Meiryo UI" panose="020B0604030504040204" pitchFamily="34" charset="-128"/>
              </a:rPr>
              <a:t>（男女の割合）</a:t>
            </a:r>
            <a:endParaRPr lang="en-US" altLang="ja-JP" sz="1100" b="1" dirty="0">
              <a:latin typeface="Meiryo UI" panose="020B0604030504040204" pitchFamily="34" charset="-128"/>
              <a:ea typeface="Meiryo UI" panose="020B0604030504040204" pitchFamily="34" charset="-128"/>
            </a:endParaRPr>
          </a:p>
        </p:txBody>
      </p:sp>
      <p:sp>
        <p:nvSpPr>
          <p:cNvPr id="106" name="TextBox 77">
            <a:extLst>
              <a:ext uri="{FF2B5EF4-FFF2-40B4-BE49-F238E27FC236}">
                <a16:creationId xmlns:a16="http://schemas.microsoft.com/office/drawing/2014/main" id="{236E4E39-C166-2CB3-21A0-CD7BCE59A7B6}"/>
              </a:ext>
            </a:extLst>
          </p:cNvPr>
          <p:cNvSpPr txBox="1"/>
          <p:nvPr/>
        </p:nvSpPr>
        <p:spPr>
          <a:xfrm>
            <a:off x="6051602" y="4456383"/>
            <a:ext cx="1301755" cy="276999"/>
          </a:xfrm>
          <a:prstGeom prst="rect">
            <a:avLst/>
          </a:prstGeom>
        </p:spPr>
        <p:txBody>
          <a:bodyPr wrap="square" lIns="0" tIns="0" rIns="0" bIns="0" rtlCol="0" anchor="t">
            <a:spAutoFit/>
          </a:bodyPr>
          <a:lstStyle/>
          <a:p>
            <a:r>
              <a:rPr lang="ja-JP" altLang="en-US" sz="1100" dirty="0">
                <a:latin typeface="Meiryo UI" panose="020B0604030504040204" pitchFamily="34" charset="-128"/>
                <a:ea typeface="Meiryo UI" panose="020B0604030504040204" pitchFamily="34" charset="-128"/>
              </a:rPr>
              <a:t>女性 </a:t>
            </a:r>
            <a:r>
              <a:rPr lang="en-US" altLang="ja-JP" b="1" u="sng" dirty="0">
                <a:solidFill>
                  <a:srgbClr val="F35404"/>
                </a:solidFill>
                <a:latin typeface="Meiryo UI" panose="020B0604030504040204" pitchFamily="34" charset="-128"/>
                <a:ea typeface="Meiryo UI" panose="020B0604030504040204" pitchFamily="34" charset="-128"/>
              </a:rPr>
              <a:t>14.6%</a:t>
            </a:r>
            <a:endParaRPr lang="en-US" altLang="ja-JP" sz="1100" u="sng" dirty="0">
              <a:solidFill>
                <a:srgbClr val="F35404"/>
              </a:solidFill>
              <a:latin typeface="Meiryo UI" panose="020B0604030504040204" pitchFamily="34" charset="-128"/>
              <a:ea typeface="Meiryo UI" panose="020B0604030504040204" pitchFamily="34" charset="-128"/>
            </a:endParaRPr>
          </a:p>
        </p:txBody>
      </p:sp>
      <p:sp>
        <p:nvSpPr>
          <p:cNvPr id="107" name="TextBox 77">
            <a:extLst>
              <a:ext uri="{FF2B5EF4-FFF2-40B4-BE49-F238E27FC236}">
                <a16:creationId xmlns:a16="http://schemas.microsoft.com/office/drawing/2014/main" id="{236E4E39-C166-2CB3-21A0-CD7BCE59A7B6}"/>
              </a:ext>
            </a:extLst>
          </p:cNvPr>
          <p:cNvSpPr txBox="1"/>
          <p:nvPr/>
        </p:nvSpPr>
        <p:spPr>
          <a:xfrm>
            <a:off x="6399513" y="4772102"/>
            <a:ext cx="1089154" cy="107722"/>
          </a:xfrm>
          <a:prstGeom prst="rect">
            <a:avLst/>
          </a:prstGeom>
        </p:spPr>
        <p:txBody>
          <a:bodyPr wrap="square" lIns="0" tIns="0" rIns="0" bIns="0" rtlCol="0" anchor="t">
            <a:spAutoFit/>
          </a:bodyPr>
          <a:lstStyle/>
          <a:p>
            <a:r>
              <a:rPr lang="ja-JP" altLang="en-US" sz="700" dirty="0">
                <a:latin typeface="Meiryo UI" panose="020B0604030504040204" pitchFamily="34" charset="-128"/>
                <a:ea typeface="Meiryo UI" panose="020B0604030504040204" pitchFamily="34" charset="-128"/>
              </a:rPr>
              <a:t>（</a:t>
            </a:r>
            <a:r>
              <a:rPr lang="en-US" altLang="ja-JP" sz="700" dirty="0">
                <a:latin typeface="Meiryo UI" panose="020B0604030504040204" pitchFamily="34" charset="-128"/>
                <a:ea typeface="Meiryo UI" panose="020B0604030504040204" pitchFamily="34" charset="-128"/>
              </a:rPr>
              <a:t>2023</a:t>
            </a:r>
            <a:r>
              <a:rPr lang="ja-JP" altLang="en-US" sz="700" dirty="0">
                <a:latin typeface="Meiryo UI" panose="020B0604030504040204" pitchFamily="34" charset="-128"/>
                <a:ea typeface="Meiryo UI" panose="020B0604030504040204" pitchFamily="34" charset="-128"/>
              </a:rPr>
              <a:t>年：総務省）</a:t>
            </a:r>
            <a:endParaRPr lang="en-US" altLang="ja-JP" sz="700" u="sng" dirty="0">
              <a:latin typeface="Meiryo UI" panose="020B0604030504040204" pitchFamily="34" charset="-128"/>
              <a:ea typeface="Meiryo UI" panose="020B0604030504040204" pitchFamily="34" charset="-128"/>
            </a:endParaRPr>
          </a:p>
        </p:txBody>
      </p:sp>
      <p:sp>
        <p:nvSpPr>
          <p:cNvPr id="110" name="Freeform 45">
            <a:extLst>
              <a:ext uri="{FF2B5EF4-FFF2-40B4-BE49-F238E27FC236}">
                <a16:creationId xmlns:a16="http://schemas.microsoft.com/office/drawing/2014/main" id="{97FC42D8-7440-1B23-7F33-73AA1051F273}"/>
              </a:ext>
            </a:extLst>
          </p:cNvPr>
          <p:cNvSpPr/>
          <p:nvPr/>
        </p:nvSpPr>
        <p:spPr>
          <a:xfrm>
            <a:off x="140013" y="3867667"/>
            <a:ext cx="1511349" cy="790835"/>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pPr algn="ctr"/>
            <a:endParaRPr lang="ja-JP" altLang="en-US" dirty="0"/>
          </a:p>
        </p:txBody>
      </p:sp>
      <p:sp>
        <p:nvSpPr>
          <p:cNvPr id="111" name="TextBox 77">
            <a:extLst>
              <a:ext uri="{FF2B5EF4-FFF2-40B4-BE49-F238E27FC236}">
                <a16:creationId xmlns:a16="http://schemas.microsoft.com/office/drawing/2014/main" id="{97CEAEAD-13FA-DBA3-3179-B6650BFCE461}"/>
              </a:ext>
            </a:extLst>
          </p:cNvPr>
          <p:cNvSpPr txBox="1"/>
          <p:nvPr/>
        </p:nvSpPr>
        <p:spPr>
          <a:xfrm>
            <a:off x="234232" y="3893078"/>
            <a:ext cx="1367192" cy="716543"/>
          </a:xfrm>
          <a:prstGeom prst="rect">
            <a:avLst/>
          </a:prstGeom>
        </p:spPr>
        <p:txBody>
          <a:bodyPr wrap="square" lIns="0" tIns="0" rIns="0" bIns="0" rtlCol="0" anchor="t">
            <a:spAutoFit/>
          </a:bodyPr>
          <a:lstStyle/>
          <a:p>
            <a:pPr>
              <a:lnSpc>
                <a:spcPts val="2980"/>
              </a:lnSpc>
            </a:pPr>
            <a:r>
              <a:rPr lang="ja-JP" altLang="en-US" sz="2000">
                <a:solidFill>
                  <a:srgbClr val="000000"/>
                </a:solidFill>
                <a:latin typeface="HGPSoeiKakugothicUB" panose="020B0900000000000000" pitchFamily="34" charset="-128"/>
                <a:ea typeface="HGPSoeiKakugothicUB" panose="020B0900000000000000" pitchFamily="34" charset="-128"/>
              </a:rPr>
              <a:t>今も残る</a:t>
            </a:r>
            <a:endParaRPr lang="en-US" altLang="ja-JP" sz="2000" dirty="0">
              <a:solidFill>
                <a:srgbClr val="000000"/>
              </a:solidFill>
              <a:latin typeface="HGPSoeiKakugothicUB" panose="020B0900000000000000" pitchFamily="34" charset="-128"/>
              <a:ea typeface="HGPSoeiKakugothicUB" panose="020B0900000000000000" pitchFamily="34" charset="-128"/>
            </a:endParaRPr>
          </a:p>
          <a:p>
            <a:pPr>
              <a:lnSpc>
                <a:spcPts val="2980"/>
              </a:lnSpc>
            </a:pPr>
            <a:r>
              <a:rPr lang="ja-JP" altLang="en-US" sz="2000">
                <a:solidFill>
                  <a:srgbClr val="000000"/>
                </a:solidFill>
                <a:latin typeface="HGPSoeiKakugothicUB" panose="020B0900000000000000" pitchFamily="34" charset="-128"/>
                <a:ea typeface="HGPSoeiKakugothicUB" panose="020B0900000000000000" pitchFamily="34" charset="-128"/>
              </a:rPr>
              <a:t>「</a:t>
            </a:r>
            <a:r>
              <a:rPr lang="ja-JP" altLang="en-US" sz="2000" dirty="0">
                <a:solidFill>
                  <a:srgbClr val="000000"/>
                </a:solidFill>
                <a:latin typeface="HGPSoeiKakugothicUB" panose="020B0900000000000000" pitchFamily="34" charset="-128"/>
                <a:ea typeface="HGPSoeiKakugothicUB" panose="020B0900000000000000" pitchFamily="34" charset="-128"/>
              </a:rPr>
              <a:t>男女格差」</a:t>
            </a:r>
            <a:endParaRPr lang="en-US" sz="2000" dirty="0">
              <a:solidFill>
                <a:srgbClr val="000000"/>
              </a:solidFill>
              <a:latin typeface="HGPSoeiKakugothicUB" panose="020B0900000000000000" pitchFamily="34" charset="-128"/>
              <a:ea typeface="HGPSoeiKakugothicUB" panose="020B0900000000000000" pitchFamily="34" charset="-128"/>
            </a:endParaRPr>
          </a:p>
        </p:txBody>
      </p:sp>
      <p:sp>
        <p:nvSpPr>
          <p:cNvPr id="112" name="角丸四角形 111"/>
          <p:cNvSpPr/>
          <p:nvPr/>
        </p:nvSpPr>
        <p:spPr>
          <a:xfrm>
            <a:off x="4950497" y="7882654"/>
            <a:ext cx="2426641" cy="1978100"/>
          </a:xfrm>
          <a:prstGeom prst="roundRect">
            <a:avLst>
              <a:gd name="adj" fmla="val 9329"/>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95A8AA29-1221-3989-5519-F514DF46E769}"/>
              </a:ext>
            </a:extLst>
          </p:cNvPr>
          <p:cNvSpPr txBox="1"/>
          <p:nvPr/>
        </p:nvSpPr>
        <p:spPr>
          <a:xfrm>
            <a:off x="4994274" y="8887351"/>
            <a:ext cx="2339102" cy="276999"/>
          </a:xfrm>
          <a:prstGeom prst="rect">
            <a:avLst/>
          </a:prstGeom>
          <a:noFill/>
        </p:spPr>
        <p:txBody>
          <a:bodyPr wrap="none" rtlCol="0">
            <a:spAutoFit/>
          </a:bodyPr>
          <a:lstStyle/>
          <a:p>
            <a:pPr algn="ctr"/>
            <a:r>
              <a:rPr kumimoji="1" lang="ja-JP" altLang="en-US" sz="1200" b="1">
                <a:solidFill>
                  <a:srgbClr val="F35404"/>
                </a:solidFill>
                <a:latin typeface="BIZ UDGothic" panose="020B0400000000000000" pitchFamily="49" charset="-128"/>
                <a:ea typeface="BIZ UDGothic" panose="020B0400000000000000" pitchFamily="49" charset="-128"/>
              </a:rPr>
              <a:t>働き方を自由に切り替え可能に</a:t>
            </a:r>
            <a:endParaRPr kumimoji="1" lang="ja-JP" altLang="en-US" sz="1200" b="1" dirty="0">
              <a:solidFill>
                <a:srgbClr val="F35404"/>
              </a:solidFill>
              <a:latin typeface="BIZ UDGothic" panose="020B0400000000000000" pitchFamily="49" charset="-128"/>
              <a:ea typeface="BIZ UDGothic" panose="020B0400000000000000" pitchFamily="49" charset="-128"/>
            </a:endParaRPr>
          </a:p>
        </p:txBody>
      </p:sp>
      <p:sp>
        <p:nvSpPr>
          <p:cNvPr id="114" name="角丸四角形 113"/>
          <p:cNvSpPr/>
          <p:nvPr/>
        </p:nvSpPr>
        <p:spPr>
          <a:xfrm>
            <a:off x="2505109" y="7882653"/>
            <a:ext cx="2149814" cy="1979983"/>
          </a:xfrm>
          <a:prstGeom prst="roundRect">
            <a:avLst>
              <a:gd name="adj" fmla="val 9703"/>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289FBD8C-6D22-122D-8F27-B4119AAE980A}"/>
              </a:ext>
            </a:extLst>
          </p:cNvPr>
          <p:cNvSpPr txBox="1"/>
          <p:nvPr/>
        </p:nvSpPr>
        <p:spPr>
          <a:xfrm>
            <a:off x="2560117" y="9091830"/>
            <a:ext cx="2147542" cy="738664"/>
          </a:xfrm>
          <a:prstGeom prst="rect">
            <a:avLst/>
          </a:prstGeom>
          <a:noFill/>
        </p:spPr>
        <p:txBody>
          <a:bodyPr wrap="square" rtlCol="0">
            <a:spAutoFit/>
          </a:bodyPr>
          <a:lstStyle/>
          <a:p>
            <a:r>
              <a:rPr kumimoji="1" lang="ja-JP" altLang="en-US" sz="1050">
                <a:latin typeface="BIZ UDゴシック" panose="020B0400000000000000" pitchFamily="49" charset="-128"/>
                <a:ea typeface="BIZ UDゴシック" panose="020B0400000000000000" pitchFamily="49" charset="-128"/>
              </a:rPr>
              <a:t>既存の育休</a:t>
            </a:r>
            <a:r>
              <a:rPr kumimoji="1" lang="ja-JP" altLang="en-US" sz="1050" dirty="0">
                <a:latin typeface="BIZ UDゴシック" panose="020B0400000000000000" pitchFamily="49" charset="-128"/>
                <a:ea typeface="BIZ UDゴシック" panose="020B0400000000000000" pitchFamily="49" charset="-128"/>
              </a:rPr>
              <a:t>や介護休業に</a:t>
            </a:r>
            <a:r>
              <a:rPr kumimoji="1" lang="ja-JP" altLang="en-US" sz="1050">
                <a:latin typeface="BIZ UDゴシック" panose="020B0400000000000000" pitchFamily="49" charset="-128"/>
                <a:ea typeface="BIZ UDゴシック" panose="020B0400000000000000" pitchFamily="49" charset="-128"/>
              </a:rPr>
              <a:t>加え、不妊治療等に対応する新しい休暇を作り、同時に取得しやすくなる仕組みも整えます。</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116" name="テキスト ボックス 115">
            <a:extLst>
              <a:ext uri="{FF2B5EF4-FFF2-40B4-BE49-F238E27FC236}">
                <a16:creationId xmlns:a16="http://schemas.microsoft.com/office/drawing/2014/main" id="{95A8AA29-1221-3989-5519-F514DF46E769}"/>
              </a:ext>
            </a:extLst>
          </p:cNvPr>
          <p:cNvSpPr txBox="1"/>
          <p:nvPr/>
        </p:nvSpPr>
        <p:spPr>
          <a:xfrm>
            <a:off x="2638499" y="8886323"/>
            <a:ext cx="1866217" cy="276999"/>
          </a:xfrm>
          <a:prstGeom prst="rect">
            <a:avLst/>
          </a:prstGeom>
          <a:noFill/>
        </p:spPr>
        <p:txBody>
          <a:bodyPr wrap="none" rtlCol="0">
            <a:spAutoFit/>
          </a:bodyPr>
          <a:lstStyle/>
          <a:p>
            <a:pPr algn="ctr"/>
            <a:r>
              <a:rPr kumimoji="1" lang="ja-JP" altLang="en-US" sz="1200" b="1" dirty="0">
                <a:solidFill>
                  <a:srgbClr val="F35404"/>
                </a:solidFill>
                <a:latin typeface="BIZ UDGothic" panose="020B0400000000000000" pitchFamily="49" charset="-128"/>
                <a:ea typeface="BIZ UDGothic" panose="020B0400000000000000" pitchFamily="49" charset="-128"/>
              </a:rPr>
              <a:t>各種休暇制度の取得推進</a:t>
            </a:r>
          </a:p>
        </p:txBody>
      </p:sp>
      <p:sp>
        <p:nvSpPr>
          <p:cNvPr id="117" name="角丸四角形 116"/>
          <p:cNvSpPr/>
          <p:nvPr/>
        </p:nvSpPr>
        <p:spPr>
          <a:xfrm>
            <a:off x="162925" y="7893344"/>
            <a:ext cx="2149813" cy="1960629"/>
          </a:xfrm>
          <a:prstGeom prst="roundRect">
            <a:avLst>
              <a:gd name="adj" fmla="val 10004"/>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8" name="テキスト ボックス 117">
            <a:extLst>
              <a:ext uri="{FF2B5EF4-FFF2-40B4-BE49-F238E27FC236}">
                <a16:creationId xmlns:a16="http://schemas.microsoft.com/office/drawing/2014/main" id="{289FBD8C-6D22-122D-8F27-B4119AAE980A}"/>
              </a:ext>
            </a:extLst>
          </p:cNvPr>
          <p:cNvSpPr txBox="1"/>
          <p:nvPr/>
        </p:nvSpPr>
        <p:spPr>
          <a:xfrm>
            <a:off x="204346" y="9087549"/>
            <a:ext cx="2086852" cy="738664"/>
          </a:xfrm>
          <a:prstGeom prst="rect">
            <a:avLst/>
          </a:prstGeom>
          <a:noFill/>
        </p:spPr>
        <p:txBody>
          <a:bodyPr wrap="square" rtlCol="0">
            <a:spAutoFit/>
          </a:bodyPr>
          <a:lstStyle/>
          <a:p>
            <a:r>
              <a:rPr kumimoji="1" lang="ja-JP" altLang="en-US" sz="1050">
                <a:latin typeface="BIZ UDゴシック" panose="020B0400000000000000" pitchFamily="49" charset="-128"/>
                <a:ea typeface="BIZ UDゴシック" panose="020B0400000000000000" pitchFamily="49" charset="-128"/>
              </a:rPr>
              <a:t>働き方や性別に関係なく、同じ仕事をしていたら、同じ賃金や待遇を得られる社会をめざして各種法整備を進めます。</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119" name="テキスト ボックス 118">
            <a:extLst>
              <a:ext uri="{FF2B5EF4-FFF2-40B4-BE49-F238E27FC236}">
                <a16:creationId xmlns:a16="http://schemas.microsoft.com/office/drawing/2014/main" id="{95A8AA29-1221-3989-5519-F514DF46E769}"/>
              </a:ext>
            </a:extLst>
          </p:cNvPr>
          <p:cNvSpPr txBox="1"/>
          <p:nvPr/>
        </p:nvSpPr>
        <p:spPr>
          <a:xfrm>
            <a:off x="270428" y="8883430"/>
            <a:ext cx="1866217" cy="276999"/>
          </a:xfrm>
          <a:prstGeom prst="rect">
            <a:avLst/>
          </a:prstGeom>
          <a:noFill/>
        </p:spPr>
        <p:txBody>
          <a:bodyPr wrap="none" rtlCol="0">
            <a:spAutoFit/>
          </a:bodyPr>
          <a:lstStyle/>
          <a:p>
            <a:r>
              <a:rPr kumimoji="1" lang="ja-JP" altLang="en-US" sz="1200" b="1" dirty="0">
                <a:solidFill>
                  <a:srgbClr val="F35404"/>
                </a:solidFill>
                <a:latin typeface="BIZ UDGothic" panose="020B0400000000000000" pitchFamily="49" charset="-128"/>
                <a:ea typeface="BIZ UDGothic" panose="020B0400000000000000" pitchFamily="49" charset="-128"/>
              </a:rPr>
              <a:t>同一労働同一賃金の実現</a:t>
            </a:r>
          </a:p>
        </p:txBody>
      </p:sp>
      <p:grpSp>
        <p:nvGrpSpPr>
          <p:cNvPr id="9" name="グループ化 8">
            <a:extLst>
              <a:ext uri="{FF2B5EF4-FFF2-40B4-BE49-F238E27FC236}">
                <a16:creationId xmlns:a16="http://schemas.microsoft.com/office/drawing/2014/main" id="{7141D98B-BEA8-60E8-B34E-CC40E6CA682C}"/>
              </a:ext>
            </a:extLst>
          </p:cNvPr>
          <p:cNvGrpSpPr/>
          <p:nvPr/>
        </p:nvGrpSpPr>
        <p:grpSpPr>
          <a:xfrm>
            <a:off x="382063" y="8021609"/>
            <a:ext cx="1693814" cy="880985"/>
            <a:chOff x="334224" y="8030456"/>
            <a:chExt cx="1693814" cy="880985"/>
          </a:xfrm>
        </p:grpSpPr>
        <p:pic>
          <p:nvPicPr>
            <p:cNvPr id="122" name="図 1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224" y="8030456"/>
              <a:ext cx="821474" cy="880985"/>
            </a:xfrm>
            <a:prstGeom prst="rect">
              <a:avLst/>
            </a:prstGeom>
          </p:spPr>
        </p:pic>
        <p:pic>
          <p:nvPicPr>
            <p:cNvPr id="123" name="図 1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4863" y="8044193"/>
              <a:ext cx="663175" cy="846742"/>
            </a:xfrm>
            <a:prstGeom prst="rect">
              <a:avLst/>
            </a:prstGeom>
          </p:spPr>
        </p:pic>
      </p:grpSp>
      <p:sp>
        <p:nvSpPr>
          <p:cNvPr id="126" name="テキスト ボックス 125">
            <a:extLst>
              <a:ext uri="{FF2B5EF4-FFF2-40B4-BE49-F238E27FC236}">
                <a16:creationId xmlns:a16="http://schemas.microsoft.com/office/drawing/2014/main" id="{289FBD8C-6D22-122D-8F27-B4119AAE980A}"/>
              </a:ext>
            </a:extLst>
          </p:cNvPr>
          <p:cNvSpPr txBox="1"/>
          <p:nvPr/>
        </p:nvSpPr>
        <p:spPr>
          <a:xfrm>
            <a:off x="5022498" y="9091830"/>
            <a:ext cx="2329656" cy="738664"/>
          </a:xfrm>
          <a:prstGeom prst="rect">
            <a:avLst/>
          </a:prstGeom>
          <a:noFill/>
        </p:spPr>
        <p:txBody>
          <a:bodyPr wrap="square" rtlCol="0">
            <a:spAutoFit/>
          </a:bodyPr>
          <a:lstStyle/>
          <a:p>
            <a:r>
              <a:rPr kumimoji="1" lang="ja-JP" altLang="en-US" sz="1050">
                <a:latin typeface="BIZ UDゴシック" panose="020B0400000000000000" pitchFamily="49" charset="-128"/>
                <a:ea typeface="BIZ UDゴシック" panose="020B0400000000000000" pitchFamily="49" charset="-128"/>
              </a:rPr>
              <a:t>職場・労働条件を変えずに週</a:t>
            </a:r>
            <a:r>
              <a:rPr kumimoji="1" lang="en-US" altLang="ja-JP" sz="1050" dirty="0">
                <a:latin typeface="BIZ UDゴシック" panose="020B0400000000000000" pitchFamily="49" charset="-128"/>
                <a:ea typeface="BIZ UDゴシック" panose="020B0400000000000000" pitchFamily="49" charset="-128"/>
              </a:rPr>
              <a:t>5</a:t>
            </a:r>
            <a:r>
              <a:rPr kumimoji="1" lang="ja-JP" altLang="en-US" sz="1050">
                <a:latin typeface="BIZ UDゴシック" panose="020B0400000000000000" pitchFamily="49" charset="-128"/>
                <a:ea typeface="BIZ UDゴシック" panose="020B0400000000000000" pitchFamily="49" charset="-128"/>
              </a:rPr>
              <a:t>フルタイムと、週</a:t>
            </a:r>
            <a:r>
              <a:rPr kumimoji="1" lang="en-US" altLang="ja-JP" sz="1050" dirty="0">
                <a:latin typeface="BIZ UDゴシック" panose="020B0400000000000000" pitchFamily="49" charset="-128"/>
                <a:ea typeface="BIZ UDゴシック" panose="020B0400000000000000" pitchFamily="49" charset="-128"/>
              </a:rPr>
              <a:t>1〜4</a:t>
            </a:r>
            <a:r>
              <a:rPr kumimoji="1" lang="ja-JP" altLang="en-US" sz="1050">
                <a:latin typeface="BIZ UDゴシック" panose="020B0400000000000000" pitchFamily="49" charset="-128"/>
                <a:ea typeface="BIZ UDゴシック" panose="020B0400000000000000" pitchFamily="49" charset="-128"/>
              </a:rPr>
              <a:t>日の短時間勤務を切り替えらえる制度の導入を支援し、育児・介護と仕事の両立を支えます。</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27" name="Freeform 45">
            <a:extLst>
              <a:ext uri="{FF2B5EF4-FFF2-40B4-BE49-F238E27FC236}">
                <a16:creationId xmlns:a16="http://schemas.microsoft.com/office/drawing/2014/main" id="{BD89947C-6271-17EB-5282-E6679A1F7B61}"/>
              </a:ext>
            </a:extLst>
          </p:cNvPr>
          <p:cNvSpPr/>
          <p:nvPr/>
        </p:nvSpPr>
        <p:spPr>
          <a:xfrm>
            <a:off x="119531" y="5084249"/>
            <a:ext cx="3573382" cy="412815"/>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pPr algn="ctr"/>
            <a:endParaRPr lang="ja-JP" altLang="en-US" dirty="0"/>
          </a:p>
        </p:txBody>
      </p:sp>
      <p:sp>
        <p:nvSpPr>
          <p:cNvPr id="32" name="TextBox 77">
            <a:extLst>
              <a:ext uri="{FF2B5EF4-FFF2-40B4-BE49-F238E27FC236}">
                <a16:creationId xmlns:a16="http://schemas.microsoft.com/office/drawing/2014/main" id="{DC5A8AB2-45B4-5764-FE44-16E23320AC4B}"/>
              </a:ext>
            </a:extLst>
          </p:cNvPr>
          <p:cNvSpPr txBox="1"/>
          <p:nvPr/>
        </p:nvSpPr>
        <p:spPr>
          <a:xfrm>
            <a:off x="204868" y="5021653"/>
            <a:ext cx="3573382" cy="408766"/>
          </a:xfrm>
          <a:prstGeom prst="rect">
            <a:avLst/>
          </a:prstGeom>
        </p:spPr>
        <p:txBody>
          <a:bodyPr wrap="square" lIns="0" tIns="0" rIns="0" bIns="0" rtlCol="0" anchor="t">
            <a:spAutoFit/>
          </a:bodyPr>
          <a:lstStyle/>
          <a:p>
            <a:pPr>
              <a:lnSpc>
                <a:spcPts val="3780"/>
              </a:lnSpc>
            </a:pPr>
            <a:r>
              <a:rPr lang="ja-JP" altLang="en-US" sz="2000" dirty="0">
                <a:solidFill>
                  <a:srgbClr val="000000"/>
                </a:solidFill>
                <a:latin typeface="HGPSoeiKakugothicUB" panose="020B0900000000000000" pitchFamily="34" charset="-128"/>
                <a:ea typeface="HGPSoeiKakugothicUB" panose="020B0900000000000000" pitchFamily="34" charset="-128"/>
              </a:rPr>
              <a:t>なぜ「男女格差</a:t>
            </a:r>
            <a:r>
              <a:rPr lang="ja-JP" altLang="en-US" sz="2000">
                <a:solidFill>
                  <a:srgbClr val="000000"/>
                </a:solidFill>
                <a:latin typeface="HGPSoeiKakugothicUB" panose="020B0900000000000000" pitchFamily="34" charset="-128"/>
                <a:ea typeface="HGPSoeiKakugothicUB" panose="020B0900000000000000" pitchFamily="34" charset="-128"/>
              </a:rPr>
              <a:t>」が今も残るのか</a:t>
            </a:r>
            <a:endParaRPr lang="en-US" sz="2000" dirty="0">
              <a:solidFill>
                <a:srgbClr val="000000"/>
              </a:solidFill>
              <a:latin typeface="HGPSoeiKakugothicUB" panose="020B0900000000000000" pitchFamily="34" charset="-128"/>
              <a:ea typeface="HGPSoeiKakugothicUB" panose="020B0900000000000000" pitchFamily="34" charset="-128"/>
            </a:endParaRPr>
          </a:p>
        </p:txBody>
      </p:sp>
      <p:sp>
        <p:nvSpPr>
          <p:cNvPr id="34" name="正方形/長方形 33">
            <a:extLst>
              <a:ext uri="{FF2B5EF4-FFF2-40B4-BE49-F238E27FC236}">
                <a16:creationId xmlns:a16="http://schemas.microsoft.com/office/drawing/2014/main" id="{DACE6BAB-39D9-6518-CB2E-0EC4824A15F3}"/>
              </a:ext>
            </a:extLst>
          </p:cNvPr>
          <p:cNvSpPr/>
          <p:nvPr/>
        </p:nvSpPr>
        <p:spPr>
          <a:xfrm>
            <a:off x="119662" y="5565472"/>
            <a:ext cx="2353777" cy="164844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a:extLst>
              <a:ext uri="{FF2B5EF4-FFF2-40B4-BE49-F238E27FC236}">
                <a16:creationId xmlns:a16="http://schemas.microsoft.com/office/drawing/2014/main" id="{86513CE5-C473-588C-F770-E1EAF5F608FE}"/>
              </a:ext>
            </a:extLst>
          </p:cNvPr>
          <p:cNvSpPr/>
          <p:nvPr/>
        </p:nvSpPr>
        <p:spPr>
          <a:xfrm>
            <a:off x="196871" y="6713461"/>
            <a:ext cx="2299027" cy="430887"/>
          </a:xfrm>
          <a:prstGeom prst="rect">
            <a:avLst/>
          </a:prstGeom>
        </p:spPr>
        <p:txBody>
          <a:bodyPr wrap="square">
            <a:spAutoFit/>
          </a:bodyPr>
          <a:lstStyle/>
          <a:p>
            <a:r>
              <a:rPr lang="ja-JP" altLang="en-US" sz="1100" b="1">
                <a:latin typeface="BIZ UDGothic" panose="020B0400000000000000" pitchFamily="49" charset="-128"/>
                <a:ea typeface="BIZ UDGothic" panose="020B0400000000000000" pitchFamily="49" charset="-128"/>
              </a:rPr>
              <a:t>「男性は</a:t>
            </a:r>
            <a:r>
              <a:rPr lang="en-US" altLang="ja-JP" sz="1100" b="1" dirty="0">
                <a:latin typeface="BIZ UDGothic" panose="020B0400000000000000" pitchFamily="49" charset="-128"/>
                <a:ea typeface="BIZ UDGothic" panose="020B0400000000000000" pitchFamily="49" charset="-128"/>
              </a:rPr>
              <a:t>〜</a:t>
            </a:r>
            <a:r>
              <a:rPr lang="ja-JP" altLang="en-US" sz="1100" b="1">
                <a:latin typeface="BIZ UDGothic" panose="020B0400000000000000" pitchFamily="49" charset="-128"/>
                <a:ea typeface="BIZ UDGothic" panose="020B0400000000000000" pitchFamily="49" charset="-128"/>
              </a:rPr>
              <a:t>」「女性は</a:t>
            </a:r>
            <a:r>
              <a:rPr lang="en-US" altLang="ja-JP" sz="1100" b="1" dirty="0">
                <a:latin typeface="BIZ UDGothic" panose="020B0400000000000000" pitchFamily="49" charset="-128"/>
                <a:ea typeface="BIZ UDGothic" panose="020B0400000000000000" pitchFamily="49" charset="-128"/>
              </a:rPr>
              <a:t>〜</a:t>
            </a:r>
            <a:r>
              <a:rPr lang="ja-JP" altLang="en-US" sz="1100" b="1">
                <a:latin typeface="BIZ UDGothic" panose="020B0400000000000000" pitchFamily="49" charset="-128"/>
                <a:ea typeface="BIZ UDGothic" panose="020B0400000000000000" pitchFamily="49" charset="-128"/>
              </a:rPr>
              <a:t>」といった</a:t>
            </a:r>
            <a:r>
              <a:rPr lang="ja-JP" altLang="en-US" sz="1100" b="1">
                <a:solidFill>
                  <a:srgbClr val="EA5504"/>
                </a:solidFill>
                <a:latin typeface="BIZ UDGothic" panose="020B0400000000000000" pitchFamily="49" charset="-128"/>
                <a:ea typeface="BIZ UDGothic" panose="020B0400000000000000" pitchFamily="49" charset="-128"/>
              </a:rPr>
              <a:t>性別のイメージ</a:t>
            </a:r>
            <a:r>
              <a:rPr lang="ja-JP" altLang="en-US" sz="1100" b="1">
                <a:latin typeface="BIZ UDGothic" panose="020B0400000000000000" pitchFamily="49" charset="-128"/>
                <a:ea typeface="BIZ UDGothic" panose="020B0400000000000000" pitchFamily="49" charset="-128"/>
              </a:rPr>
              <a:t>が残っている</a:t>
            </a:r>
            <a:endParaRPr lang="ja-JP" altLang="en-US" sz="1100" b="1" dirty="0">
              <a:latin typeface="BIZ UDGothic" panose="020B0400000000000000" pitchFamily="49" charset="-128"/>
              <a:ea typeface="BIZ UDGothic" panose="020B0400000000000000" pitchFamily="49" charset="-128"/>
            </a:endParaRPr>
          </a:p>
        </p:txBody>
      </p:sp>
      <p:sp>
        <p:nvSpPr>
          <p:cNvPr id="37" name="正方形/長方形 36">
            <a:extLst>
              <a:ext uri="{FF2B5EF4-FFF2-40B4-BE49-F238E27FC236}">
                <a16:creationId xmlns:a16="http://schemas.microsoft.com/office/drawing/2014/main" id="{C4A5F86B-AB4C-B98F-AD3E-053FEE4065C2}"/>
              </a:ext>
            </a:extLst>
          </p:cNvPr>
          <p:cNvSpPr/>
          <p:nvPr/>
        </p:nvSpPr>
        <p:spPr>
          <a:xfrm>
            <a:off x="2684484" y="6716812"/>
            <a:ext cx="2312441" cy="430887"/>
          </a:xfrm>
          <a:prstGeom prst="rect">
            <a:avLst/>
          </a:prstGeom>
        </p:spPr>
        <p:txBody>
          <a:bodyPr wrap="square">
            <a:spAutoFit/>
          </a:bodyPr>
          <a:lstStyle/>
          <a:p>
            <a:r>
              <a:rPr lang="ja-JP" altLang="en-US" sz="1100" b="1" dirty="0">
                <a:solidFill>
                  <a:srgbClr val="F35404"/>
                </a:solidFill>
                <a:latin typeface="BIZ UDGothic" panose="020B0400000000000000" pitchFamily="49" charset="-128"/>
                <a:ea typeface="BIZ UDGothic" panose="020B0400000000000000" pitchFamily="49" charset="-128"/>
              </a:rPr>
              <a:t>出産・育児による離職</a:t>
            </a:r>
            <a:r>
              <a:rPr lang="ja-JP" altLang="en-US" sz="1100" b="1">
                <a:latin typeface="BIZ UDGothic" panose="020B0400000000000000" pitchFamily="49" charset="-128"/>
                <a:ea typeface="BIZ UDGothic" panose="020B0400000000000000" pitchFamily="49" charset="-128"/>
              </a:rPr>
              <a:t>で、男性より勤続年数が短いことが多い。</a:t>
            </a:r>
            <a:endParaRPr lang="ja-JP" altLang="en-US" sz="1100" b="1" dirty="0">
              <a:latin typeface="BIZ UDGothic" panose="020B0400000000000000" pitchFamily="49" charset="-128"/>
              <a:ea typeface="BIZ UDGothic" panose="020B0400000000000000" pitchFamily="49" charset="-128"/>
            </a:endParaRPr>
          </a:p>
        </p:txBody>
      </p:sp>
      <p:sp>
        <p:nvSpPr>
          <p:cNvPr id="38" name="正方形/長方形 37">
            <a:extLst>
              <a:ext uri="{FF2B5EF4-FFF2-40B4-BE49-F238E27FC236}">
                <a16:creationId xmlns:a16="http://schemas.microsoft.com/office/drawing/2014/main" id="{584D4664-8F74-C662-A782-F9004874143D}"/>
              </a:ext>
            </a:extLst>
          </p:cNvPr>
          <p:cNvSpPr/>
          <p:nvPr/>
        </p:nvSpPr>
        <p:spPr>
          <a:xfrm>
            <a:off x="119531" y="5572323"/>
            <a:ext cx="667196" cy="307777"/>
          </a:xfrm>
          <a:prstGeom prst="rect">
            <a:avLst/>
          </a:prstGeom>
          <a:solidFill>
            <a:srgbClr val="EA5504"/>
          </a:solidFill>
        </p:spPr>
        <p:txBody>
          <a:bodyPr wrap="square">
            <a:spAutoFit/>
          </a:bodyPr>
          <a:lstStyle/>
          <a:p>
            <a:r>
              <a:rPr lang="ja-JP" altLang="en-US" sz="1400" dirty="0">
                <a:solidFill>
                  <a:schemeClr val="bg1"/>
                </a:solidFill>
              </a:rPr>
              <a:t>理由１</a:t>
            </a:r>
          </a:p>
        </p:txBody>
      </p:sp>
      <p:sp>
        <p:nvSpPr>
          <p:cNvPr id="39" name="角丸四角形吹き出し 44">
            <a:extLst>
              <a:ext uri="{FF2B5EF4-FFF2-40B4-BE49-F238E27FC236}">
                <a16:creationId xmlns:a16="http://schemas.microsoft.com/office/drawing/2014/main" id="{A29BD54B-1261-E5EE-B495-E0F9719F4E5B}"/>
              </a:ext>
            </a:extLst>
          </p:cNvPr>
          <p:cNvSpPr/>
          <p:nvPr/>
        </p:nvSpPr>
        <p:spPr>
          <a:xfrm>
            <a:off x="5117212" y="6041542"/>
            <a:ext cx="1291931" cy="575978"/>
          </a:xfrm>
          <a:prstGeom prst="wedgeRoundRectCallout">
            <a:avLst>
              <a:gd name="adj1" fmla="val 57803"/>
              <a:gd name="adj2" fmla="val 4366"/>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8" name="図 47">
            <a:extLst>
              <a:ext uri="{FF2B5EF4-FFF2-40B4-BE49-F238E27FC236}">
                <a16:creationId xmlns:a16="http://schemas.microsoft.com/office/drawing/2014/main" id="{E5D1F0E3-2EF4-F6ED-C37E-576FF64D48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671" y="5740062"/>
            <a:ext cx="508694" cy="903554"/>
          </a:xfrm>
          <a:prstGeom prst="rect">
            <a:avLst/>
          </a:prstGeom>
        </p:spPr>
      </p:pic>
      <p:pic>
        <p:nvPicPr>
          <p:cNvPr id="51" name="図 50">
            <a:extLst>
              <a:ext uri="{FF2B5EF4-FFF2-40B4-BE49-F238E27FC236}">
                <a16:creationId xmlns:a16="http://schemas.microsoft.com/office/drawing/2014/main" id="{2F824026-08A6-1FD7-BDAE-0124A815B5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8541" y="5736599"/>
            <a:ext cx="550579" cy="900401"/>
          </a:xfrm>
          <a:prstGeom prst="rect">
            <a:avLst/>
          </a:prstGeom>
        </p:spPr>
      </p:pic>
      <p:sp>
        <p:nvSpPr>
          <p:cNvPr id="52" name="正方形/長方形 51">
            <a:extLst>
              <a:ext uri="{FF2B5EF4-FFF2-40B4-BE49-F238E27FC236}">
                <a16:creationId xmlns:a16="http://schemas.microsoft.com/office/drawing/2014/main" id="{945211A5-8F05-6845-90FE-19C832C7F253}"/>
              </a:ext>
            </a:extLst>
          </p:cNvPr>
          <p:cNvSpPr/>
          <p:nvPr/>
        </p:nvSpPr>
        <p:spPr>
          <a:xfrm>
            <a:off x="236266" y="6057871"/>
            <a:ext cx="508695" cy="523220"/>
          </a:xfrm>
          <a:prstGeom prst="rect">
            <a:avLst/>
          </a:prstGeom>
        </p:spPr>
        <p:txBody>
          <a:bodyPr wrap="square">
            <a:spAutoFit/>
          </a:bodyPr>
          <a:lstStyle/>
          <a:p>
            <a:r>
              <a:rPr lang="ja-JP" altLang="en-US" sz="2800" dirty="0">
                <a:solidFill>
                  <a:srgbClr val="000000"/>
                </a:solidFill>
                <a:latin typeface="HGPSoeiKakugothicUB" panose="020B0900000000000000" pitchFamily="34" charset="-128"/>
                <a:ea typeface="HGPSoeiKakugothicUB" panose="020B0900000000000000" pitchFamily="34" charset="-128"/>
              </a:rPr>
              <a:t>？</a:t>
            </a:r>
            <a:endParaRPr lang="ja-JP" altLang="en-US" sz="2800" dirty="0"/>
          </a:p>
        </p:txBody>
      </p:sp>
      <p:sp>
        <p:nvSpPr>
          <p:cNvPr id="53" name="正方形/長方形 52">
            <a:extLst>
              <a:ext uri="{FF2B5EF4-FFF2-40B4-BE49-F238E27FC236}">
                <a16:creationId xmlns:a16="http://schemas.microsoft.com/office/drawing/2014/main" id="{7857AB27-28D4-3D51-BD49-8163E268A1AC}"/>
              </a:ext>
            </a:extLst>
          </p:cNvPr>
          <p:cNvSpPr/>
          <p:nvPr/>
        </p:nvSpPr>
        <p:spPr>
          <a:xfrm>
            <a:off x="2595504" y="5547266"/>
            <a:ext cx="667196" cy="307777"/>
          </a:xfrm>
          <a:prstGeom prst="rect">
            <a:avLst/>
          </a:prstGeom>
          <a:solidFill>
            <a:srgbClr val="EA5504"/>
          </a:solidFill>
        </p:spPr>
        <p:txBody>
          <a:bodyPr wrap="square">
            <a:spAutoFit/>
          </a:bodyPr>
          <a:lstStyle/>
          <a:p>
            <a:r>
              <a:rPr lang="ja-JP" altLang="en-US" sz="1400" dirty="0">
                <a:solidFill>
                  <a:schemeClr val="bg1"/>
                </a:solidFill>
              </a:rPr>
              <a:t>理由２</a:t>
            </a:r>
          </a:p>
        </p:txBody>
      </p:sp>
      <p:sp>
        <p:nvSpPr>
          <p:cNvPr id="57" name="正方形/長方形 56">
            <a:extLst>
              <a:ext uri="{FF2B5EF4-FFF2-40B4-BE49-F238E27FC236}">
                <a16:creationId xmlns:a16="http://schemas.microsoft.com/office/drawing/2014/main" id="{F851DE99-45AE-9EF7-E4C8-96AE8F06B55F}"/>
              </a:ext>
            </a:extLst>
          </p:cNvPr>
          <p:cNvSpPr/>
          <p:nvPr/>
        </p:nvSpPr>
        <p:spPr>
          <a:xfrm>
            <a:off x="5047188" y="6713625"/>
            <a:ext cx="2329950" cy="430887"/>
          </a:xfrm>
          <a:prstGeom prst="rect">
            <a:avLst/>
          </a:prstGeom>
        </p:spPr>
        <p:txBody>
          <a:bodyPr wrap="square">
            <a:spAutoFit/>
          </a:bodyPr>
          <a:lstStyle/>
          <a:p>
            <a:r>
              <a:rPr lang="ja-JP" altLang="en-US" sz="1100" b="1">
                <a:solidFill>
                  <a:srgbClr val="F35404"/>
                </a:solidFill>
                <a:latin typeface="BIZ UDGothic" panose="020B0400000000000000" pitchFamily="49" charset="-128"/>
                <a:ea typeface="BIZ UDGothic" panose="020B0400000000000000" pitchFamily="49" charset="-128"/>
              </a:rPr>
              <a:t>長い通勤時間、長時間</a:t>
            </a:r>
            <a:r>
              <a:rPr lang="ja-JP" altLang="en-US" sz="1100" b="1" dirty="0">
                <a:solidFill>
                  <a:srgbClr val="F35404"/>
                </a:solidFill>
                <a:latin typeface="BIZ UDGothic" panose="020B0400000000000000" pitchFamily="49" charset="-128"/>
                <a:ea typeface="BIZ UDGothic" panose="020B0400000000000000" pitchFamily="49" charset="-128"/>
              </a:rPr>
              <a:t>労働や休日</a:t>
            </a:r>
            <a:r>
              <a:rPr lang="ja-JP" altLang="en-US" sz="1100" b="1">
                <a:solidFill>
                  <a:srgbClr val="F35404"/>
                </a:solidFill>
                <a:latin typeface="BIZ UDGothic" panose="020B0400000000000000" pitchFamily="49" charset="-128"/>
                <a:ea typeface="BIZ UDGothic" panose="020B0400000000000000" pitchFamily="49" charset="-128"/>
              </a:rPr>
              <a:t>出勤</a:t>
            </a:r>
            <a:r>
              <a:rPr lang="ja-JP" altLang="en-US" sz="1100" b="1">
                <a:latin typeface="BIZ UDGothic" panose="020B0400000000000000" pitchFamily="49" charset="-128"/>
                <a:ea typeface="BIZ UDGothic" panose="020B0400000000000000" pitchFamily="49" charset="-128"/>
              </a:rPr>
              <a:t>等で、</a:t>
            </a:r>
            <a:r>
              <a:rPr lang="ja-JP" altLang="en-US" sz="1100" b="1" dirty="0">
                <a:latin typeface="BIZ UDGothic" panose="020B0400000000000000" pitchFamily="49" charset="-128"/>
                <a:ea typeface="BIZ UDGothic" panose="020B0400000000000000" pitchFamily="49" charset="-128"/>
              </a:rPr>
              <a:t>生活にゆとりがない</a:t>
            </a:r>
          </a:p>
        </p:txBody>
      </p:sp>
      <p:sp>
        <p:nvSpPr>
          <p:cNvPr id="61" name="正方形/長方形 60">
            <a:extLst>
              <a:ext uri="{FF2B5EF4-FFF2-40B4-BE49-F238E27FC236}">
                <a16:creationId xmlns:a16="http://schemas.microsoft.com/office/drawing/2014/main" id="{FC0B33C6-145E-0F28-0F21-4270ED0E5880}"/>
              </a:ext>
            </a:extLst>
          </p:cNvPr>
          <p:cNvSpPr/>
          <p:nvPr/>
        </p:nvSpPr>
        <p:spPr>
          <a:xfrm>
            <a:off x="5036935" y="5556014"/>
            <a:ext cx="667196" cy="307777"/>
          </a:xfrm>
          <a:prstGeom prst="rect">
            <a:avLst/>
          </a:prstGeom>
          <a:solidFill>
            <a:srgbClr val="EA5504"/>
          </a:solidFill>
        </p:spPr>
        <p:txBody>
          <a:bodyPr wrap="square">
            <a:spAutoFit/>
          </a:bodyPr>
          <a:lstStyle/>
          <a:p>
            <a:r>
              <a:rPr lang="ja-JP" altLang="en-US" sz="1400" dirty="0">
                <a:solidFill>
                  <a:schemeClr val="bg1"/>
                </a:solidFill>
              </a:rPr>
              <a:t>理由３</a:t>
            </a:r>
          </a:p>
        </p:txBody>
      </p:sp>
      <p:pic>
        <p:nvPicPr>
          <p:cNvPr id="65" name="図 64" descr="挿絵 が含まれている画像">
            <a:extLst>
              <a:ext uri="{FF2B5EF4-FFF2-40B4-BE49-F238E27FC236}">
                <a16:creationId xmlns:a16="http://schemas.microsoft.com/office/drawing/2014/main" id="{0560E57A-EB24-895E-EA7E-09DFA75C95A8}"/>
              </a:ext>
            </a:extLst>
          </p:cNvPr>
          <p:cNvPicPr>
            <a:picLocks noChangeAspect="1"/>
          </p:cNvPicPr>
          <p:nvPr/>
        </p:nvPicPr>
        <p:blipFill>
          <a:blip r:embed="rId10" cstate="print">
            <a:extLst>
              <a:ext uri="{28A0092B-C50C-407E-A947-70E740481C1C}">
                <a14:useLocalDpi xmlns:a14="http://schemas.microsoft.com/office/drawing/2010/main" val="0"/>
              </a:ext>
            </a:extLst>
          </a:blip>
          <a:srcRect r="54478"/>
          <a:stretch/>
        </p:blipFill>
        <p:spPr>
          <a:xfrm flipH="1">
            <a:off x="2895013" y="8038076"/>
            <a:ext cx="491432" cy="762996"/>
          </a:xfrm>
          <a:prstGeom prst="rect">
            <a:avLst/>
          </a:prstGeom>
        </p:spPr>
      </p:pic>
      <p:pic>
        <p:nvPicPr>
          <p:cNvPr id="69" name="図 68" descr="建物, ウィンドウ, 挿絵 が含まれている画像&#10;&#10;自動的に生成された説明">
            <a:extLst>
              <a:ext uri="{FF2B5EF4-FFF2-40B4-BE49-F238E27FC236}">
                <a16:creationId xmlns:a16="http://schemas.microsoft.com/office/drawing/2014/main" id="{BED6C51E-069D-25FB-49FA-5DE54A1AFB36}"/>
              </a:ext>
            </a:extLst>
          </p:cNvPr>
          <p:cNvPicPr>
            <a:picLocks noChangeAspect="1"/>
          </p:cNvPicPr>
          <p:nvPr/>
        </p:nvPicPr>
        <p:blipFill>
          <a:blip r:embed="rId11" cstate="print">
            <a:extLst>
              <a:ext uri="{28A0092B-C50C-407E-A947-70E740481C1C}">
                <a14:useLocalDpi xmlns:a14="http://schemas.microsoft.com/office/drawing/2010/main" val="0"/>
              </a:ext>
            </a:extLst>
          </a:blip>
          <a:srcRect l="77329" t="24482"/>
          <a:stretch/>
        </p:blipFill>
        <p:spPr>
          <a:xfrm>
            <a:off x="3815794" y="8048339"/>
            <a:ext cx="436142" cy="806474"/>
          </a:xfrm>
          <a:prstGeom prst="rect">
            <a:avLst/>
          </a:prstGeom>
        </p:spPr>
      </p:pic>
      <p:pic>
        <p:nvPicPr>
          <p:cNvPr id="74" name="図 73" descr="アイコン&#10;&#10;中程度の精度で自動的に生成された説明">
            <a:extLst>
              <a:ext uri="{FF2B5EF4-FFF2-40B4-BE49-F238E27FC236}">
                <a16:creationId xmlns:a16="http://schemas.microsoft.com/office/drawing/2014/main" id="{5555AF56-330E-2A44-039E-CE172527DC5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46518" y="5755176"/>
            <a:ext cx="706748" cy="850777"/>
          </a:xfrm>
          <a:prstGeom prst="rect">
            <a:avLst/>
          </a:prstGeom>
        </p:spPr>
      </p:pic>
      <p:sp>
        <p:nvSpPr>
          <p:cNvPr id="80" name="正方形/長方形 79">
            <a:extLst>
              <a:ext uri="{FF2B5EF4-FFF2-40B4-BE49-F238E27FC236}">
                <a16:creationId xmlns:a16="http://schemas.microsoft.com/office/drawing/2014/main" id="{A07056E5-6B64-FAF2-3157-B879458FFF8C}"/>
              </a:ext>
            </a:extLst>
          </p:cNvPr>
          <p:cNvSpPr/>
          <p:nvPr/>
        </p:nvSpPr>
        <p:spPr>
          <a:xfrm>
            <a:off x="5096724" y="6075641"/>
            <a:ext cx="1449794" cy="553998"/>
          </a:xfrm>
          <a:prstGeom prst="rect">
            <a:avLst/>
          </a:prstGeom>
        </p:spPr>
        <p:txBody>
          <a:bodyPr wrap="square">
            <a:spAutoFit/>
          </a:bodyPr>
          <a:lstStyle/>
          <a:p>
            <a:r>
              <a:rPr lang="ja-JP" altLang="en-US" sz="1000" b="1" dirty="0"/>
              <a:t>仕事が忙しすぎて</a:t>
            </a:r>
            <a:endParaRPr lang="en-US" altLang="ja-JP" sz="1000" b="1" dirty="0"/>
          </a:p>
          <a:p>
            <a:r>
              <a:rPr lang="ja-JP" altLang="en-US" sz="1000" b="1" dirty="0"/>
              <a:t>子育て・介護の時間も</a:t>
            </a:r>
            <a:endParaRPr lang="en-US" altLang="ja-JP" sz="1000" b="1" dirty="0"/>
          </a:p>
          <a:p>
            <a:r>
              <a:rPr lang="ja-JP" altLang="en-US" sz="1000" b="1" dirty="0"/>
              <a:t>プライベートもない！</a:t>
            </a:r>
            <a:endParaRPr lang="en-US" altLang="ja-JP" sz="1000" b="1" dirty="0"/>
          </a:p>
        </p:txBody>
      </p:sp>
      <p:sp>
        <p:nvSpPr>
          <p:cNvPr id="85" name="角丸四角形吹き出し 44">
            <a:extLst>
              <a:ext uri="{FF2B5EF4-FFF2-40B4-BE49-F238E27FC236}">
                <a16:creationId xmlns:a16="http://schemas.microsoft.com/office/drawing/2014/main" id="{0E259226-EA10-1D34-379D-01800ACA975F}"/>
              </a:ext>
            </a:extLst>
          </p:cNvPr>
          <p:cNvSpPr/>
          <p:nvPr/>
        </p:nvSpPr>
        <p:spPr>
          <a:xfrm>
            <a:off x="2721382" y="6011804"/>
            <a:ext cx="1330702" cy="575978"/>
          </a:xfrm>
          <a:prstGeom prst="wedgeRoundRectCallout">
            <a:avLst>
              <a:gd name="adj1" fmla="val 57803"/>
              <a:gd name="adj2" fmla="val 4366"/>
              <a:gd name="adj3" fmla="val 166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正方形/長方形 85">
            <a:extLst>
              <a:ext uri="{FF2B5EF4-FFF2-40B4-BE49-F238E27FC236}">
                <a16:creationId xmlns:a16="http://schemas.microsoft.com/office/drawing/2014/main" id="{E289AC4A-CB7F-565F-A342-47CDF37F508E}"/>
              </a:ext>
            </a:extLst>
          </p:cNvPr>
          <p:cNvSpPr/>
          <p:nvPr/>
        </p:nvSpPr>
        <p:spPr>
          <a:xfrm>
            <a:off x="2684829" y="6041542"/>
            <a:ext cx="1578115" cy="553998"/>
          </a:xfrm>
          <a:prstGeom prst="rect">
            <a:avLst/>
          </a:prstGeom>
        </p:spPr>
        <p:txBody>
          <a:bodyPr wrap="square">
            <a:spAutoFit/>
          </a:bodyPr>
          <a:lstStyle/>
          <a:p>
            <a:r>
              <a:rPr lang="ja-JP" altLang="en-US" sz="1000" b="1" dirty="0"/>
              <a:t>せっかく習得した技術・</a:t>
            </a:r>
            <a:endParaRPr lang="en-US" altLang="ja-JP" sz="1000" b="1" dirty="0"/>
          </a:p>
          <a:p>
            <a:r>
              <a:rPr lang="ja-JP" altLang="en-US" sz="1000" b="1" dirty="0"/>
              <a:t>スキルを活かして、キャ</a:t>
            </a:r>
            <a:endParaRPr lang="en-US" altLang="ja-JP" sz="1000" b="1" dirty="0"/>
          </a:p>
          <a:p>
            <a:r>
              <a:rPr lang="ja-JP" altLang="en-US" sz="1000" b="1" dirty="0"/>
              <a:t>リアアップができない！</a:t>
            </a:r>
          </a:p>
        </p:txBody>
      </p:sp>
      <p:pic>
        <p:nvPicPr>
          <p:cNvPr id="33" name="図 32" descr="ロゴ&#10;&#10;低い精度で自動的に生成された説明">
            <a:extLst>
              <a:ext uri="{FF2B5EF4-FFF2-40B4-BE49-F238E27FC236}">
                <a16:creationId xmlns:a16="http://schemas.microsoft.com/office/drawing/2014/main" id="{E42E762E-A5EB-82F7-D2D0-CAF0B465A0D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59671" y="5792029"/>
            <a:ext cx="756380" cy="810256"/>
          </a:xfrm>
          <a:prstGeom prst="rect">
            <a:avLst/>
          </a:prstGeom>
        </p:spPr>
      </p:pic>
      <p:sp>
        <p:nvSpPr>
          <p:cNvPr id="54" name="角丸四角形 53">
            <a:extLst>
              <a:ext uri="{FF2B5EF4-FFF2-40B4-BE49-F238E27FC236}">
                <a16:creationId xmlns:a16="http://schemas.microsoft.com/office/drawing/2014/main" id="{C3B67D73-CF90-9C43-4473-1C133F39A706}"/>
              </a:ext>
            </a:extLst>
          </p:cNvPr>
          <p:cNvSpPr/>
          <p:nvPr/>
        </p:nvSpPr>
        <p:spPr>
          <a:xfrm>
            <a:off x="5083215" y="7978486"/>
            <a:ext cx="978209" cy="883339"/>
          </a:xfrm>
          <a:prstGeom prst="round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descr="スーツを着た男性&#10;&#10;自動的に生成された説明">
            <a:extLst>
              <a:ext uri="{FF2B5EF4-FFF2-40B4-BE49-F238E27FC236}">
                <a16:creationId xmlns:a16="http://schemas.microsoft.com/office/drawing/2014/main" id="{89F5CD6D-E7C2-DA86-7AEA-39E8D238AB57}"/>
              </a:ext>
            </a:extLst>
          </p:cNvPr>
          <p:cNvPicPr>
            <a:picLocks noChangeAspect="1"/>
          </p:cNvPicPr>
          <p:nvPr/>
        </p:nvPicPr>
        <p:blipFill>
          <a:blip r:embed="rId14" cstate="print">
            <a:extLst>
              <a:ext uri="{28A0092B-C50C-407E-A947-70E740481C1C}">
                <a14:useLocalDpi xmlns:a14="http://schemas.microsoft.com/office/drawing/2010/main" val="0"/>
              </a:ext>
            </a:extLst>
          </a:blip>
          <a:srcRect l="24983" r="27391" b="67493"/>
          <a:stretch/>
        </p:blipFill>
        <p:spPr>
          <a:xfrm>
            <a:off x="1711995" y="3857417"/>
            <a:ext cx="926503" cy="1053989"/>
          </a:xfrm>
          <a:prstGeom prst="rect">
            <a:avLst/>
          </a:prstGeom>
        </p:spPr>
      </p:pic>
      <p:sp>
        <p:nvSpPr>
          <p:cNvPr id="64" name="テキスト ボックス 63">
            <a:extLst>
              <a:ext uri="{FF2B5EF4-FFF2-40B4-BE49-F238E27FC236}">
                <a16:creationId xmlns:a16="http://schemas.microsoft.com/office/drawing/2014/main" id="{A194E2D5-8034-5A70-37E1-76AF9168E2A8}"/>
              </a:ext>
            </a:extLst>
          </p:cNvPr>
          <p:cNvSpPr txBox="1"/>
          <p:nvPr/>
        </p:nvSpPr>
        <p:spPr>
          <a:xfrm>
            <a:off x="5022514" y="8002741"/>
            <a:ext cx="1083353" cy="400110"/>
          </a:xfrm>
          <a:prstGeom prst="rect">
            <a:avLst/>
          </a:prstGeom>
          <a:noFill/>
        </p:spPr>
        <p:txBody>
          <a:bodyPr wrap="square" rtlCol="0">
            <a:spAutoFit/>
          </a:bodyPr>
          <a:lstStyle/>
          <a:p>
            <a:pPr algn="ctr"/>
            <a:r>
              <a:rPr kumimoji="1" lang="ja-JP" altLang="en-US" sz="1000">
                <a:solidFill>
                  <a:schemeClr val="bg1"/>
                </a:solidFill>
                <a:latin typeface="BIZ UDGothic" panose="020B0400000000000000" pitchFamily="49" charset="-128"/>
                <a:ea typeface="BIZ UDGothic" panose="020B0400000000000000" pitchFamily="49" charset="-128"/>
              </a:rPr>
              <a:t>フルタイム勤務</a:t>
            </a:r>
            <a:endParaRPr kumimoji="1" lang="en-US" altLang="ja-JP" sz="1000" dirty="0">
              <a:solidFill>
                <a:schemeClr val="bg1"/>
              </a:solidFill>
              <a:latin typeface="BIZ UDGothic" panose="020B0400000000000000" pitchFamily="49" charset="-128"/>
              <a:ea typeface="BIZ UDGothic" panose="020B0400000000000000" pitchFamily="49" charset="-128"/>
            </a:endParaRPr>
          </a:p>
          <a:p>
            <a:pPr algn="ctr"/>
            <a:r>
              <a:rPr kumimoji="1" lang="ja-JP" altLang="en-US" sz="1000">
                <a:solidFill>
                  <a:schemeClr val="bg1"/>
                </a:solidFill>
                <a:latin typeface="BIZ UDGothic" panose="020B0400000000000000" pitchFamily="49" charset="-128"/>
                <a:ea typeface="BIZ UDGothic" panose="020B0400000000000000" pitchFamily="49" charset="-128"/>
              </a:rPr>
              <a:t>（週</a:t>
            </a:r>
            <a:r>
              <a:rPr kumimoji="1" lang="en-US" altLang="ja-JP" sz="1000" dirty="0">
                <a:solidFill>
                  <a:schemeClr val="bg1"/>
                </a:solidFill>
                <a:latin typeface="BIZ UDGothic" panose="020B0400000000000000" pitchFamily="49" charset="-128"/>
                <a:ea typeface="BIZ UDGothic" panose="020B0400000000000000" pitchFamily="49" charset="-128"/>
              </a:rPr>
              <a:t>5</a:t>
            </a:r>
            <a:r>
              <a:rPr kumimoji="1" lang="ja-JP" altLang="en-US" sz="1000">
                <a:solidFill>
                  <a:schemeClr val="bg1"/>
                </a:solidFill>
                <a:latin typeface="BIZ UDGothic" panose="020B0400000000000000" pitchFamily="49" charset="-128"/>
                <a:ea typeface="BIZ UDGothic" panose="020B0400000000000000" pitchFamily="49" charset="-128"/>
              </a:rPr>
              <a:t>日）</a:t>
            </a:r>
          </a:p>
        </p:txBody>
      </p:sp>
      <p:sp>
        <p:nvSpPr>
          <p:cNvPr id="67" name="角丸四角形 66">
            <a:extLst>
              <a:ext uri="{FF2B5EF4-FFF2-40B4-BE49-F238E27FC236}">
                <a16:creationId xmlns:a16="http://schemas.microsoft.com/office/drawing/2014/main" id="{FD4EC7A2-9D94-B44A-959C-ECE6A31EA863}"/>
              </a:ext>
            </a:extLst>
          </p:cNvPr>
          <p:cNvSpPr/>
          <p:nvPr/>
        </p:nvSpPr>
        <p:spPr>
          <a:xfrm>
            <a:off x="6279006" y="7976312"/>
            <a:ext cx="978209" cy="883339"/>
          </a:xfrm>
          <a:prstGeom prst="round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BAEB7E68-5F5F-C800-07C1-3F7B6A0D961E}"/>
              </a:ext>
            </a:extLst>
          </p:cNvPr>
          <p:cNvSpPr txBox="1"/>
          <p:nvPr/>
        </p:nvSpPr>
        <p:spPr>
          <a:xfrm>
            <a:off x="6256443" y="7988150"/>
            <a:ext cx="1023747" cy="400110"/>
          </a:xfrm>
          <a:prstGeom prst="rect">
            <a:avLst/>
          </a:prstGeom>
          <a:noFill/>
        </p:spPr>
        <p:txBody>
          <a:bodyPr wrap="square" rtlCol="0">
            <a:spAutoFit/>
          </a:bodyPr>
          <a:lstStyle/>
          <a:p>
            <a:pPr algn="ctr"/>
            <a:r>
              <a:rPr kumimoji="1" lang="ja-JP" altLang="en-US" sz="1000">
                <a:solidFill>
                  <a:schemeClr val="bg1"/>
                </a:solidFill>
                <a:latin typeface="BIZ UDGothic" panose="020B0400000000000000" pitchFamily="49" charset="-128"/>
                <a:ea typeface="BIZ UDGothic" panose="020B0400000000000000" pitchFamily="49" charset="-128"/>
              </a:rPr>
              <a:t>短時間勤務</a:t>
            </a:r>
            <a:endParaRPr kumimoji="1" lang="en-US" altLang="ja-JP" sz="1000" dirty="0">
              <a:solidFill>
                <a:schemeClr val="bg1"/>
              </a:solidFill>
              <a:latin typeface="BIZ UDGothic" panose="020B0400000000000000" pitchFamily="49" charset="-128"/>
              <a:ea typeface="BIZ UDGothic" panose="020B0400000000000000" pitchFamily="49" charset="-128"/>
            </a:endParaRPr>
          </a:p>
          <a:p>
            <a:pPr algn="ctr"/>
            <a:r>
              <a:rPr kumimoji="1" lang="ja-JP" altLang="en-US" sz="1000">
                <a:solidFill>
                  <a:schemeClr val="bg1"/>
                </a:solidFill>
                <a:latin typeface="BIZ UDGothic" panose="020B0400000000000000" pitchFamily="49" charset="-128"/>
                <a:ea typeface="BIZ UDGothic" panose="020B0400000000000000" pitchFamily="49" charset="-128"/>
              </a:rPr>
              <a:t>（週</a:t>
            </a:r>
            <a:r>
              <a:rPr kumimoji="1" lang="en-US" altLang="ja-JP" sz="1000" dirty="0">
                <a:solidFill>
                  <a:schemeClr val="bg1"/>
                </a:solidFill>
                <a:latin typeface="BIZ UDGothic" panose="020B0400000000000000" pitchFamily="49" charset="-128"/>
                <a:ea typeface="BIZ UDGothic" panose="020B0400000000000000" pitchFamily="49" charset="-128"/>
              </a:rPr>
              <a:t>1〜4</a:t>
            </a:r>
            <a:r>
              <a:rPr kumimoji="1" lang="ja-JP" altLang="en-US" sz="1000">
                <a:solidFill>
                  <a:schemeClr val="bg1"/>
                </a:solidFill>
                <a:latin typeface="BIZ UDGothic" panose="020B0400000000000000" pitchFamily="49" charset="-128"/>
                <a:ea typeface="BIZ UDGothic" panose="020B0400000000000000" pitchFamily="49" charset="-128"/>
              </a:rPr>
              <a:t>日）</a:t>
            </a:r>
          </a:p>
        </p:txBody>
      </p:sp>
      <p:sp>
        <p:nvSpPr>
          <p:cNvPr id="70" name="テキスト ボックス 69">
            <a:extLst>
              <a:ext uri="{FF2B5EF4-FFF2-40B4-BE49-F238E27FC236}">
                <a16:creationId xmlns:a16="http://schemas.microsoft.com/office/drawing/2014/main" id="{6736C4E5-D681-FEFF-CBB8-4B53A2C3FADC}"/>
              </a:ext>
            </a:extLst>
          </p:cNvPr>
          <p:cNvSpPr txBox="1"/>
          <p:nvPr/>
        </p:nvSpPr>
        <p:spPr>
          <a:xfrm>
            <a:off x="6279007" y="8415064"/>
            <a:ext cx="1000772" cy="369332"/>
          </a:xfrm>
          <a:prstGeom prst="rect">
            <a:avLst/>
          </a:prstGeom>
          <a:noFill/>
        </p:spPr>
        <p:txBody>
          <a:bodyPr wrap="square" rtlCol="0">
            <a:spAutoFit/>
          </a:bodyPr>
          <a:lstStyle/>
          <a:p>
            <a:pPr algn="ctr"/>
            <a:r>
              <a:rPr kumimoji="1" lang="ja-JP" altLang="en-US" sz="900">
                <a:solidFill>
                  <a:schemeClr val="bg1"/>
                </a:solidFill>
                <a:latin typeface="BIZ UDGothic" panose="020B0400000000000000" pitchFamily="49" charset="-128"/>
                <a:ea typeface="BIZ UDGothic" panose="020B0400000000000000" pitchFamily="49" charset="-128"/>
              </a:rPr>
              <a:t>給料は出勤日数で日割り計算</a:t>
            </a:r>
          </a:p>
        </p:txBody>
      </p:sp>
      <p:pic>
        <p:nvPicPr>
          <p:cNvPr id="73" name="図 72" descr="アイコン&#10;&#10;低い精度で自動的に生成された説明">
            <a:extLst>
              <a:ext uri="{FF2B5EF4-FFF2-40B4-BE49-F238E27FC236}">
                <a16:creationId xmlns:a16="http://schemas.microsoft.com/office/drawing/2014/main" id="{6CF556CA-C891-5965-E8FD-E28D1E96D62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88526" y="8161726"/>
            <a:ext cx="541114" cy="541114"/>
          </a:xfrm>
          <a:prstGeom prst="rect">
            <a:avLst/>
          </a:prstGeom>
        </p:spPr>
      </p:pic>
      <p:pic>
        <p:nvPicPr>
          <p:cNvPr id="76" name="図 75" descr="アイコン&#10;&#10;自動的に生成された説明">
            <a:extLst>
              <a:ext uri="{FF2B5EF4-FFF2-40B4-BE49-F238E27FC236}">
                <a16:creationId xmlns:a16="http://schemas.microsoft.com/office/drawing/2014/main" id="{DD1A73A7-2A03-C01B-BB0A-426574B2099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12339" y="8380554"/>
            <a:ext cx="450838" cy="46284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961ABCAD9D4F248A58F0F0BDFE5B5F9" ma:contentTypeVersion="13" ma:contentTypeDescription="新しいドキュメントを作成します。" ma:contentTypeScope="" ma:versionID="162d5a1f2dbf9125c126e96c74460d23">
  <xsd:schema xmlns:xsd="http://www.w3.org/2001/XMLSchema" xmlns:xs="http://www.w3.org/2001/XMLSchema" xmlns:p="http://schemas.microsoft.com/office/2006/metadata/properties" xmlns:ns2="bbd015d1-1fb6-4ff2-9e56-a924d2e6ef07" xmlns:ns3="36b22aac-cebf-46da-a759-5c924adb76a0" targetNamespace="http://schemas.microsoft.com/office/2006/metadata/properties" ma:root="true" ma:fieldsID="a593978580cece1c4c4dca292817214d" ns2:_="" ns3:_="">
    <xsd:import namespace="bbd015d1-1fb6-4ff2-9e56-a924d2e6ef07"/>
    <xsd:import namespace="36b22aac-cebf-46da-a759-5c924adb76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015d1-1fb6-4ff2-9e56-a924d2e6e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92bdd7a-4870-4664-9f82-b3d85769ff4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b22aac-cebf-46da-a759-5c924adb76a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4eaf73b-22a5-4af5-a909-fe389f58ce6e}" ma:internalName="TaxCatchAll" ma:showField="CatchAllData" ma:web="36b22aac-cebf-46da-a759-5c924adb7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8C7DB2-B322-456E-83A5-671C3BA1FB26}"/>
</file>

<file path=customXml/itemProps2.xml><?xml version="1.0" encoding="utf-8"?>
<ds:datastoreItem xmlns:ds="http://schemas.openxmlformats.org/officeDocument/2006/customXml" ds:itemID="{16E05BE6-5288-43F3-A40A-2466846BBEC7}"/>
</file>

<file path=docProps/app.xml><?xml version="1.0" encoding="utf-8"?>
<Properties xmlns="http://schemas.openxmlformats.org/officeDocument/2006/extended-properties" xmlns:vt="http://schemas.openxmlformats.org/officeDocument/2006/docPropsVTypes">
  <TotalTime>3674</TotalTime>
  <Words>811</Words>
  <Application>Microsoft Office PowerPoint</Application>
  <PresentationFormat>ユーザー設定</PresentationFormat>
  <Paragraphs>108</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Calibri</vt:lpstr>
      <vt:lpstr>Meiryo UI</vt:lpstr>
      <vt:lpstr>BIZ UDゴシック</vt:lpstr>
      <vt:lpstr>游ゴシック</vt:lpstr>
      <vt:lpstr>Rounded M+ Bold</vt:lpstr>
      <vt:lpstr>Noto Sans JP Medium</vt:lpstr>
      <vt:lpstr>BIZ UDゴシック</vt:lpstr>
      <vt:lpstr>Arial</vt:lpstr>
      <vt:lpstr>HG創英角ｺﾞｼｯｸUB</vt:lpstr>
      <vt:lpstr>HGS創英角ｺﾞｼｯｸUB</vt:lpstr>
      <vt:lpstr>HGP創英角ｺﾞｼｯｸUB</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郡山りょう</dc:title>
  <dc:creator>平田 慎太郎</dc:creator>
  <cp:lastModifiedBy>平田 慎太郎</cp:lastModifiedBy>
  <cp:revision>121</cp:revision>
  <cp:lastPrinted>2024-07-04T02:24:24Z</cp:lastPrinted>
  <dcterms:created xsi:type="dcterms:W3CDTF">2006-08-16T00:00:00Z</dcterms:created>
  <dcterms:modified xsi:type="dcterms:W3CDTF">2024-09-30T02:16:44Z</dcterms:modified>
  <dc:identifier>DAGCijUpT20</dc:identifier>
</cp:coreProperties>
</file>