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6"/>
  </p:notesMasterIdLst>
  <p:sldIdLst>
    <p:sldId id="257" r:id="rId4"/>
    <p:sldId id="256" r:id="rId5"/>
  </p:sldIdLst>
  <p:sldSz cx="7556500" cy="10693400"/>
  <p:notesSz cx="6886575" cy="10018713"/>
  <p:embeddedFontLst>
    <p:embeddedFont>
      <p:font typeface="Noto Sans JP Medium" panose="020B0600070205080204" charset="-128"/>
      <p:regular r:id="rId7"/>
    </p:embeddedFont>
    <p:embeddedFont>
      <p:font typeface="Rounded M+ Bold" panose="020B0600070205080204" charset="-128"/>
      <p:regular r:id="rId8"/>
    </p:embeddedFont>
    <p:embeddedFont>
      <p:font typeface="BIZ UDゴシック" panose="020B0400000000000000" pitchFamily="49" charset="-128"/>
      <p:regular r:id="rId9"/>
      <p:bold r:id="rId10"/>
    </p:embeddedFont>
    <p:embeddedFont>
      <p:font typeface="BIZ UDゴシック" panose="020B0400000000000000" pitchFamily="49" charset="-128"/>
      <p:regular r:id="rId9"/>
      <p:bold r:id="rId10"/>
    </p:embeddedFont>
    <p:embeddedFont>
      <p:font typeface="HGP創英角ｺﾞｼｯｸUB" panose="020B0900000000000000" pitchFamily="50" charset="-128"/>
      <p:regular r:id="rId11"/>
    </p:embeddedFont>
    <p:embeddedFont>
      <p:font typeface="HGS創英角ｺﾞｼｯｸUB" panose="020B0900000000000000" pitchFamily="50" charset="-128"/>
      <p:regular r:id="rId12"/>
    </p:embeddedFont>
    <p:embeddedFont>
      <p:font typeface="HG創英角ｺﾞｼｯｸUB" panose="020B0909000000000000" pitchFamily="49" charset="-128"/>
      <p:regular r:id="rId13"/>
    </p:embeddedFont>
    <p:embeddedFont>
      <p:font typeface="Meiryo UI" panose="020B0604030504040204" pitchFamily="50" charset="-128"/>
      <p:regular r:id="rId14"/>
      <p:bold r:id="rId15"/>
      <p:italic r:id="rId16"/>
      <p:boldItalic r:id="rId17"/>
    </p:embeddedFont>
    <p:embeddedFont>
      <p:font typeface="メイリオ" panose="020B0604030504040204" pitchFamily="50" charset="-128"/>
      <p:regular r:id="rId18"/>
      <p:bold r:id="rId19"/>
      <p:italic r:id="rId20"/>
      <p:boldItalic r:id="rId21"/>
    </p:embeddedFont>
    <p:embeddedFont>
      <p:font typeface="游ゴシック" panose="020B0400000000000000" pitchFamily="50" charset="-128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995BBD-008A-64F0-273F-C5574F853E85}" name="田畑 智哉" initials="智田" userId="S::t.tabata@jam-union.jp::76c0089d-5842-4717-99bf-a496d188595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平田 慎太郎" initials="平田" lastIdx="1" clrIdx="0">
    <p:extLst>
      <p:ext uri="{19B8F6BF-5375-455C-9EA6-DF929625EA0E}">
        <p15:presenceInfo xmlns:p15="http://schemas.microsoft.com/office/powerpoint/2012/main" userId="S-1-5-21-1474818069-3981418311-2407823682-77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34" autoAdjust="0"/>
    <p:restoredTop sz="94689" autoAdjust="0"/>
  </p:normalViewPr>
  <p:slideViewPr>
    <p:cSldViewPr>
      <p:cViewPr varScale="1">
        <p:scale>
          <a:sx n="58" d="100"/>
          <a:sy n="58" d="100"/>
        </p:scale>
        <p:origin x="29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8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175" y="0"/>
            <a:ext cx="29838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122F1-959C-4C60-87D0-C2D68F5D207B}" type="datetimeFigureOut">
              <a:rPr kumimoji="1" lang="ja-JP" altLang="en-US" smtClean="0"/>
              <a:t>2024/12/17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9488" y="1252538"/>
            <a:ext cx="238760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6" y="4821239"/>
            <a:ext cx="550894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38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175" y="9517063"/>
            <a:ext cx="29838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2C6D3-792E-43F8-BE28-340B7046B3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85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2C6D3-792E-43F8-BE28-340B7046B34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2C6D3-792E-43F8-BE28-340B7046B34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23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6.jpeg"/><Relationship Id="rId21" Type="http://schemas.openxmlformats.org/officeDocument/2006/relationships/image" Target="../media/image19.jpe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47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29.jpeg"/><Relationship Id="rId37" Type="http://schemas.openxmlformats.org/officeDocument/2006/relationships/image" Target="../media/image34.jpeg"/><Relationship Id="rId40" Type="http://schemas.openxmlformats.org/officeDocument/2006/relationships/image" Target="../media/image37.jpe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microsoft.com/office/2007/relationships/hdphoto" Target="../media/hdphoto1.wdp"/><Relationship Id="rId36" Type="http://schemas.openxmlformats.org/officeDocument/2006/relationships/image" Target="../media/image33.jpe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8.jpeg"/><Relationship Id="rId44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Relationship Id="rId30" Type="http://schemas.openxmlformats.org/officeDocument/2006/relationships/image" Target="../media/image27.jpeg"/><Relationship Id="rId35" Type="http://schemas.openxmlformats.org/officeDocument/2006/relationships/image" Target="../media/image32.jpeg"/><Relationship Id="rId43" Type="http://schemas.openxmlformats.org/officeDocument/2006/relationships/image" Target="../media/image40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0.jpeg"/><Relationship Id="rId38" Type="http://schemas.openxmlformats.org/officeDocument/2006/relationships/image" Target="../media/image35.jpeg"/><Relationship Id="rId46" Type="http://schemas.openxmlformats.org/officeDocument/2006/relationships/image" Target="../media/image42.png"/><Relationship Id="rId20" Type="http://schemas.openxmlformats.org/officeDocument/2006/relationships/image" Target="../media/image18.jpeg"/><Relationship Id="rId4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-94577"/>
            <a:ext cx="7560000" cy="14064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grpSp>
        <p:nvGrpSpPr>
          <p:cNvPr id="57" name="Group 57"/>
          <p:cNvGrpSpPr/>
          <p:nvPr/>
        </p:nvGrpSpPr>
        <p:grpSpPr>
          <a:xfrm>
            <a:off x="0" y="9960083"/>
            <a:ext cx="7560000" cy="741524"/>
            <a:chOff x="0" y="0"/>
            <a:chExt cx="2709333" cy="20487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709333" cy="204871"/>
            </a:xfrm>
            <a:custGeom>
              <a:avLst/>
              <a:gdLst/>
              <a:ahLst/>
              <a:cxnLst/>
              <a:rect l="l" t="t" r="r" b="b"/>
              <a:pathLst>
                <a:path w="2709333" h="204871">
                  <a:moveTo>
                    <a:pt x="0" y="0"/>
                  </a:moveTo>
                  <a:lnTo>
                    <a:pt x="2709333" y="0"/>
                  </a:lnTo>
                  <a:lnTo>
                    <a:pt x="2709333" y="204871"/>
                  </a:lnTo>
                  <a:lnTo>
                    <a:pt x="0" y="204871"/>
                  </a:lnTo>
                  <a:close/>
                </a:path>
              </a:pathLst>
            </a:custGeom>
            <a:solidFill>
              <a:srgbClr val="EA550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28575"/>
              <a:ext cx="2709333" cy="23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1566171" y="9980733"/>
            <a:ext cx="4427655" cy="516324"/>
          </a:xfrm>
          <a:custGeom>
            <a:avLst/>
            <a:gdLst/>
            <a:ahLst/>
            <a:cxnLst/>
            <a:rect l="l" t="t" r="r" b="b"/>
            <a:pathLst>
              <a:path w="4427655" h="516324">
                <a:moveTo>
                  <a:pt x="0" y="0"/>
                </a:moveTo>
                <a:lnTo>
                  <a:pt x="4427654" y="0"/>
                </a:lnTo>
                <a:lnTo>
                  <a:pt x="4427654" y="516324"/>
                </a:lnTo>
                <a:lnTo>
                  <a:pt x="0" y="516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4" name="Group 64"/>
          <p:cNvGrpSpPr/>
          <p:nvPr/>
        </p:nvGrpSpPr>
        <p:grpSpPr>
          <a:xfrm>
            <a:off x="3914461" y="339139"/>
            <a:ext cx="2458318" cy="327637"/>
            <a:chOff x="0" y="0"/>
            <a:chExt cx="881006" cy="117418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81006" cy="117418"/>
            </a:xfrm>
            <a:custGeom>
              <a:avLst/>
              <a:gdLst/>
              <a:ahLst/>
              <a:cxnLst/>
              <a:rect l="l" t="t" r="r" b="b"/>
              <a:pathLst>
                <a:path w="881006" h="117418">
                  <a:moveTo>
                    <a:pt x="0" y="0"/>
                  </a:moveTo>
                  <a:lnTo>
                    <a:pt x="881006" y="0"/>
                  </a:lnTo>
                  <a:lnTo>
                    <a:pt x="881006" y="117418"/>
                  </a:lnTo>
                  <a:lnTo>
                    <a:pt x="0" y="117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66675"/>
              <a:ext cx="881006" cy="5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0"/>
                </a:lnSpc>
              </a:pPr>
              <a:endParaRPr/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4145798" y="817165"/>
            <a:ext cx="1983628" cy="382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2024.12</a:t>
            </a:r>
            <a:r>
              <a:rPr lang="en-US" sz="2499" dirty="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月号</a:t>
            </a:r>
          </a:p>
        </p:txBody>
      </p:sp>
      <p:sp>
        <p:nvSpPr>
          <p:cNvPr id="122" name="TextBox 76">
            <a:extLst>
              <a:ext uri="{FF2B5EF4-FFF2-40B4-BE49-F238E27FC236}">
                <a16:creationId xmlns:a16="http://schemas.microsoft.com/office/drawing/2014/main" id="{CC9A285C-4256-2756-BEC3-AC4539660F22}"/>
              </a:ext>
            </a:extLst>
          </p:cNvPr>
          <p:cNvSpPr txBox="1"/>
          <p:nvPr/>
        </p:nvSpPr>
        <p:spPr>
          <a:xfrm>
            <a:off x="6167850" y="10152847"/>
            <a:ext cx="116512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100" b="1" dirty="0" err="1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郡山りょう後援会</a:t>
            </a:r>
            <a:endParaRPr lang="en-US" sz="2000" dirty="0">
              <a:solidFill>
                <a:srgbClr val="FFFFFF"/>
              </a:solidFill>
              <a:latin typeface="Rounded M+ Bold"/>
              <a:ea typeface="Rounded M+ Bold"/>
            </a:endParaRPr>
          </a:p>
        </p:txBody>
      </p:sp>
      <p:sp>
        <p:nvSpPr>
          <p:cNvPr id="8" name="Google Shape;92;p1">
            <a:extLst>
              <a:ext uri="{FF2B5EF4-FFF2-40B4-BE49-F238E27FC236}">
                <a16:creationId xmlns:a16="http://schemas.microsoft.com/office/drawing/2014/main" id="{D5EBE2A7-DF0D-B5BD-C58A-97C206A7E70B}"/>
              </a:ext>
            </a:extLst>
          </p:cNvPr>
          <p:cNvSpPr/>
          <p:nvPr/>
        </p:nvSpPr>
        <p:spPr>
          <a:xfrm>
            <a:off x="0" y="0"/>
            <a:ext cx="7556500" cy="1408857"/>
          </a:xfrm>
          <a:prstGeom prst="flowChartDocument">
            <a:avLst/>
          </a:prstGeom>
          <a:solidFill>
            <a:srgbClr val="EA55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3;p1">
            <a:extLst>
              <a:ext uri="{FF2B5EF4-FFF2-40B4-BE49-F238E27FC236}">
                <a16:creationId xmlns:a16="http://schemas.microsoft.com/office/drawing/2014/main" id="{C34C3FCC-7905-B1AE-9875-FFB3BEFF0D13}"/>
              </a:ext>
            </a:extLst>
          </p:cNvPr>
          <p:cNvSpPr/>
          <p:nvPr/>
        </p:nvSpPr>
        <p:spPr>
          <a:xfrm>
            <a:off x="6498964" y="172201"/>
            <a:ext cx="898038" cy="898038"/>
          </a:xfrm>
          <a:prstGeom prst="roundRect">
            <a:avLst>
              <a:gd name="adj" fmla="val 2242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5;p1">
            <a:extLst>
              <a:ext uri="{FF2B5EF4-FFF2-40B4-BE49-F238E27FC236}">
                <a16:creationId xmlns:a16="http://schemas.microsoft.com/office/drawing/2014/main" id="{B0B70B02-D098-6E04-8CE8-7D5982632BB1}"/>
              </a:ext>
            </a:extLst>
          </p:cNvPr>
          <p:cNvSpPr txBox="1"/>
          <p:nvPr/>
        </p:nvSpPr>
        <p:spPr>
          <a:xfrm>
            <a:off x="315377" y="130980"/>
            <a:ext cx="3129961" cy="69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Arial"/>
              </a:rPr>
              <a:t>郡山りょう</a:t>
            </a:r>
            <a:endParaRPr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1" name="Google Shape;96;p1">
            <a:extLst>
              <a:ext uri="{FF2B5EF4-FFF2-40B4-BE49-F238E27FC236}">
                <a16:creationId xmlns:a16="http://schemas.microsoft.com/office/drawing/2014/main" id="{5CFF4237-9A23-5783-F017-8472E4705DE0}"/>
              </a:ext>
            </a:extLst>
          </p:cNvPr>
          <p:cNvSpPr txBox="1"/>
          <p:nvPr/>
        </p:nvSpPr>
        <p:spPr>
          <a:xfrm>
            <a:off x="591753" y="585370"/>
            <a:ext cx="3742250" cy="6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Arial"/>
              </a:rPr>
              <a:t>マンスリーレポート</a:t>
            </a:r>
            <a:r>
              <a:rPr lang="ja-JP" sz="3220" dirty="0">
                <a:solidFill>
                  <a:srgbClr val="FFFF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sym typeface="Arial"/>
              </a:rPr>
              <a:t>  </a:t>
            </a:r>
            <a:endParaRPr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4" name="Google Shape;97;p1">
            <a:extLst>
              <a:ext uri="{FF2B5EF4-FFF2-40B4-BE49-F238E27FC236}">
                <a16:creationId xmlns:a16="http://schemas.microsoft.com/office/drawing/2014/main" id="{6F831657-911B-7085-5507-100992EDC98A}"/>
              </a:ext>
            </a:extLst>
          </p:cNvPr>
          <p:cNvSpPr txBox="1"/>
          <p:nvPr/>
        </p:nvSpPr>
        <p:spPr>
          <a:xfrm>
            <a:off x="4165632" y="576700"/>
            <a:ext cx="1983628" cy="5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99" b="1" dirty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202</a:t>
            </a:r>
            <a:r>
              <a:rPr lang="en-US" altLang="ja-JP" sz="2499" b="1" dirty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5</a:t>
            </a:r>
            <a:r>
              <a:rPr lang="ja-JP" sz="2499" b="1" dirty="0" err="1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.</a:t>
            </a:r>
            <a:r>
              <a:rPr lang="en-US" altLang="ja-JP" sz="2499" b="1" dirty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1</a:t>
            </a:r>
            <a:r>
              <a:rPr lang="ja-JP" sz="2499" dirty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月号</a:t>
            </a:r>
            <a:endParaRPr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7BB95C1-C2C6-38DB-9578-4B3FFF043C42}"/>
              </a:ext>
            </a:extLst>
          </p:cNvPr>
          <p:cNvGrpSpPr/>
          <p:nvPr/>
        </p:nvGrpSpPr>
        <p:grpSpPr>
          <a:xfrm>
            <a:off x="3940778" y="192824"/>
            <a:ext cx="2505562" cy="402845"/>
            <a:chOff x="3931625" y="341947"/>
            <a:chExt cx="2505562" cy="402845"/>
          </a:xfrm>
        </p:grpSpPr>
        <p:sp>
          <p:nvSpPr>
            <p:cNvPr id="17" name="Google Shape;100;p1">
              <a:extLst>
                <a:ext uri="{FF2B5EF4-FFF2-40B4-BE49-F238E27FC236}">
                  <a16:creationId xmlns:a16="http://schemas.microsoft.com/office/drawing/2014/main" id="{3727F23E-363C-0DCC-7997-E308E315B277}"/>
                </a:ext>
              </a:extLst>
            </p:cNvPr>
            <p:cNvSpPr/>
            <p:nvPr/>
          </p:nvSpPr>
          <p:spPr>
            <a:xfrm>
              <a:off x="3931625" y="341947"/>
              <a:ext cx="2505562" cy="402845"/>
            </a:xfrm>
            <a:prstGeom prst="roundRect">
              <a:avLst>
                <a:gd name="adj" fmla="val 955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01;p1">
              <a:extLst>
                <a:ext uri="{FF2B5EF4-FFF2-40B4-BE49-F238E27FC236}">
                  <a16:creationId xmlns:a16="http://schemas.microsoft.com/office/drawing/2014/main" id="{806B5D0A-DE4B-32C3-3FDD-F41ED30C9CDC}"/>
                </a:ext>
              </a:extLst>
            </p:cNvPr>
            <p:cNvGrpSpPr/>
            <p:nvPr/>
          </p:nvGrpSpPr>
          <p:grpSpPr>
            <a:xfrm>
              <a:off x="4060052" y="388683"/>
              <a:ext cx="2361222" cy="339324"/>
              <a:chOff x="3969274" y="353112"/>
              <a:chExt cx="2361222" cy="339324"/>
            </a:xfrm>
          </p:grpSpPr>
          <p:sp>
            <p:nvSpPr>
              <p:cNvPr id="19" name="Google Shape;102;p1">
                <a:extLst>
                  <a:ext uri="{FF2B5EF4-FFF2-40B4-BE49-F238E27FC236}">
                    <a16:creationId xmlns:a16="http://schemas.microsoft.com/office/drawing/2014/main" id="{07273969-F3E3-1CAC-92E7-22935F441ADC}"/>
                  </a:ext>
                </a:extLst>
              </p:cNvPr>
              <p:cNvSpPr/>
              <p:nvPr/>
            </p:nvSpPr>
            <p:spPr>
              <a:xfrm>
                <a:off x="3969274" y="370834"/>
                <a:ext cx="275947" cy="267366"/>
              </a:xfrm>
              <a:custGeom>
                <a:avLst/>
                <a:gdLst/>
                <a:ahLst/>
                <a:cxnLst/>
                <a:rect l="l" t="t" r="r" b="b"/>
                <a:pathLst>
                  <a:path w="275947" h="267366" extrusionOk="0">
                    <a:moveTo>
                      <a:pt x="0" y="0"/>
                    </a:moveTo>
                    <a:lnTo>
                      <a:pt x="275947" y="0"/>
                    </a:lnTo>
                    <a:lnTo>
                      <a:pt x="275947" y="267366"/>
                    </a:lnTo>
                    <a:lnTo>
                      <a:pt x="0" y="26736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03;p1">
                <a:extLst>
                  <a:ext uri="{FF2B5EF4-FFF2-40B4-BE49-F238E27FC236}">
                    <a16:creationId xmlns:a16="http://schemas.microsoft.com/office/drawing/2014/main" id="{7D690FF4-84D0-472F-F9D2-C344E6C26D10}"/>
                  </a:ext>
                </a:extLst>
              </p:cNvPr>
              <p:cNvSpPr/>
              <p:nvPr/>
            </p:nvSpPr>
            <p:spPr>
              <a:xfrm>
                <a:off x="4319532" y="377563"/>
                <a:ext cx="269002" cy="260637"/>
              </a:xfrm>
              <a:custGeom>
                <a:avLst/>
                <a:gdLst/>
                <a:ahLst/>
                <a:cxnLst/>
                <a:rect l="l" t="t" r="r" b="b"/>
                <a:pathLst>
                  <a:path w="269002" h="260637" extrusionOk="0">
                    <a:moveTo>
                      <a:pt x="0" y="0"/>
                    </a:moveTo>
                    <a:lnTo>
                      <a:pt x="269002" y="0"/>
                    </a:lnTo>
                    <a:lnTo>
                      <a:pt x="269002" y="260637"/>
                    </a:lnTo>
                    <a:lnTo>
                      <a:pt x="0" y="260637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6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4;p1">
                <a:extLst>
                  <a:ext uri="{FF2B5EF4-FFF2-40B4-BE49-F238E27FC236}">
                    <a16:creationId xmlns:a16="http://schemas.microsoft.com/office/drawing/2014/main" id="{5FB5E532-3852-0A15-0A0B-38F964AC1E26}"/>
                  </a:ext>
                </a:extLst>
              </p:cNvPr>
              <p:cNvSpPr/>
              <p:nvPr/>
            </p:nvSpPr>
            <p:spPr>
              <a:xfrm>
                <a:off x="4667180" y="402404"/>
                <a:ext cx="222153" cy="220012"/>
              </a:xfrm>
              <a:custGeom>
                <a:avLst/>
                <a:gdLst/>
                <a:ahLst/>
                <a:cxnLst/>
                <a:rect l="l" t="t" r="r" b="b"/>
                <a:pathLst>
                  <a:path w="222153" h="220012" extrusionOk="0">
                    <a:moveTo>
                      <a:pt x="0" y="0"/>
                    </a:moveTo>
                    <a:lnTo>
                      <a:pt x="222153" y="0"/>
                    </a:lnTo>
                    <a:lnTo>
                      <a:pt x="222153" y="220013"/>
                    </a:lnTo>
                    <a:lnTo>
                      <a:pt x="0" y="22001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05;p1">
                <a:extLst>
                  <a:ext uri="{FF2B5EF4-FFF2-40B4-BE49-F238E27FC236}">
                    <a16:creationId xmlns:a16="http://schemas.microsoft.com/office/drawing/2014/main" id="{8AF80477-F045-7819-0CF1-804FFD3ED9B5}"/>
                  </a:ext>
                </a:extLst>
              </p:cNvPr>
              <p:cNvSpPr/>
              <p:nvPr/>
            </p:nvSpPr>
            <p:spPr>
              <a:xfrm>
                <a:off x="4967979" y="425665"/>
                <a:ext cx="254309" cy="173491"/>
              </a:xfrm>
              <a:custGeom>
                <a:avLst/>
                <a:gdLst/>
                <a:ahLst/>
                <a:cxnLst/>
                <a:rect l="l" t="t" r="r" b="b"/>
                <a:pathLst>
                  <a:path w="254309" h="173491" extrusionOk="0">
                    <a:moveTo>
                      <a:pt x="0" y="0"/>
                    </a:moveTo>
                    <a:lnTo>
                      <a:pt x="254308" y="0"/>
                    </a:lnTo>
                    <a:lnTo>
                      <a:pt x="254308" y="173491"/>
                    </a:lnTo>
                    <a:lnTo>
                      <a:pt x="0" y="17349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8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06;p1">
                <a:extLst>
                  <a:ext uri="{FF2B5EF4-FFF2-40B4-BE49-F238E27FC236}">
                    <a16:creationId xmlns:a16="http://schemas.microsoft.com/office/drawing/2014/main" id="{28FAAC1E-2368-2074-ED50-2911301FC999}"/>
                  </a:ext>
                </a:extLst>
              </p:cNvPr>
              <p:cNvSpPr/>
              <p:nvPr/>
            </p:nvSpPr>
            <p:spPr>
              <a:xfrm>
                <a:off x="5300933" y="377563"/>
                <a:ext cx="269002" cy="260637"/>
              </a:xfrm>
              <a:custGeom>
                <a:avLst/>
                <a:gdLst/>
                <a:ahLst/>
                <a:cxnLst/>
                <a:rect l="l" t="t" r="r" b="b"/>
                <a:pathLst>
                  <a:path w="269002" h="260637" extrusionOk="0">
                    <a:moveTo>
                      <a:pt x="0" y="0"/>
                    </a:moveTo>
                    <a:lnTo>
                      <a:pt x="269002" y="0"/>
                    </a:lnTo>
                    <a:lnTo>
                      <a:pt x="269002" y="260637"/>
                    </a:lnTo>
                    <a:lnTo>
                      <a:pt x="0" y="260637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9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07;p1">
                <a:extLst>
                  <a:ext uri="{FF2B5EF4-FFF2-40B4-BE49-F238E27FC236}">
                    <a16:creationId xmlns:a16="http://schemas.microsoft.com/office/drawing/2014/main" id="{16CBF660-D69D-D8C2-B983-EDAE68612EF4}"/>
                  </a:ext>
                </a:extLst>
              </p:cNvPr>
              <p:cNvSpPr txBox="1"/>
              <p:nvPr/>
            </p:nvSpPr>
            <p:spPr>
              <a:xfrm>
                <a:off x="5532935" y="353112"/>
                <a:ext cx="615202" cy="339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r" rtl="0">
                  <a:lnSpc>
                    <a:spcPct val="10499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700" b="1" dirty="0">
                    <a:solidFill>
                      <a:srgbClr val="00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BIZ UDGothic"/>
                    <a:sym typeface="BIZ UDGothic"/>
                  </a:rPr>
                  <a:t>各SNSは</a:t>
                </a:r>
                <a:endParaRPr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  <a:p>
                <a:pPr marL="0" marR="0" lvl="0" indent="0" algn="r" rtl="0">
                  <a:lnSpc>
                    <a:spcPct val="10499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700" b="1" dirty="0">
                    <a:solidFill>
                      <a:srgbClr val="00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BIZ UDGothic"/>
                    <a:sym typeface="BIZ UDGothic"/>
                  </a:rPr>
                  <a:t>公式サイト</a:t>
                </a:r>
                <a:endParaRPr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  <a:p>
                <a:pPr marL="0" marR="0" lvl="0" indent="0" algn="r" rtl="0">
                  <a:lnSpc>
                    <a:spcPct val="10499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700" b="1" dirty="0">
                    <a:solidFill>
                      <a:srgbClr val="00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BIZ UDGothic"/>
                    <a:sym typeface="BIZ UDGothic"/>
                  </a:rPr>
                  <a:t>からアクセス</a:t>
                </a:r>
                <a:endParaRPr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  <p:sp>
            <p:nvSpPr>
              <p:cNvPr id="36" name="Google Shape;108;p1">
                <a:extLst>
                  <a:ext uri="{FF2B5EF4-FFF2-40B4-BE49-F238E27FC236}">
                    <a16:creationId xmlns:a16="http://schemas.microsoft.com/office/drawing/2014/main" id="{2FDFE7BD-56EF-B96F-58D7-6A7E5D60A758}"/>
                  </a:ext>
                </a:extLst>
              </p:cNvPr>
              <p:cNvSpPr/>
              <p:nvPr/>
            </p:nvSpPr>
            <p:spPr>
              <a:xfrm rot="-5395183">
                <a:off x="6191606" y="446667"/>
                <a:ext cx="148150" cy="12963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711200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11200"/>
                    </a:lnTo>
                    <a:close/>
                  </a:path>
                </a:pathLst>
              </a:custGeom>
              <a:solidFill>
                <a:srgbClr val="EA550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" name="角丸四角形吹き出し 25">
            <a:extLst>
              <a:ext uri="{FF2B5EF4-FFF2-40B4-BE49-F238E27FC236}">
                <a16:creationId xmlns:a16="http://schemas.microsoft.com/office/drawing/2014/main" id="{00132665-E6D1-0261-524C-62E2771F563A}"/>
              </a:ext>
            </a:extLst>
          </p:cNvPr>
          <p:cNvSpPr/>
          <p:nvPr/>
        </p:nvSpPr>
        <p:spPr>
          <a:xfrm>
            <a:off x="5961779" y="4078444"/>
            <a:ext cx="1377021" cy="1416705"/>
          </a:xfrm>
          <a:prstGeom prst="rect">
            <a:avLst/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9C3B2347-219E-A1BF-84E2-4736A1FBFD98}"/>
              </a:ext>
            </a:extLst>
          </p:cNvPr>
          <p:cNvSpPr txBox="1"/>
          <p:nvPr/>
        </p:nvSpPr>
        <p:spPr>
          <a:xfrm>
            <a:off x="6052537" y="4205804"/>
            <a:ext cx="1256331" cy="1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1050">
                <a:solidFill>
                  <a:schemeClr val="bg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私のマンガはこちら！</a:t>
            </a:r>
            <a:endParaRPr lang="en-US" altLang="ja-JP" sz="1400" dirty="0">
              <a:solidFill>
                <a:schemeClr val="bg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9" name="三角形 55">
            <a:extLst>
              <a:ext uri="{FF2B5EF4-FFF2-40B4-BE49-F238E27FC236}">
                <a16:creationId xmlns:a16="http://schemas.microsoft.com/office/drawing/2014/main" id="{427C93B4-16CE-7C43-7903-90DF4E5FCD72}"/>
              </a:ext>
            </a:extLst>
          </p:cNvPr>
          <p:cNvSpPr>
            <a:spLocks/>
          </p:cNvSpPr>
          <p:nvPr/>
        </p:nvSpPr>
        <p:spPr>
          <a:xfrm rot="5400000">
            <a:off x="4592051" y="5515353"/>
            <a:ext cx="536542" cy="635043"/>
          </a:xfrm>
          <a:prstGeom prst="triangle">
            <a:avLst>
              <a:gd name="adj" fmla="val 50001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Picture 10" descr="https://koriyama2025.notion.site/image/https%3A%2F%2Fprod-files-secure.s3.us-west-2.amazonaws.com%2Fd27dd3d2-da98-4404-9f79-d2d2de41bb8b%2F05675f9f-302a-4842-a462-22f73c4ef4ee%2FQR_814859.png?table=block&amp;id=48768be6-b9a1-416b-8da1-935993f31d5f&amp;spaceId=d27dd3d2-da98-4404-9f79-d2d2de41bb8b&amp;width=480&amp;userId=&amp;cache=v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00" y="4732908"/>
            <a:ext cx="664883" cy="6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 descr="屋外, 建物, 人, 座る が含まれている画像&#10;&#10;自動的に生成された説明">
            <a:extLst>
              <a:ext uri="{FF2B5EF4-FFF2-40B4-BE49-F238E27FC236}">
                <a16:creationId xmlns:a16="http://schemas.microsoft.com/office/drawing/2014/main" id="{473A9FE5-28D5-245D-FEAC-17996881BA08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13660" r="46980" b="15650"/>
          <a:stretch/>
        </p:blipFill>
        <p:spPr>
          <a:xfrm rot="5400000">
            <a:off x="303870" y="5501541"/>
            <a:ext cx="788633" cy="1035066"/>
          </a:xfrm>
          <a:prstGeom prst="rect">
            <a:avLst/>
          </a:prstGeom>
        </p:spPr>
      </p:pic>
      <p:pic>
        <p:nvPicPr>
          <p:cNvPr id="28" name="図 27" descr="歩道に立っている人たち&#10;&#10;自動的に生成された説明">
            <a:extLst>
              <a:ext uri="{FF2B5EF4-FFF2-40B4-BE49-F238E27FC236}">
                <a16:creationId xmlns:a16="http://schemas.microsoft.com/office/drawing/2014/main" id="{1A92A999-8F4E-5D72-D7C0-62CE32D5FA9C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25069" r="52166" b="40413"/>
          <a:stretch/>
        </p:blipFill>
        <p:spPr>
          <a:xfrm>
            <a:off x="4243089" y="7959981"/>
            <a:ext cx="1057595" cy="786109"/>
          </a:xfrm>
          <a:prstGeom prst="rect">
            <a:avLst/>
          </a:prstGeom>
        </p:spPr>
      </p:pic>
      <p:pic>
        <p:nvPicPr>
          <p:cNvPr id="30" name="図 29" descr="人, 屋外, 子供, 民衆 が含まれている画像&#10;&#10;自動的に生成された説明">
            <a:extLst>
              <a:ext uri="{FF2B5EF4-FFF2-40B4-BE49-F238E27FC236}">
                <a16:creationId xmlns:a16="http://schemas.microsoft.com/office/drawing/2014/main" id="{C7FC4B35-CE1C-9066-ADAB-F9A093C2BEAD}"/>
              </a:ext>
            </a:extLst>
          </p:cNvPr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16149" r="5301" b="5701"/>
          <a:stretch/>
        </p:blipFill>
        <p:spPr>
          <a:xfrm>
            <a:off x="3229098" y="6358684"/>
            <a:ext cx="1086253" cy="834951"/>
          </a:xfrm>
          <a:prstGeom prst="rect">
            <a:avLst/>
          </a:prstGeom>
        </p:spPr>
      </p:pic>
      <p:pic>
        <p:nvPicPr>
          <p:cNvPr id="32" name="図 31" descr="白い壁の前に立っている男性&#10;&#10;低い精度で自動的に生成された説明">
            <a:extLst>
              <a:ext uri="{FF2B5EF4-FFF2-40B4-BE49-F238E27FC236}">
                <a16:creationId xmlns:a16="http://schemas.microsoft.com/office/drawing/2014/main" id="{62AA7206-FF2A-219D-FB8D-34B59162CE2E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9" b="12108"/>
          <a:stretch/>
        </p:blipFill>
        <p:spPr>
          <a:xfrm>
            <a:off x="5286583" y="6400594"/>
            <a:ext cx="1018923" cy="787687"/>
          </a:xfrm>
          <a:prstGeom prst="rect">
            <a:avLst/>
          </a:prstGeom>
        </p:spPr>
      </p:pic>
      <p:pic>
        <p:nvPicPr>
          <p:cNvPr id="40" name="図 39" descr="人, 男, テーブル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8BE4D2D9-4FE5-BD58-E4A4-355037D481E7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7" t="25587" r="17576" b="32796"/>
          <a:stretch/>
        </p:blipFill>
        <p:spPr>
          <a:xfrm>
            <a:off x="6292892" y="5624757"/>
            <a:ext cx="1024442" cy="768405"/>
          </a:xfrm>
          <a:prstGeom prst="rect">
            <a:avLst/>
          </a:prstGeom>
        </p:spPr>
      </p:pic>
      <p:pic>
        <p:nvPicPr>
          <p:cNvPr id="42" name="図 41" descr="会議室にいる人たち&#10;&#10;中程度の精度で自動的に生成された説明">
            <a:extLst>
              <a:ext uri="{FF2B5EF4-FFF2-40B4-BE49-F238E27FC236}">
                <a16:creationId xmlns:a16="http://schemas.microsoft.com/office/drawing/2014/main" id="{1EF77F00-74B4-D411-4E87-8E14ACBE9DFC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t="28021" r="34519" b="37971"/>
          <a:stretch/>
        </p:blipFill>
        <p:spPr>
          <a:xfrm>
            <a:off x="1208460" y="6393556"/>
            <a:ext cx="1009818" cy="816740"/>
          </a:xfrm>
          <a:prstGeom prst="rect">
            <a:avLst/>
          </a:prstGeom>
        </p:spPr>
      </p:pic>
      <p:pic>
        <p:nvPicPr>
          <p:cNvPr id="49" name="図 48" descr="床, 屋内, 人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922E0E6E-2DC4-E32D-4233-44BD2DB67804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7678" r="5630" b="4286"/>
          <a:stretch/>
        </p:blipFill>
        <p:spPr>
          <a:xfrm>
            <a:off x="181122" y="6398770"/>
            <a:ext cx="1035067" cy="794865"/>
          </a:xfrm>
          <a:prstGeom prst="rect">
            <a:avLst/>
          </a:prstGeom>
        </p:spPr>
      </p:pic>
      <p:pic>
        <p:nvPicPr>
          <p:cNvPr id="51" name="図 50" descr="白い壁の前で写真を撮る人々&#10;&#10;中程度の精度で自動的に生成された説明">
            <a:extLst>
              <a:ext uri="{FF2B5EF4-FFF2-40B4-BE49-F238E27FC236}">
                <a16:creationId xmlns:a16="http://schemas.microsoft.com/office/drawing/2014/main" id="{E24A3A9B-FDE5-1AEC-99B9-82421FD7F264}"/>
              </a:ext>
            </a:extLst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10359" r="9664" b="4900"/>
          <a:stretch/>
        </p:blipFill>
        <p:spPr>
          <a:xfrm>
            <a:off x="3218819" y="5624757"/>
            <a:ext cx="1030800" cy="770025"/>
          </a:xfrm>
          <a:prstGeom prst="rect">
            <a:avLst/>
          </a:prstGeom>
        </p:spPr>
      </p:pic>
      <p:pic>
        <p:nvPicPr>
          <p:cNvPr id="55" name="図 54" descr="男性の写真と文字の加工写真&#10;&#10;低い精度で自動的に生成された説明">
            <a:extLst>
              <a:ext uri="{FF2B5EF4-FFF2-40B4-BE49-F238E27FC236}">
                <a16:creationId xmlns:a16="http://schemas.microsoft.com/office/drawing/2014/main" id="{CEAD2D6E-0470-686D-59CB-6CDBF68C2390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723" y="7924946"/>
            <a:ext cx="1033234" cy="768037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56A552E2-6474-2A06-7679-0E630DFE0EEB}"/>
              </a:ext>
            </a:extLst>
          </p:cNvPr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16842" r="15035" b="13816"/>
          <a:stretch/>
        </p:blipFill>
        <p:spPr>
          <a:xfrm>
            <a:off x="3234123" y="7916052"/>
            <a:ext cx="1023903" cy="793690"/>
          </a:xfrm>
          <a:prstGeom prst="rect">
            <a:avLst/>
          </a:prstGeom>
        </p:spPr>
      </p:pic>
      <p:pic>
        <p:nvPicPr>
          <p:cNvPr id="63" name="図 62" descr="建物の前に立つ少年たち&#10;&#10;低い精度で自動的に生成された説明">
            <a:extLst>
              <a:ext uri="{FF2B5EF4-FFF2-40B4-BE49-F238E27FC236}">
                <a16:creationId xmlns:a16="http://schemas.microsoft.com/office/drawing/2014/main" id="{8CC6E1F0-CE9E-546A-C967-A8E4A465ABB7}"/>
              </a:ext>
            </a:extLst>
          </p:cNvPr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14008" r="3909"/>
          <a:stretch/>
        </p:blipFill>
        <p:spPr>
          <a:xfrm>
            <a:off x="179658" y="7171780"/>
            <a:ext cx="1057595" cy="774097"/>
          </a:xfrm>
          <a:prstGeom prst="rect">
            <a:avLst/>
          </a:prstGeom>
        </p:spPr>
      </p:pic>
      <p:pic>
        <p:nvPicPr>
          <p:cNvPr id="68" name="図 67" descr="人, 建物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3FF70F5D-BF95-A183-AE17-4DAE749FFD37}"/>
              </a:ext>
            </a:extLst>
          </p:cNvPr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97" y="5624757"/>
            <a:ext cx="1043322" cy="788634"/>
          </a:xfrm>
          <a:prstGeom prst="rect">
            <a:avLst/>
          </a:prstGeom>
        </p:spPr>
      </p:pic>
      <p:pic>
        <p:nvPicPr>
          <p:cNvPr id="70" name="図 69" descr="建物, 人, 男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0EBDA197-AE67-02A0-2AEB-CA7B25AFCA2A}"/>
              </a:ext>
            </a:extLst>
          </p:cNvPr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0" y="5624757"/>
            <a:ext cx="1022750" cy="775106"/>
          </a:xfrm>
          <a:prstGeom prst="rect">
            <a:avLst/>
          </a:prstGeom>
        </p:spPr>
      </p:pic>
      <p:pic>
        <p:nvPicPr>
          <p:cNvPr id="73" name="図 72" descr="ホールに集まる人々&#10;&#10;自動的に生成された説明">
            <a:extLst>
              <a:ext uri="{FF2B5EF4-FFF2-40B4-BE49-F238E27FC236}">
                <a16:creationId xmlns:a16="http://schemas.microsoft.com/office/drawing/2014/main" id="{040E1C9D-FD67-97EA-3A04-4C50A34115F9}"/>
              </a:ext>
            </a:extLst>
          </p:cNvPr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596" b="8937"/>
          <a:stretch/>
        </p:blipFill>
        <p:spPr>
          <a:xfrm>
            <a:off x="4264368" y="6400595"/>
            <a:ext cx="1063355" cy="801394"/>
          </a:xfrm>
          <a:prstGeom prst="rect">
            <a:avLst/>
          </a:prstGeom>
        </p:spPr>
      </p:pic>
      <p:pic>
        <p:nvPicPr>
          <p:cNvPr id="75" name="図 74" descr="屋内, 建物, 男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A4BF95AC-E996-8EC8-E8AC-43D7230645C7}"/>
              </a:ext>
            </a:extLst>
          </p:cNvPr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7722" r="9825" b="15715"/>
          <a:stretch/>
        </p:blipFill>
        <p:spPr>
          <a:xfrm>
            <a:off x="6280832" y="6392918"/>
            <a:ext cx="1036502" cy="796728"/>
          </a:xfrm>
          <a:prstGeom prst="rect">
            <a:avLst/>
          </a:prstGeom>
        </p:spPr>
      </p:pic>
      <p:pic>
        <p:nvPicPr>
          <p:cNvPr id="78" name="図 77" descr="屋内, テーブル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8C074EDD-A632-499B-F00F-B27DE0BF2735}"/>
              </a:ext>
            </a:extLst>
          </p:cNvPr>
          <p:cNvPicPr>
            <a:picLocks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28038"/>
          <a:stretch/>
        </p:blipFill>
        <p:spPr>
          <a:xfrm rot="5400000">
            <a:off x="5446376" y="7027339"/>
            <a:ext cx="773782" cy="1079023"/>
          </a:xfrm>
          <a:prstGeom prst="rect">
            <a:avLst/>
          </a:prstGeom>
        </p:spPr>
      </p:pic>
      <p:pic>
        <p:nvPicPr>
          <p:cNvPr id="80" name="図 79" descr="屋外, 座る, 人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5976E2B-E264-9781-CAAE-3C1A4FCBBC5C}"/>
              </a:ext>
            </a:extLst>
          </p:cNvPr>
          <p:cNvPicPr>
            <a:picLocks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49" r="34370"/>
          <a:stretch/>
        </p:blipFill>
        <p:spPr>
          <a:xfrm>
            <a:off x="1192974" y="7916052"/>
            <a:ext cx="1056952" cy="801610"/>
          </a:xfrm>
          <a:prstGeom prst="rect">
            <a:avLst/>
          </a:prstGeom>
        </p:spPr>
      </p:pic>
      <p:pic>
        <p:nvPicPr>
          <p:cNvPr id="82" name="図 81" descr="部屋, 男, テーブル, 立つ が含まれている画像&#10;&#10;自動的に生成された説明">
            <a:extLst>
              <a:ext uri="{FF2B5EF4-FFF2-40B4-BE49-F238E27FC236}">
                <a16:creationId xmlns:a16="http://schemas.microsoft.com/office/drawing/2014/main" id="{A724DFD2-AA96-B7A6-C9D0-E5E4259FB69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14195" r="17793" b="19879"/>
          <a:stretch/>
        </p:blipFill>
        <p:spPr>
          <a:xfrm>
            <a:off x="2222028" y="7166327"/>
            <a:ext cx="1057595" cy="791548"/>
          </a:xfrm>
          <a:prstGeom prst="rect">
            <a:avLst/>
          </a:prstGeom>
        </p:spPr>
      </p:pic>
      <p:pic>
        <p:nvPicPr>
          <p:cNvPr id="84" name="図 83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49594607-7AB6-CF6D-9114-28BCD5B6604A}"/>
              </a:ext>
            </a:extLst>
          </p:cNvPr>
          <p:cNvPicPr>
            <a:picLocks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24286"/>
          <a:stretch/>
        </p:blipFill>
        <p:spPr>
          <a:xfrm rot="5400000">
            <a:off x="1342756" y="7050337"/>
            <a:ext cx="794865" cy="1054112"/>
          </a:xfrm>
          <a:prstGeom prst="rect">
            <a:avLst/>
          </a:prstGeom>
        </p:spPr>
      </p:pic>
      <p:pic>
        <p:nvPicPr>
          <p:cNvPr id="88" name="図 87" descr="人, 建物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E72CB379-385A-7491-AB9E-F6F911CA4DB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5" b="22740"/>
          <a:stretch/>
        </p:blipFill>
        <p:spPr>
          <a:xfrm>
            <a:off x="176712" y="8645729"/>
            <a:ext cx="2179508" cy="866258"/>
          </a:xfrm>
          <a:prstGeom prst="rect">
            <a:avLst/>
          </a:prstGeom>
        </p:spPr>
      </p:pic>
      <p:pic>
        <p:nvPicPr>
          <p:cNvPr id="92" name="図 91" descr="屋内, 人, 男, 再生 が含まれている画像&#10;&#10;自動的に生成された説明">
            <a:extLst>
              <a:ext uri="{FF2B5EF4-FFF2-40B4-BE49-F238E27FC236}">
                <a16:creationId xmlns:a16="http://schemas.microsoft.com/office/drawing/2014/main" id="{7B7D476E-FF1B-7308-BE39-1156846FC819}"/>
              </a:ext>
            </a:extLst>
          </p:cNvPr>
          <p:cNvPicPr preferRelativeResize="0">
            <a:picLocks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17803" r="9471" b="9258"/>
          <a:stretch/>
        </p:blipFill>
        <p:spPr>
          <a:xfrm>
            <a:off x="4270718" y="7171765"/>
            <a:ext cx="1029377" cy="786110"/>
          </a:xfrm>
          <a:prstGeom prst="rect">
            <a:avLst/>
          </a:prstGeom>
        </p:spPr>
      </p:pic>
      <p:pic>
        <p:nvPicPr>
          <p:cNvPr id="96" name="図 95" descr="人, 屋内, 女性, 男 が含まれている画像&#10;&#10;自動的に生成された説明">
            <a:extLst>
              <a:ext uri="{FF2B5EF4-FFF2-40B4-BE49-F238E27FC236}">
                <a16:creationId xmlns:a16="http://schemas.microsoft.com/office/drawing/2014/main" id="{8C68A862-4FF2-2322-9637-DB8D5426607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043" y="5624757"/>
            <a:ext cx="1019678" cy="764759"/>
          </a:xfrm>
          <a:prstGeom prst="rect">
            <a:avLst/>
          </a:prstGeom>
        </p:spPr>
      </p:pic>
      <p:pic>
        <p:nvPicPr>
          <p:cNvPr id="100" name="図 99" descr="人, 男, 持つ, オレンジ が含まれている画像&#10;&#10;自動的に生成された説明">
            <a:extLst>
              <a:ext uri="{FF2B5EF4-FFF2-40B4-BE49-F238E27FC236}">
                <a16:creationId xmlns:a16="http://schemas.microsoft.com/office/drawing/2014/main" id="{D495CB26-8750-AE88-3064-53F596DBEA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11" y="7173846"/>
            <a:ext cx="1029376" cy="772031"/>
          </a:xfrm>
          <a:prstGeom prst="rect">
            <a:avLst/>
          </a:prstGeom>
        </p:spPr>
      </p:pic>
      <p:pic>
        <p:nvPicPr>
          <p:cNvPr id="102" name="図 101" descr="レストランのブース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571E4898-62CE-D25F-0559-63C76E4BFAF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9" y="5624757"/>
            <a:ext cx="1036502" cy="777377"/>
          </a:xfrm>
          <a:prstGeom prst="rect">
            <a:avLst/>
          </a:prstGeom>
        </p:spPr>
      </p:pic>
      <p:pic>
        <p:nvPicPr>
          <p:cNvPr id="106" name="図 105" descr="白い壁の前に立っている子供たち&#10;&#10;低い精度で自動的に生成された説明">
            <a:extLst>
              <a:ext uri="{FF2B5EF4-FFF2-40B4-BE49-F238E27FC236}">
                <a16:creationId xmlns:a16="http://schemas.microsoft.com/office/drawing/2014/main" id="{FE170842-5F29-FCFC-C84B-586EA9452AD5}"/>
              </a:ext>
            </a:extLst>
          </p:cNvPr>
          <p:cNvPicPr>
            <a:picLocks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b="8620"/>
          <a:stretch/>
        </p:blipFill>
        <p:spPr>
          <a:xfrm>
            <a:off x="2225805" y="7953742"/>
            <a:ext cx="1008000" cy="756000"/>
          </a:xfrm>
          <a:prstGeom prst="rect">
            <a:avLst/>
          </a:prstGeom>
        </p:spPr>
      </p:pic>
      <p:pic>
        <p:nvPicPr>
          <p:cNvPr id="113" name="図 112" descr="天井, 人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A31BAFA8-3C64-C818-7406-5F04B076006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53" y="7176828"/>
            <a:ext cx="1055398" cy="791548"/>
          </a:xfrm>
          <a:prstGeom prst="rect">
            <a:avLst/>
          </a:prstGeom>
        </p:spPr>
      </p:pic>
      <p:pic>
        <p:nvPicPr>
          <p:cNvPr id="116" name="図 115" descr="屋外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5084C5B0-1297-07FF-A739-19BC3F981862}"/>
              </a:ext>
            </a:extLst>
          </p:cNvPr>
          <p:cNvPicPr>
            <a:picLocks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31136" r="22049"/>
          <a:stretch/>
        </p:blipFill>
        <p:spPr>
          <a:xfrm>
            <a:off x="2211287" y="6392269"/>
            <a:ext cx="1029864" cy="797377"/>
          </a:xfrm>
          <a:prstGeom prst="rect">
            <a:avLst/>
          </a:prstGeom>
        </p:spPr>
      </p:pic>
      <p:pic>
        <p:nvPicPr>
          <p:cNvPr id="118" name="図 117" descr="人, グループ, 民衆, 群衆 が含まれている画像&#10;&#10;自動的に生成された説明">
            <a:extLst>
              <a:ext uri="{FF2B5EF4-FFF2-40B4-BE49-F238E27FC236}">
                <a16:creationId xmlns:a16="http://schemas.microsoft.com/office/drawing/2014/main" id="{A7A4DBBF-BA1E-FC4D-EA78-362A2FCB34F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 b="7755"/>
          <a:stretch/>
        </p:blipFill>
        <p:spPr>
          <a:xfrm>
            <a:off x="3746797" y="8653939"/>
            <a:ext cx="1553887" cy="853028"/>
          </a:xfrm>
          <a:prstGeom prst="rect">
            <a:avLst/>
          </a:prstGeom>
        </p:spPr>
      </p:pic>
      <p:pic>
        <p:nvPicPr>
          <p:cNvPr id="120" name="図 119" descr="ポーズをとる男女のグループ&#10;&#10;自動的に生成された説明">
            <a:extLst>
              <a:ext uri="{FF2B5EF4-FFF2-40B4-BE49-F238E27FC236}">
                <a16:creationId xmlns:a16="http://schemas.microsoft.com/office/drawing/2014/main" id="{8071F06C-5C0E-839B-E7A3-E1C7009325F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2946" r="4167" b="16530"/>
          <a:stretch/>
        </p:blipFill>
        <p:spPr>
          <a:xfrm>
            <a:off x="2172642" y="8678658"/>
            <a:ext cx="1631229" cy="828309"/>
          </a:xfrm>
          <a:prstGeom prst="rect">
            <a:avLst/>
          </a:prstGeom>
        </p:spPr>
      </p:pic>
      <p:sp>
        <p:nvSpPr>
          <p:cNvPr id="7" name="TextBox 72">
            <a:extLst>
              <a:ext uri="{FF2B5EF4-FFF2-40B4-BE49-F238E27FC236}">
                <a16:creationId xmlns:a16="http://schemas.microsoft.com/office/drawing/2014/main" id="{EC1E52D2-F6C7-CB5B-BEC3-BA09E52C121D}"/>
              </a:ext>
            </a:extLst>
          </p:cNvPr>
          <p:cNvSpPr txBox="1"/>
          <p:nvPr/>
        </p:nvSpPr>
        <p:spPr>
          <a:xfrm>
            <a:off x="195750" y="3205713"/>
            <a:ext cx="7143050" cy="797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20"/>
              </a:lnSpc>
            </a:pPr>
            <a:r>
              <a:rPr lang="ja-JP" altLang="en-US" sz="1100" b="1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</a:t>
            </a:r>
            <a:r>
              <a:rPr lang="ja-JP" altLang="en-US" sz="1200" b="1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のマンガ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等でご存じの方も多いかと思いますが、私は高校卒業後に、自動車部品メーカーで働きながら、労働組合・地域活動・子育てに奔走してきました。つまり、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皆様と同じ、普通の働く人でした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。だからこそ、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皆様の「現場の声」を一人の当事者として理解し、どう改善すべきかを考える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ことができます。現場出身の国会議員がほとんどいない現状において、これこそが私の最大の強みだと</a:t>
            </a: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自負してます。</a:t>
            </a:r>
            <a:endParaRPr lang="en-US" altLang="ja-JP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TextBox 72">
            <a:extLst>
              <a:ext uri="{FF2B5EF4-FFF2-40B4-BE49-F238E27FC236}">
                <a16:creationId xmlns:a16="http://schemas.microsoft.com/office/drawing/2014/main" id="{42EC4D45-4985-0C0D-3C82-6C981A6CD43B}"/>
              </a:ext>
            </a:extLst>
          </p:cNvPr>
          <p:cNvSpPr txBox="1"/>
          <p:nvPr/>
        </p:nvSpPr>
        <p:spPr>
          <a:xfrm>
            <a:off x="189791" y="4139530"/>
            <a:ext cx="5711827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20"/>
              </a:lnSpc>
            </a:pP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　今年</a:t>
            </a:r>
            <a:r>
              <a:rPr lang="en-US" altLang="ja-JP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2025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年の干支は、乙巳（きのとみ）です。「乙」は、未だ発展途上の状態を表し、「巳」は、最大限まで成長した状態を意味し、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これまで重ねてきた努力や準備が、実を結ぶ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時期を表して</a:t>
            </a: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います。</a:t>
            </a: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TextBox 72">
            <a:extLst>
              <a:ext uri="{FF2B5EF4-FFF2-40B4-BE49-F238E27FC236}">
                <a16:creationId xmlns:a16="http://schemas.microsoft.com/office/drawing/2014/main" id="{3BDD4824-5FC7-67B8-0DD8-ED40A80E8D74}"/>
              </a:ext>
            </a:extLst>
          </p:cNvPr>
          <p:cNvSpPr txBox="1"/>
          <p:nvPr/>
        </p:nvSpPr>
        <p:spPr>
          <a:xfrm>
            <a:off x="179559" y="4693817"/>
            <a:ext cx="5722059" cy="100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20"/>
              </a:lnSpc>
            </a:pP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　いよいよ現場の声ではたらくを変える年となりました！ これ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まで以上に精力的に全国を駆け回り、皆様の現場へ伺います。是非、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「現場の声」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をお聞かせください。そして、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必ずや国政に立ち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、皆様とともに働き方を変え、暮らしを変え、社会・世の中を変えて</a:t>
            </a: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いきます！</a:t>
            </a:r>
            <a:r>
              <a:rPr lang="en-US" altLang="ja-JP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2025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年が皆様にとって、幸多い一年となりますことをご祈念申し上げます。</a:t>
            </a:r>
          </a:p>
          <a:p>
            <a:pPr algn="just">
              <a:lnSpc>
                <a:spcPts val="1620"/>
              </a:lnSpc>
            </a:pPr>
            <a:endParaRPr lang="ja-JP" altLang="en-US" sz="12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95749" y="2679700"/>
            <a:ext cx="7130973" cy="38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620"/>
              </a:lnSpc>
            </a:pP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　昨年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も、組合員の皆様に大変お世話になりました。おかげさまで、全国各地の皆様から、仕事や生活における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「現場の声」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を伺うことができました。改めて今の政治には、私たち</a:t>
            </a:r>
            <a:r>
              <a:rPr lang="ja-JP" altLang="en-US" sz="1200" b="1" dirty="0">
                <a:solidFill>
                  <a:srgbClr val="EA5504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働く人・生活者の声が全然届いておらず</a:t>
            </a:r>
            <a:r>
              <a:rPr lang="ja-JP" altLang="en-US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、課題が山積していることを痛感</a:t>
            </a:r>
            <a:r>
              <a:rPr lang="ja-JP" altLang="en-US" sz="1100"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3" name="図 22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54009FFE-2569-F110-7343-B25AF567D02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86" y="4501553"/>
            <a:ext cx="650403" cy="911549"/>
          </a:xfrm>
          <a:prstGeom prst="rect">
            <a:avLst/>
          </a:prstGeom>
        </p:spPr>
      </p:pic>
      <p:sp>
        <p:nvSpPr>
          <p:cNvPr id="115" name="Freeform 45">
            <a:extLst>
              <a:ext uri="{FF2B5EF4-FFF2-40B4-BE49-F238E27FC236}">
                <a16:creationId xmlns:a16="http://schemas.microsoft.com/office/drawing/2014/main" id="{97FC42D8-7440-1B23-7F33-73AA1051F273}"/>
              </a:ext>
            </a:extLst>
          </p:cNvPr>
          <p:cNvSpPr/>
          <p:nvPr/>
        </p:nvSpPr>
        <p:spPr>
          <a:xfrm>
            <a:off x="173538" y="5612135"/>
            <a:ext cx="7154288" cy="3894832"/>
          </a:xfrm>
          <a:custGeom>
            <a:avLst/>
            <a:gdLst/>
            <a:ahLst/>
            <a:cxnLst/>
            <a:rect l="l" t="t" r="r" b="b"/>
            <a:pathLst>
              <a:path w="1750400" h="166852">
                <a:moveTo>
                  <a:pt x="0" y="0"/>
                </a:moveTo>
                <a:lnTo>
                  <a:pt x="1750400" y="0"/>
                </a:lnTo>
                <a:lnTo>
                  <a:pt x="1750400" y="166852"/>
                </a:lnTo>
                <a:lnTo>
                  <a:pt x="0" y="166852"/>
                </a:lnTo>
                <a:close/>
              </a:path>
            </a:pathLst>
          </a:custGeom>
          <a:solidFill>
            <a:srgbClr val="EA5504">
              <a:alpha val="61961"/>
            </a:srgbClr>
          </a:solidFill>
          <a:ln w="38100"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5" name="TextBox 77">
            <a:extLst>
              <a:ext uri="{FF2B5EF4-FFF2-40B4-BE49-F238E27FC236}">
                <a16:creationId xmlns:a16="http://schemas.microsoft.com/office/drawing/2014/main" id="{97CEAEAD-13FA-DBA3-3179-B6650BFCE461}"/>
              </a:ext>
            </a:extLst>
          </p:cNvPr>
          <p:cNvSpPr txBox="1"/>
          <p:nvPr/>
        </p:nvSpPr>
        <p:spPr>
          <a:xfrm>
            <a:off x="299295" y="6974983"/>
            <a:ext cx="755649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２０２４年</a:t>
            </a:r>
            <a:endParaRPr lang="en-US" altLang="ja-JP" sz="2800" dirty="0">
              <a:solidFill>
                <a:schemeClr val="bg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solidFill>
                  <a:schemeClr val="bg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たくさんの「現場の声」をありがとうございました</a:t>
            </a:r>
            <a:endParaRPr lang="ja-JP" altLang="en-US" sz="2800" dirty="0">
              <a:solidFill>
                <a:schemeClr val="bg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003F1C-523B-8AAF-D17A-EE1D72A1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1980" r="4418"/>
          <a:stretch/>
        </p:blipFill>
        <p:spPr bwMode="auto">
          <a:xfrm>
            <a:off x="6637455" y="8080043"/>
            <a:ext cx="679414" cy="13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角丸四角形吹き出し 25">
            <a:extLst>
              <a:ext uri="{FF2B5EF4-FFF2-40B4-BE49-F238E27FC236}">
                <a16:creationId xmlns:a16="http://schemas.microsoft.com/office/drawing/2014/main" id="{06FF0362-183A-16B5-DB84-31DAE728AAD3}"/>
              </a:ext>
            </a:extLst>
          </p:cNvPr>
          <p:cNvSpPr/>
          <p:nvPr/>
        </p:nvSpPr>
        <p:spPr>
          <a:xfrm>
            <a:off x="5356981" y="8032065"/>
            <a:ext cx="1209597" cy="1386920"/>
          </a:xfrm>
          <a:prstGeom prst="wedgeRoundRectCallout">
            <a:avLst>
              <a:gd name="adj1" fmla="val 28961"/>
              <a:gd name="adj2" fmla="val -1896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Google Shape;108;p1">
            <a:extLst>
              <a:ext uri="{FF2B5EF4-FFF2-40B4-BE49-F238E27FC236}">
                <a16:creationId xmlns:a16="http://schemas.microsoft.com/office/drawing/2014/main" id="{1ACD1B7A-A62D-C44D-1AC5-4837AC95CA4E}"/>
              </a:ext>
            </a:extLst>
          </p:cNvPr>
          <p:cNvSpPr/>
          <p:nvPr/>
        </p:nvSpPr>
        <p:spPr>
          <a:xfrm rot="16204817">
            <a:off x="6489809" y="8191310"/>
            <a:ext cx="148150" cy="129631"/>
          </a:xfrm>
          <a:custGeom>
            <a:avLst/>
            <a:gdLst/>
            <a:ahLst/>
            <a:cxnLst/>
            <a:rect l="l" t="t" r="r" b="b"/>
            <a:pathLst>
              <a:path w="812800" h="711200" extrusionOk="0">
                <a:moveTo>
                  <a:pt x="406400" y="711200"/>
                </a:moveTo>
                <a:lnTo>
                  <a:pt x="812800" y="0"/>
                </a:lnTo>
                <a:lnTo>
                  <a:pt x="0" y="0"/>
                </a:lnTo>
                <a:lnTo>
                  <a:pt x="406400" y="71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TextBox 77">
            <a:extLst>
              <a:ext uri="{FF2B5EF4-FFF2-40B4-BE49-F238E27FC236}">
                <a16:creationId xmlns:a16="http://schemas.microsoft.com/office/drawing/2014/main" id="{10F51A21-22FB-87F7-A415-4D6C70C65059}"/>
              </a:ext>
            </a:extLst>
          </p:cNvPr>
          <p:cNvSpPr txBox="1"/>
          <p:nvPr/>
        </p:nvSpPr>
        <p:spPr>
          <a:xfrm>
            <a:off x="5414169" y="8181959"/>
            <a:ext cx="109693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ja-JP" altLang="en-US" sz="10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全国を</a:t>
            </a:r>
            <a:r>
              <a:rPr lang="ja-JP" altLang="en-US" sz="1000" b="1">
                <a:latin typeface="BIZ UDGothic" panose="020B0400000000000000" pitchFamily="49" charset="-128"/>
                <a:ea typeface="BIZ UDGothic" panose="020B0400000000000000" pitchFamily="49" charset="-128"/>
              </a:rPr>
              <a:t>東奔西走！今年</a:t>
            </a:r>
            <a:r>
              <a:rPr lang="ja-JP" altLang="en-US" sz="10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も、皆様</a:t>
            </a:r>
            <a:r>
              <a:rPr lang="ja-JP" altLang="en-US" sz="1000" b="1">
                <a:latin typeface="BIZ UDGothic" panose="020B0400000000000000" pitchFamily="49" charset="-128"/>
                <a:ea typeface="BIZ UDGothic" panose="020B0400000000000000" pitchFamily="49" charset="-128"/>
              </a:rPr>
              <a:t>のもとへ</a:t>
            </a:r>
            <a:r>
              <a:rPr lang="ja-JP" altLang="en-US" sz="10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「現場の声</a:t>
            </a:r>
            <a:r>
              <a:rPr lang="ja-JP" altLang="en-US" sz="1000" b="1">
                <a:latin typeface="BIZ UDGothic" panose="020B0400000000000000" pitchFamily="49" charset="-128"/>
                <a:ea typeface="BIZ UDGothic" panose="020B0400000000000000" pitchFamily="49" charset="-128"/>
              </a:rPr>
              <a:t>」を伺い</a:t>
            </a:r>
            <a:r>
              <a:rPr lang="ja-JP" altLang="en-US" sz="10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に</a:t>
            </a:r>
            <a:r>
              <a:rPr lang="ja-JP" altLang="en-US" sz="1000" b="1">
                <a:latin typeface="BIZ UDGothic" panose="020B0400000000000000" pitchFamily="49" charset="-128"/>
                <a:ea typeface="BIZ UDGothic" panose="020B0400000000000000" pitchFamily="49" charset="-128"/>
              </a:rPr>
              <a:t>まいります！</a:t>
            </a:r>
            <a:endParaRPr lang="en-US" altLang="ja-JP" sz="10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24" name="TextBox 77">
            <a:extLst>
              <a:ext uri="{FF2B5EF4-FFF2-40B4-BE49-F238E27FC236}">
                <a16:creationId xmlns:a16="http://schemas.microsoft.com/office/drawing/2014/main" id="{8B59126B-B2E7-5017-27A8-1A5E9241605D}"/>
              </a:ext>
            </a:extLst>
          </p:cNvPr>
          <p:cNvSpPr txBox="1"/>
          <p:nvPr/>
        </p:nvSpPr>
        <p:spPr>
          <a:xfrm>
            <a:off x="5414169" y="9031597"/>
            <a:ext cx="167174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800" b="1">
                <a:latin typeface="BIZ UDGothic" panose="020B0400000000000000" pitchFamily="49" charset="-128"/>
                <a:ea typeface="BIZ UDGothic" panose="020B0400000000000000" pitchFamily="49" charset="-128"/>
              </a:rPr>
              <a:t>昨年</a:t>
            </a:r>
            <a:r>
              <a:rPr lang="ja-JP" altLang="en-US" sz="8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の訪問・挨拶件数</a:t>
            </a:r>
            <a:endParaRPr lang="en-US" altLang="ja-JP" sz="8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r>
              <a:rPr lang="ja-JP" altLang="en-US" sz="8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は、約</a:t>
            </a:r>
            <a:r>
              <a:rPr lang="en-US" altLang="ja-JP" sz="8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1450</a:t>
            </a:r>
            <a:r>
              <a:rPr lang="ja-JP" altLang="en-US" sz="8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件</a:t>
            </a:r>
            <a:r>
              <a:rPr lang="ja-JP" altLang="en-US" sz="800" b="1">
                <a:latin typeface="BIZ UDGothic" panose="020B0400000000000000" pitchFamily="49" charset="-128"/>
                <a:ea typeface="BIZ UDGothic" panose="020B0400000000000000" pitchFamily="49" charset="-128"/>
              </a:rPr>
              <a:t>でした！</a:t>
            </a:r>
            <a:endParaRPr lang="en-US" altLang="ja-JP" sz="8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pic>
        <p:nvPicPr>
          <p:cNvPr id="31" name="図 30" descr="背景パターン&#10;&#10;自動的に生成された説明">
            <a:extLst>
              <a:ext uri="{FF2B5EF4-FFF2-40B4-BE49-F238E27FC236}">
                <a16:creationId xmlns:a16="http://schemas.microsoft.com/office/drawing/2014/main" id="{B13DABE4-8A83-C611-4844-782ABEFFF195}"/>
              </a:ext>
            </a:extLst>
          </p:cNvPr>
          <p:cNvPicPr>
            <a:picLocks noChangeAspect="1"/>
          </p:cNvPicPr>
          <p:nvPr/>
        </p:nvPicPr>
        <p:blipFill>
          <a:blip r:embed="rId43">
            <a:alphaModFix amt="70000"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9" t="50961" r="6806" b="11512"/>
          <a:stretch/>
        </p:blipFill>
        <p:spPr>
          <a:xfrm>
            <a:off x="170508" y="1448132"/>
            <a:ext cx="7162466" cy="1190100"/>
          </a:xfrm>
          <a:prstGeom prst="rect">
            <a:avLst/>
          </a:prstGeom>
        </p:spPr>
      </p:pic>
      <p:pic>
        <p:nvPicPr>
          <p:cNvPr id="41" name="図 40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EA405DAA-1BB4-B35E-0C45-160AEEDB34DD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0" y="1568149"/>
            <a:ext cx="4646710" cy="1092084"/>
          </a:xfrm>
          <a:prstGeom prst="rect">
            <a:avLst/>
          </a:prstGeom>
        </p:spPr>
      </p:pic>
      <p:pic>
        <p:nvPicPr>
          <p:cNvPr id="27" name="図 26" descr="スー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2C0D5E89-C929-52EE-5935-15B9F783AA8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18" y="1166423"/>
            <a:ext cx="1506411" cy="1506411"/>
          </a:xfrm>
          <a:prstGeom prst="rect">
            <a:avLst/>
          </a:prstGeom>
        </p:spPr>
      </p:pic>
      <p:pic>
        <p:nvPicPr>
          <p:cNvPr id="1028" name="Picture 4" descr="https://koriyama2025.notion.site/image/https%3A%2F%2Fprod-files-secure.s3.us-west-2.amazonaws.com%2Fd27dd3d2-da98-4404-9f79-d2d2de41bb8b%2F67e07009-2009-48f1-a5fd-fa477fa741d8%2F%25E9%2583%25A1%25E5%25B1%25B1%25E3%2582%258A%25E3%2582%2587%25E3%2581%2586%25EF%25BC%2588%25E6%25A8%25AA%25E6%259B%25B8%25E3%2581%258D%25EF%25BC%2589.png?table=block&amp;id=2114e738-e99b-4eac-b6a5-5d0a530c2bf5&amp;spaceId=d27dd3d2-da98-4404-9f79-d2d2de41bb8b&amp;width=2000&amp;userId=&amp;cache=v2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320545"/>
            <a:ext cx="1355090" cy="3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9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8C4A5A2-87B8-AD70-E1D1-47E1F721C0DD}"/>
              </a:ext>
            </a:extLst>
          </p:cNvPr>
          <p:cNvSpPr/>
          <p:nvPr/>
        </p:nvSpPr>
        <p:spPr>
          <a:xfrm>
            <a:off x="200200" y="4463375"/>
            <a:ext cx="3528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Group 2"/>
          <p:cNvGrpSpPr/>
          <p:nvPr/>
        </p:nvGrpSpPr>
        <p:grpSpPr>
          <a:xfrm>
            <a:off x="-2" y="-1894439"/>
            <a:ext cx="7556501" cy="2770176"/>
            <a:chOff x="0" y="-28575"/>
            <a:chExt cx="3017389" cy="841375"/>
          </a:xfrm>
        </p:grpSpPr>
        <p:sp>
          <p:nvSpPr>
            <p:cNvPr id="3" name="Freeform 3"/>
            <p:cNvSpPr/>
            <p:nvPr/>
          </p:nvSpPr>
          <p:spPr>
            <a:xfrm>
              <a:off x="0" y="541867"/>
              <a:ext cx="3017389" cy="270933"/>
            </a:xfrm>
            <a:custGeom>
              <a:avLst/>
              <a:gdLst/>
              <a:ahLst/>
              <a:cxnLst/>
              <a:rect l="l" t="t" r="r" b="b"/>
              <a:pathLst>
                <a:path w="3017389" h="812800">
                  <a:moveTo>
                    <a:pt x="0" y="0"/>
                  </a:moveTo>
                  <a:lnTo>
                    <a:pt x="3017389" y="0"/>
                  </a:lnTo>
                  <a:lnTo>
                    <a:pt x="301738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550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017389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66113"/>
            <a:ext cx="7560000" cy="2939904"/>
            <a:chOff x="0" y="0"/>
            <a:chExt cx="2709333" cy="1251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3" cy="1251236"/>
            </a:xfrm>
            <a:custGeom>
              <a:avLst/>
              <a:gdLst/>
              <a:ahLst/>
              <a:cxnLst/>
              <a:rect l="l" t="t" r="r" b="b"/>
              <a:pathLst>
                <a:path w="2709333" h="1251236">
                  <a:moveTo>
                    <a:pt x="0" y="0"/>
                  </a:moveTo>
                  <a:lnTo>
                    <a:pt x="2709333" y="0"/>
                  </a:lnTo>
                  <a:lnTo>
                    <a:pt x="2709333" y="1251236"/>
                  </a:lnTo>
                  <a:lnTo>
                    <a:pt x="0" y="1251236"/>
                  </a:lnTo>
                  <a:close/>
                </a:path>
              </a:pathLst>
            </a:custGeom>
            <a:solidFill>
              <a:srgbClr val="7191C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709333" cy="1279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695983" y="1189447"/>
            <a:ext cx="4123644" cy="2082440"/>
          </a:xfrm>
          <a:custGeom>
            <a:avLst/>
            <a:gdLst/>
            <a:ahLst/>
            <a:cxnLst/>
            <a:rect l="l" t="t" r="r" b="b"/>
            <a:pathLst>
              <a:path w="4123644" h="2082440">
                <a:moveTo>
                  <a:pt x="0" y="0"/>
                </a:moveTo>
                <a:lnTo>
                  <a:pt x="4123644" y="0"/>
                </a:lnTo>
                <a:lnTo>
                  <a:pt x="4123644" y="2082440"/>
                </a:lnTo>
                <a:lnTo>
                  <a:pt x="0" y="2082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670229" y="1037157"/>
            <a:ext cx="4351323" cy="1153587"/>
            <a:chOff x="0" y="0"/>
            <a:chExt cx="1559416" cy="4134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59416" cy="413419"/>
            </a:xfrm>
            <a:custGeom>
              <a:avLst/>
              <a:gdLst/>
              <a:ahLst/>
              <a:cxnLst/>
              <a:rect l="l" t="t" r="r" b="b"/>
              <a:pathLst>
                <a:path w="1559416" h="413419">
                  <a:moveTo>
                    <a:pt x="65831" y="0"/>
                  </a:moveTo>
                  <a:lnTo>
                    <a:pt x="1493585" y="0"/>
                  </a:lnTo>
                  <a:cubicBezTo>
                    <a:pt x="1511045" y="0"/>
                    <a:pt x="1527789" y="6936"/>
                    <a:pt x="1540135" y="19281"/>
                  </a:cubicBezTo>
                  <a:cubicBezTo>
                    <a:pt x="1552480" y="31627"/>
                    <a:pt x="1559416" y="48371"/>
                    <a:pt x="1559416" y="65831"/>
                  </a:cubicBezTo>
                  <a:lnTo>
                    <a:pt x="1559416" y="347589"/>
                  </a:lnTo>
                  <a:cubicBezTo>
                    <a:pt x="1559416" y="365048"/>
                    <a:pt x="1552480" y="381792"/>
                    <a:pt x="1540135" y="394138"/>
                  </a:cubicBezTo>
                  <a:cubicBezTo>
                    <a:pt x="1527789" y="406484"/>
                    <a:pt x="1511045" y="413419"/>
                    <a:pt x="1493585" y="413419"/>
                  </a:cubicBezTo>
                  <a:lnTo>
                    <a:pt x="65831" y="413419"/>
                  </a:lnTo>
                  <a:cubicBezTo>
                    <a:pt x="48371" y="413419"/>
                    <a:pt x="31627" y="406484"/>
                    <a:pt x="19281" y="394138"/>
                  </a:cubicBezTo>
                  <a:cubicBezTo>
                    <a:pt x="6936" y="381792"/>
                    <a:pt x="0" y="365048"/>
                    <a:pt x="0" y="347589"/>
                  </a:cubicBezTo>
                  <a:lnTo>
                    <a:pt x="0" y="65831"/>
                  </a:lnTo>
                  <a:cubicBezTo>
                    <a:pt x="0" y="48371"/>
                    <a:pt x="6936" y="31627"/>
                    <a:pt x="19281" y="19281"/>
                  </a:cubicBezTo>
                  <a:cubicBezTo>
                    <a:pt x="31627" y="6936"/>
                    <a:pt x="48371" y="0"/>
                    <a:pt x="65831" y="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559416" cy="441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946364">
            <a:off x="6821257" y="933346"/>
            <a:ext cx="400590" cy="599595"/>
            <a:chOff x="0" y="0"/>
            <a:chExt cx="475154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5154" cy="711200"/>
            </a:xfrm>
            <a:custGeom>
              <a:avLst/>
              <a:gdLst/>
              <a:ahLst/>
              <a:cxnLst/>
              <a:rect l="l" t="t" r="r" b="b"/>
              <a:pathLst>
                <a:path w="475154" h="711200">
                  <a:moveTo>
                    <a:pt x="237577" y="0"/>
                  </a:moveTo>
                  <a:lnTo>
                    <a:pt x="475154" y="711200"/>
                  </a:lnTo>
                  <a:lnTo>
                    <a:pt x="0" y="711200"/>
                  </a:lnTo>
                  <a:lnTo>
                    <a:pt x="237577" y="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4243" y="301625"/>
              <a:ext cx="326668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9598" y="2262847"/>
            <a:ext cx="1322255" cy="1322255"/>
            <a:chOff x="0" y="0"/>
            <a:chExt cx="1763007" cy="176300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763007" cy="1763007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A5504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763007" cy="1763007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2179" r="-12366" b="-24546"/>
                </a:stretch>
              </a:blipFill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996702" y="2309552"/>
            <a:ext cx="5032476" cy="1441066"/>
            <a:chOff x="0" y="-28575"/>
            <a:chExt cx="1675229" cy="5164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75229" cy="433539"/>
            </a:xfrm>
            <a:custGeom>
              <a:avLst/>
              <a:gdLst/>
              <a:ahLst/>
              <a:cxnLst/>
              <a:rect l="l" t="t" r="r" b="b"/>
              <a:pathLst>
                <a:path w="1675229" h="487871">
                  <a:moveTo>
                    <a:pt x="61280" y="0"/>
                  </a:moveTo>
                  <a:lnTo>
                    <a:pt x="1613950" y="0"/>
                  </a:lnTo>
                  <a:cubicBezTo>
                    <a:pt x="1630202" y="0"/>
                    <a:pt x="1645789" y="6456"/>
                    <a:pt x="1657281" y="17948"/>
                  </a:cubicBezTo>
                  <a:cubicBezTo>
                    <a:pt x="1668773" y="29441"/>
                    <a:pt x="1675229" y="45027"/>
                    <a:pt x="1675229" y="61280"/>
                  </a:cubicBezTo>
                  <a:lnTo>
                    <a:pt x="1675229" y="426591"/>
                  </a:lnTo>
                  <a:cubicBezTo>
                    <a:pt x="1675229" y="460435"/>
                    <a:pt x="1647793" y="487871"/>
                    <a:pt x="1613950" y="487871"/>
                  </a:cubicBezTo>
                  <a:lnTo>
                    <a:pt x="61280" y="487871"/>
                  </a:lnTo>
                  <a:cubicBezTo>
                    <a:pt x="45027" y="487871"/>
                    <a:pt x="29441" y="481415"/>
                    <a:pt x="17948" y="469922"/>
                  </a:cubicBezTo>
                  <a:cubicBezTo>
                    <a:pt x="6456" y="458430"/>
                    <a:pt x="0" y="442843"/>
                    <a:pt x="0" y="426591"/>
                  </a:cubicBezTo>
                  <a:lnTo>
                    <a:pt x="0" y="61280"/>
                  </a:lnTo>
                  <a:cubicBezTo>
                    <a:pt x="0" y="27436"/>
                    <a:pt x="27436" y="0"/>
                    <a:pt x="6128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675229" cy="516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4113982">
            <a:off x="1796407" y="2511950"/>
            <a:ext cx="400590" cy="599595"/>
            <a:chOff x="0" y="0"/>
            <a:chExt cx="475154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154" cy="711200"/>
            </a:xfrm>
            <a:custGeom>
              <a:avLst/>
              <a:gdLst/>
              <a:ahLst/>
              <a:cxnLst/>
              <a:rect l="l" t="t" r="r" b="b"/>
              <a:pathLst>
                <a:path w="475154" h="711200">
                  <a:moveTo>
                    <a:pt x="237577" y="0"/>
                  </a:moveTo>
                  <a:lnTo>
                    <a:pt x="475154" y="711200"/>
                  </a:lnTo>
                  <a:lnTo>
                    <a:pt x="0" y="711200"/>
                  </a:lnTo>
                  <a:lnTo>
                    <a:pt x="2375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4243" y="301625"/>
              <a:ext cx="326668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" y="9936000"/>
            <a:ext cx="7556501" cy="757401"/>
            <a:chOff x="0" y="0"/>
            <a:chExt cx="3017389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17389" cy="812800"/>
            </a:xfrm>
            <a:custGeom>
              <a:avLst/>
              <a:gdLst/>
              <a:ahLst/>
              <a:cxnLst/>
              <a:rect l="l" t="t" r="r" b="b"/>
              <a:pathLst>
                <a:path w="3017389" h="812800">
                  <a:moveTo>
                    <a:pt x="0" y="0"/>
                  </a:moveTo>
                  <a:lnTo>
                    <a:pt x="3017389" y="0"/>
                  </a:lnTo>
                  <a:lnTo>
                    <a:pt x="301738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550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3017389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29533" y="9994900"/>
            <a:ext cx="4100934" cy="478224"/>
          </a:xfrm>
          <a:custGeom>
            <a:avLst/>
            <a:gdLst/>
            <a:ahLst/>
            <a:cxnLst/>
            <a:rect l="l" t="t" r="r" b="b"/>
            <a:pathLst>
              <a:path w="4100934" h="478224">
                <a:moveTo>
                  <a:pt x="0" y="0"/>
                </a:moveTo>
                <a:lnTo>
                  <a:pt x="4100934" y="0"/>
                </a:lnTo>
                <a:lnTo>
                  <a:pt x="4100934" y="478224"/>
                </a:lnTo>
                <a:lnTo>
                  <a:pt x="0" y="478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1" name="TextBox 41"/>
          <p:cNvSpPr txBox="1"/>
          <p:nvPr/>
        </p:nvSpPr>
        <p:spPr>
          <a:xfrm>
            <a:off x="2838602" y="1269148"/>
            <a:ext cx="3984070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8"/>
              </a:lnSpc>
            </a:pPr>
            <a:r>
              <a:rPr lang="ja-JP" altLang="en-US" sz="2400" b="1" dirty="0">
                <a:solidFill>
                  <a:srgbClr val="000000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国会って、何をしているのか、</a:t>
            </a:r>
            <a:endParaRPr lang="en-US" altLang="ja-JP" sz="2400" b="1" dirty="0">
              <a:solidFill>
                <a:srgbClr val="000000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pPr>
              <a:lnSpc>
                <a:spcPts val="2988"/>
              </a:lnSpc>
            </a:pPr>
            <a:r>
              <a:rPr lang="ja-JP" altLang="en-US" sz="2400" b="1" dirty="0">
                <a:solidFill>
                  <a:srgbClr val="000000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イメージができません！</a:t>
            </a:r>
            <a:endParaRPr lang="en-US" altLang="ja-JP" sz="2400" b="1" dirty="0">
              <a:solidFill>
                <a:srgbClr val="000000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266106" y="246457"/>
            <a:ext cx="4464602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に郡山りょうが答えます</a:t>
            </a:r>
            <a:endParaRPr lang="en-US" sz="3000" dirty="0">
              <a:solidFill>
                <a:srgbClr val="FFFFFF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354106" y="330125"/>
            <a:ext cx="937132" cy="338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 b="1" dirty="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No.</a:t>
            </a:r>
            <a:r>
              <a:rPr lang="en-US" altLang="ja-JP" sz="2200" b="1" dirty="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9</a:t>
            </a:r>
            <a:endParaRPr lang="en-US" sz="2200" b="1" dirty="0">
              <a:solidFill>
                <a:srgbClr val="FFFFFF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259044" y="2595645"/>
            <a:ext cx="465157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24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私たちの生活に関わる国のお金の</a:t>
            </a:r>
            <a:endParaRPr lang="en-US" altLang="ja-JP" sz="24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r>
              <a:rPr lang="ja-JP" altLang="en-US" sz="24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使い方やルールを決めています。</a:t>
            </a:r>
            <a:endParaRPr lang="en-US" altLang="ja-JP" sz="24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989076" y="1826244"/>
            <a:ext cx="639663" cy="547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 dirty="0" err="1">
                <a:solidFill>
                  <a:srgbClr val="545454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既読</a:t>
            </a:r>
            <a:endParaRPr lang="en-US" sz="1599" dirty="0">
              <a:solidFill>
                <a:srgbClr val="545454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algn="r">
              <a:lnSpc>
                <a:spcPts val="2239"/>
              </a:lnSpc>
            </a:pPr>
            <a:endParaRPr lang="en-US" sz="1599" dirty="0">
              <a:solidFill>
                <a:srgbClr val="545454"/>
              </a:solidFill>
              <a:ea typeface="Noto Sans JP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19531" y="221431"/>
            <a:ext cx="2353908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「</a:t>
            </a:r>
            <a:r>
              <a:rPr lang="en-US" sz="3000" dirty="0" err="1">
                <a:solidFill>
                  <a:srgbClr val="FFFFFF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現場の声</a:t>
            </a:r>
            <a:r>
              <a:rPr lang="en-US" sz="3000" dirty="0">
                <a:solidFill>
                  <a:srgbClr val="FFFFFF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」</a:t>
            </a:r>
          </a:p>
        </p:txBody>
      </p:sp>
      <p:pic>
        <p:nvPicPr>
          <p:cNvPr id="49" name="図 48" descr="QR コード&#10;&#10;自動的に生成された説明">
            <a:extLst>
              <a:ext uri="{FF2B5EF4-FFF2-40B4-BE49-F238E27FC236}">
                <a16:creationId xmlns:a16="http://schemas.microsoft.com/office/drawing/2014/main" id="{3311E054-F0A4-A273-D4ED-2FBF35BD0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0" y="9993373"/>
            <a:ext cx="500784" cy="500784"/>
          </a:xfrm>
          <a:prstGeom prst="rect">
            <a:avLst/>
          </a:prstGeom>
        </p:spPr>
      </p:pic>
      <p:sp>
        <p:nvSpPr>
          <p:cNvPr id="50" name="TextBox 38">
            <a:extLst>
              <a:ext uri="{FF2B5EF4-FFF2-40B4-BE49-F238E27FC236}">
                <a16:creationId xmlns:a16="http://schemas.microsoft.com/office/drawing/2014/main" id="{EEDA00DB-34C0-C720-13B9-380082CD2ED1}"/>
              </a:ext>
            </a:extLst>
          </p:cNvPr>
          <p:cNvSpPr txBox="1"/>
          <p:nvPr/>
        </p:nvSpPr>
        <p:spPr>
          <a:xfrm>
            <a:off x="204868" y="9932970"/>
            <a:ext cx="1015956" cy="6554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1680"/>
              </a:lnSpc>
            </a:pPr>
            <a:r>
              <a:rPr lang="ja-JP" altLang="en-US" sz="1050" b="1" dirty="0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各</a:t>
            </a:r>
            <a:r>
              <a:rPr lang="en-US" altLang="ja-JP" sz="1050" b="1" dirty="0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SNS</a:t>
            </a:r>
            <a:r>
              <a:rPr lang="ja-JP" altLang="en-US" sz="1050" b="1" dirty="0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は公式</a:t>
            </a:r>
            <a:endParaRPr lang="en-US" altLang="ja-JP" sz="1050" b="1" dirty="0">
              <a:solidFill>
                <a:srgbClr val="FFFFFF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pPr algn="just">
              <a:lnSpc>
                <a:spcPts val="1680"/>
              </a:lnSpc>
            </a:pPr>
            <a:r>
              <a:rPr lang="ja-JP" altLang="en-US" sz="1050" b="1" dirty="0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サイトから</a:t>
            </a:r>
            <a:r>
              <a:rPr lang="en-US" sz="1050" b="1" dirty="0">
                <a:solidFill>
                  <a:srgbClr val="FFFFFF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→</a:t>
            </a:r>
            <a:endParaRPr lang="en-US" sz="600" b="1" dirty="0">
              <a:solidFill>
                <a:srgbClr val="FFFFFF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59" name="Freeform 45">
            <a:extLst>
              <a:ext uri="{FF2B5EF4-FFF2-40B4-BE49-F238E27FC236}">
                <a16:creationId xmlns:a16="http://schemas.microsoft.com/office/drawing/2014/main" id="{F7046C27-3F34-CA02-7676-D8831C4AE127}"/>
              </a:ext>
            </a:extLst>
          </p:cNvPr>
          <p:cNvSpPr/>
          <p:nvPr/>
        </p:nvSpPr>
        <p:spPr>
          <a:xfrm>
            <a:off x="204868" y="3947682"/>
            <a:ext cx="7132180" cy="412815"/>
          </a:xfrm>
          <a:custGeom>
            <a:avLst/>
            <a:gdLst/>
            <a:ahLst/>
            <a:cxnLst/>
            <a:rect l="l" t="t" r="r" b="b"/>
            <a:pathLst>
              <a:path w="1750400" h="166852">
                <a:moveTo>
                  <a:pt x="0" y="0"/>
                </a:moveTo>
                <a:lnTo>
                  <a:pt x="1750400" y="0"/>
                </a:lnTo>
                <a:lnTo>
                  <a:pt x="1750400" y="166852"/>
                </a:lnTo>
                <a:lnTo>
                  <a:pt x="0" y="166852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EA5504"/>
            </a:solidFill>
            <a:prstDash val="solid"/>
            <a:miter/>
          </a:ln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66" name="TextBox 77">
            <a:extLst>
              <a:ext uri="{FF2B5EF4-FFF2-40B4-BE49-F238E27FC236}">
                <a16:creationId xmlns:a16="http://schemas.microsoft.com/office/drawing/2014/main" id="{612EB1C7-48E8-9317-AC70-4AE01E3057AD}"/>
              </a:ext>
            </a:extLst>
          </p:cNvPr>
          <p:cNvSpPr txBox="1"/>
          <p:nvPr/>
        </p:nvSpPr>
        <p:spPr>
          <a:xfrm>
            <a:off x="290205" y="3876737"/>
            <a:ext cx="6968471" cy="406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ja-JP" altLang="en-US" sz="1900" dirty="0">
                <a:solidFill>
                  <a:srgbClr val="00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国会では、皆さんの声をかたちにするため、予算や法律を作っています。</a:t>
            </a:r>
            <a:endParaRPr lang="en-US" altLang="ja-JP" sz="1900" dirty="0">
              <a:solidFill>
                <a:srgbClr val="00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08C4A5A2-87B8-AD70-E1D1-47E1F721C0DD}"/>
              </a:ext>
            </a:extLst>
          </p:cNvPr>
          <p:cNvSpPr/>
          <p:nvPr/>
        </p:nvSpPr>
        <p:spPr>
          <a:xfrm>
            <a:off x="202353" y="6696364"/>
            <a:ext cx="3528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08C4A5A2-87B8-AD70-E1D1-47E1F721C0DD}"/>
              </a:ext>
            </a:extLst>
          </p:cNvPr>
          <p:cNvSpPr/>
          <p:nvPr/>
        </p:nvSpPr>
        <p:spPr>
          <a:xfrm>
            <a:off x="3812827" y="4464953"/>
            <a:ext cx="3528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7422DE0-B0A8-B112-FB58-83E39F301292}"/>
              </a:ext>
            </a:extLst>
          </p:cNvPr>
          <p:cNvSpPr/>
          <p:nvPr/>
        </p:nvSpPr>
        <p:spPr>
          <a:xfrm>
            <a:off x="3813460" y="4470606"/>
            <a:ext cx="2421856" cy="46800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08C4A5A2-87B8-AD70-E1D1-47E1F721C0DD}"/>
              </a:ext>
            </a:extLst>
          </p:cNvPr>
          <p:cNvSpPr/>
          <p:nvPr/>
        </p:nvSpPr>
        <p:spPr>
          <a:xfrm>
            <a:off x="3809048" y="6696364"/>
            <a:ext cx="3528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TextBox 77">
            <a:extLst>
              <a:ext uri="{FF2B5EF4-FFF2-40B4-BE49-F238E27FC236}">
                <a16:creationId xmlns:a16="http://schemas.microsoft.com/office/drawing/2014/main" id="{C1166426-BA27-5975-DCD0-214F30D106EC}"/>
              </a:ext>
            </a:extLst>
          </p:cNvPr>
          <p:cNvSpPr txBox="1"/>
          <p:nvPr/>
        </p:nvSpPr>
        <p:spPr>
          <a:xfrm>
            <a:off x="3845154" y="4511435"/>
            <a:ext cx="2358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国民が選挙で選んだ国会議員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が皆さんの様々な声を聞く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57422DE0-B0A8-B112-FB58-83E39F301292}"/>
              </a:ext>
            </a:extLst>
          </p:cNvPr>
          <p:cNvSpPr/>
          <p:nvPr/>
        </p:nvSpPr>
        <p:spPr>
          <a:xfrm>
            <a:off x="200200" y="4470606"/>
            <a:ext cx="2421856" cy="46800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6" name="TextBox 77">
            <a:extLst>
              <a:ext uri="{FF2B5EF4-FFF2-40B4-BE49-F238E27FC236}">
                <a16:creationId xmlns:a16="http://schemas.microsoft.com/office/drawing/2014/main" id="{C1166426-BA27-5975-DCD0-214F30D106EC}"/>
              </a:ext>
            </a:extLst>
          </p:cNvPr>
          <p:cNvSpPr txBox="1"/>
          <p:nvPr/>
        </p:nvSpPr>
        <p:spPr>
          <a:xfrm>
            <a:off x="232166" y="4509721"/>
            <a:ext cx="2358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現場の皆さんから生活や仕事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等に関する切実な声があがる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57422DE0-B0A8-B112-FB58-83E39F301292}"/>
              </a:ext>
            </a:extLst>
          </p:cNvPr>
          <p:cNvSpPr/>
          <p:nvPr/>
        </p:nvSpPr>
        <p:spPr>
          <a:xfrm>
            <a:off x="3813460" y="6700778"/>
            <a:ext cx="2421856" cy="46800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8" name="TextBox 77">
            <a:extLst>
              <a:ext uri="{FF2B5EF4-FFF2-40B4-BE49-F238E27FC236}">
                <a16:creationId xmlns:a16="http://schemas.microsoft.com/office/drawing/2014/main" id="{C1166426-BA27-5975-DCD0-214F30D106EC}"/>
              </a:ext>
            </a:extLst>
          </p:cNvPr>
          <p:cNvSpPr txBox="1"/>
          <p:nvPr/>
        </p:nvSpPr>
        <p:spPr>
          <a:xfrm>
            <a:off x="3870104" y="6742431"/>
            <a:ext cx="2358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④ 生活や仕事等に関わる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新しい予算や法律が決まる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7422DE0-B0A8-B112-FB58-83E39F301292}"/>
              </a:ext>
            </a:extLst>
          </p:cNvPr>
          <p:cNvSpPr/>
          <p:nvPr/>
        </p:nvSpPr>
        <p:spPr>
          <a:xfrm>
            <a:off x="211075" y="6696388"/>
            <a:ext cx="2421856" cy="46800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0" name="TextBox 77">
            <a:extLst>
              <a:ext uri="{FF2B5EF4-FFF2-40B4-BE49-F238E27FC236}">
                <a16:creationId xmlns:a16="http://schemas.microsoft.com/office/drawing/2014/main" id="{C1166426-BA27-5975-DCD0-214F30D106EC}"/>
              </a:ext>
            </a:extLst>
          </p:cNvPr>
          <p:cNvSpPr txBox="1"/>
          <p:nvPr/>
        </p:nvSpPr>
        <p:spPr>
          <a:xfrm>
            <a:off x="272310" y="6739256"/>
            <a:ext cx="235846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③ 皆さんの声を国会議員が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国に届け、国会等で議論する</a:t>
            </a:r>
            <a:endParaRPr lang="en-US" altLang="ja-JP" sz="12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1" name="角丸四角形 14">
            <a:extLst>
              <a:ext uri="{FF2B5EF4-FFF2-40B4-BE49-F238E27FC236}">
                <a16:creationId xmlns:a16="http://schemas.microsoft.com/office/drawing/2014/main" id="{34640069-7E6D-07F2-E606-B4017B47EABD}"/>
              </a:ext>
            </a:extLst>
          </p:cNvPr>
          <p:cNvSpPr/>
          <p:nvPr/>
        </p:nvSpPr>
        <p:spPr>
          <a:xfrm>
            <a:off x="211075" y="8924811"/>
            <a:ext cx="5768927" cy="936295"/>
          </a:xfrm>
          <a:prstGeom prst="roundRect">
            <a:avLst/>
          </a:prstGeom>
          <a:solidFill>
            <a:srgbClr val="EA5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国会って、遠く、近づきにくい存在に見えますよね。しかし実際は、暮らしに関わることを決めている身近な存在なんです。だからこそ、国会議員を選ぶ皆さんの投票って、ものすごく価値があるんです！</a:t>
            </a:r>
            <a:endParaRPr kumimoji="1"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2" name="二等辺三角形 91">
            <a:extLst>
              <a:ext uri="{FF2B5EF4-FFF2-40B4-BE49-F238E27FC236}">
                <a16:creationId xmlns:a16="http://schemas.microsoft.com/office/drawing/2014/main" id="{615E11C4-8B44-0FB5-D8A3-E50BA71EB475}"/>
              </a:ext>
            </a:extLst>
          </p:cNvPr>
          <p:cNvSpPr/>
          <p:nvPr/>
        </p:nvSpPr>
        <p:spPr>
          <a:xfrm rot="5400000">
            <a:off x="5887002" y="8968912"/>
            <a:ext cx="304800" cy="38300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s://koriyama2025.notion.site/image/https%3A%2F%2Fprod-files-secure.s3.us-west-2.amazonaws.com%2Fd27dd3d2-da98-4404-9f79-d2d2de41bb8b%2F6ff9c4e5-8abf-4868-b43f-9837fae07266%2F202403%25E9%2583%25A1%25E5%25B1%25B1%25E3%2582%258A%25E3%2582%2587%25E3%2581%2586_(12).png?table=block&amp;id=cc3f2480-6617-4ad7-9e94-d086aaccaa16&amp;spaceId=d27dd3d2-da98-4404-9f79-d2d2de41bb8b&amp;width=2000&amp;userId=&amp;cache=v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39" y="8744033"/>
            <a:ext cx="1178654" cy="117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" y="7214171"/>
            <a:ext cx="966087" cy="7861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48" y="7993420"/>
            <a:ext cx="1119446" cy="75464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" y="5106910"/>
            <a:ext cx="902732" cy="686214"/>
          </a:xfrm>
          <a:prstGeom prst="rect">
            <a:avLst/>
          </a:prstGeom>
        </p:spPr>
      </p:pic>
      <p:pic>
        <p:nvPicPr>
          <p:cNvPr id="96" name="図 95" descr="挿絵 が含まれている画像">
            <a:extLst>
              <a:ext uri="{FF2B5EF4-FFF2-40B4-BE49-F238E27FC236}">
                <a16:creationId xmlns:a16="http://schemas.microsoft.com/office/drawing/2014/main" id="{0560E57A-EB24-895E-EA7E-09DFA75C95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8"/>
          <a:stretch/>
        </p:blipFill>
        <p:spPr>
          <a:xfrm flipH="1">
            <a:off x="4572201" y="7237225"/>
            <a:ext cx="411834" cy="639413"/>
          </a:xfrm>
          <a:prstGeom prst="rect">
            <a:avLst/>
          </a:prstGeom>
        </p:spPr>
      </p:pic>
      <p:pic>
        <p:nvPicPr>
          <p:cNvPr id="97" name="図 96" descr="建物, ウィンドウ, 挿絵 が含まれている画像&#10;&#10;自動的に生成された説明">
            <a:extLst>
              <a:ext uri="{FF2B5EF4-FFF2-40B4-BE49-F238E27FC236}">
                <a16:creationId xmlns:a16="http://schemas.microsoft.com/office/drawing/2014/main" id="{BED6C51E-069D-25FB-49FA-5DE54A1AF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9" t="24482"/>
          <a:stretch/>
        </p:blipFill>
        <p:spPr>
          <a:xfrm>
            <a:off x="4131262" y="7237848"/>
            <a:ext cx="335153" cy="619734"/>
          </a:xfrm>
          <a:prstGeom prst="rect">
            <a:avLst/>
          </a:prstGeom>
        </p:spPr>
      </p:pic>
      <p:pic>
        <p:nvPicPr>
          <p:cNvPr id="98" name="図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77" y="7953249"/>
            <a:ext cx="792679" cy="850104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2" y="8270425"/>
            <a:ext cx="482539" cy="537166"/>
          </a:xfrm>
          <a:prstGeom prst="rect">
            <a:avLst/>
          </a:prstGeom>
        </p:spPr>
      </p:pic>
      <p:sp>
        <p:nvSpPr>
          <p:cNvPr id="9" name="角丸四角形吹き出し 113">
            <a:extLst>
              <a:ext uri="{FF2B5EF4-FFF2-40B4-BE49-F238E27FC236}">
                <a16:creationId xmlns:a16="http://schemas.microsoft.com/office/drawing/2014/main" id="{318D9D50-DA78-0F5D-AAD4-94579B0D6AF7}"/>
              </a:ext>
            </a:extLst>
          </p:cNvPr>
          <p:cNvSpPr/>
          <p:nvPr/>
        </p:nvSpPr>
        <p:spPr>
          <a:xfrm>
            <a:off x="899870" y="8267387"/>
            <a:ext cx="1140480" cy="537166"/>
          </a:xfrm>
          <a:prstGeom prst="wedgeRoundRectCallout">
            <a:avLst>
              <a:gd name="adj1" fmla="val -49560"/>
              <a:gd name="adj2" fmla="val -3925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TextBox 77">
            <a:extLst>
              <a:ext uri="{FF2B5EF4-FFF2-40B4-BE49-F238E27FC236}">
                <a16:creationId xmlns:a16="http://schemas.microsoft.com/office/drawing/2014/main" id="{B9D700FA-E83A-7842-D695-D20B97CCD47E}"/>
              </a:ext>
            </a:extLst>
          </p:cNvPr>
          <p:cNvSpPr txBox="1"/>
          <p:nvPr/>
        </p:nvSpPr>
        <p:spPr>
          <a:xfrm>
            <a:off x="964845" y="8317367"/>
            <a:ext cx="1030192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働く人や生活者のための予算・法律をもっと作るべき！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角丸四角形吹き出し 113">
            <a:extLst>
              <a:ext uri="{FF2B5EF4-FFF2-40B4-BE49-F238E27FC236}">
                <a16:creationId xmlns:a16="http://schemas.microsoft.com/office/drawing/2014/main" id="{DECC76EE-F72E-C6DA-9B70-B5F2BBD26F8A}"/>
              </a:ext>
            </a:extLst>
          </p:cNvPr>
          <p:cNvSpPr/>
          <p:nvPr/>
        </p:nvSpPr>
        <p:spPr>
          <a:xfrm>
            <a:off x="1458104" y="5111310"/>
            <a:ext cx="964390" cy="583229"/>
          </a:xfrm>
          <a:prstGeom prst="wedgeRoundRectCallout">
            <a:avLst>
              <a:gd name="adj1" fmla="val -49804"/>
              <a:gd name="adj2" fmla="val -13295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TextBox 77">
            <a:extLst>
              <a:ext uri="{FF2B5EF4-FFF2-40B4-BE49-F238E27FC236}">
                <a16:creationId xmlns:a16="http://schemas.microsoft.com/office/drawing/2014/main" id="{9DD07F50-FFCB-60B1-731A-BBFC08EE2826}"/>
              </a:ext>
            </a:extLst>
          </p:cNvPr>
          <p:cNvSpPr txBox="1"/>
          <p:nvPr/>
        </p:nvSpPr>
        <p:spPr>
          <a:xfrm>
            <a:off x="1537958" y="5180772"/>
            <a:ext cx="87950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子育てや介護と仕事の両立ができるか不安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EBD3EA0-B654-0447-0A7E-51E37CECABFF}"/>
              </a:ext>
            </a:extLst>
          </p:cNvPr>
          <p:cNvSpPr/>
          <p:nvPr/>
        </p:nvSpPr>
        <p:spPr>
          <a:xfrm>
            <a:off x="528614" y="7987310"/>
            <a:ext cx="14630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35404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国会議員が政策提言</a:t>
            </a:r>
            <a:endParaRPr lang="en-US" altLang="ja-JP" sz="1100" b="1" dirty="0">
              <a:solidFill>
                <a:srgbClr val="F35404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pic>
        <p:nvPicPr>
          <p:cNvPr id="55" name="図 54" descr="ダイアグラム&#10;&#10;自動的に生成された説明">
            <a:extLst>
              <a:ext uri="{FF2B5EF4-FFF2-40B4-BE49-F238E27FC236}">
                <a16:creationId xmlns:a16="http://schemas.microsoft.com/office/drawing/2014/main" id="{10ADD12F-A60B-36E9-8342-511B396FB2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05" y="7682792"/>
            <a:ext cx="1220409" cy="1156008"/>
          </a:xfrm>
          <a:prstGeom prst="rect">
            <a:avLst/>
          </a:prstGeom>
        </p:spPr>
      </p:pic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6BA8A36-F12C-5460-621E-E3E03DDBDD5B}"/>
              </a:ext>
            </a:extLst>
          </p:cNvPr>
          <p:cNvSpPr/>
          <p:nvPr/>
        </p:nvSpPr>
        <p:spPr>
          <a:xfrm>
            <a:off x="2202873" y="7214171"/>
            <a:ext cx="13477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35404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政策実現のために</a:t>
            </a:r>
            <a:endParaRPr lang="en-US" altLang="ja-JP" sz="1100" b="1" dirty="0">
              <a:solidFill>
                <a:srgbClr val="F35404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r>
              <a:rPr lang="ja-JP" altLang="en-US" sz="1100" b="1" dirty="0">
                <a:solidFill>
                  <a:srgbClr val="F35404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政府や役所と議論</a:t>
            </a:r>
            <a:endParaRPr lang="en-US" altLang="ja-JP" sz="1100" b="1" dirty="0">
              <a:solidFill>
                <a:srgbClr val="F35404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pic>
        <p:nvPicPr>
          <p:cNvPr id="58" name="図 5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C0092AF4-5724-7AD9-A8FE-79DC330D8F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42" y="5062984"/>
            <a:ext cx="1005766" cy="624181"/>
          </a:xfrm>
          <a:prstGeom prst="rect">
            <a:avLst/>
          </a:prstGeom>
        </p:spPr>
      </p:pic>
      <p:pic>
        <p:nvPicPr>
          <p:cNvPr id="61" name="図 6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BF0F0FE-6A89-28ED-3A55-53E254C781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32" y="5820963"/>
            <a:ext cx="601219" cy="754824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FE4B6ED-77E1-CCCE-EFD6-EF01872C9324}"/>
              </a:ext>
            </a:extLst>
          </p:cNvPr>
          <p:cNvSpPr/>
          <p:nvPr/>
        </p:nvSpPr>
        <p:spPr>
          <a:xfrm>
            <a:off x="38392" y="4965405"/>
            <a:ext cx="654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（例）</a:t>
            </a:r>
            <a:endParaRPr lang="en-US" altLang="ja-JP" sz="12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68" name="角丸四角形吹き出し 113">
            <a:extLst>
              <a:ext uri="{FF2B5EF4-FFF2-40B4-BE49-F238E27FC236}">
                <a16:creationId xmlns:a16="http://schemas.microsoft.com/office/drawing/2014/main" id="{6035A956-FC93-EF4E-F907-F36B79F912D5}"/>
              </a:ext>
            </a:extLst>
          </p:cNvPr>
          <p:cNvSpPr/>
          <p:nvPr/>
        </p:nvSpPr>
        <p:spPr>
          <a:xfrm>
            <a:off x="505123" y="5940020"/>
            <a:ext cx="1088729" cy="610550"/>
          </a:xfrm>
          <a:prstGeom prst="wedgeRoundRectCallout">
            <a:avLst>
              <a:gd name="adj1" fmla="val 46456"/>
              <a:gd name="adj2" fmla="val -14422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TextBox 77">
            <a:extLst>
              <a:ext uri="{FF2B5EF4-FFF2-40B4-BE49-F238E27FC236}">
                <a16:creationId xmlns:a16="http://schemas.microsoft.com/office/drawing/2014/main" id="{0A553FA3-F3A3-4C8E-C188-36EF19C7B75C}"/>
              </a:ext>
            </a:extLst>
          </p:cNvPr>
          <p:cNvSpPr txBox="1"/>
          <p:nvPr/>
        </p:nvSpPr>
        <p:spPr>
          <a:xfrm>
            <a:off x="625805" y="6034303"/>
            <a:ext cx="906037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なかなか賃金が上げられず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人が集まらない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1" name="角丸四角形吹き出し 113">
            <a:extLst>
              <a:ext uri="{FF2B5EF4-FFF2-40B4-BE49-F238E27FC236}">
                <a16:creationId xmlns:a16="http://schemas.microsoft.com/office/drawing/2014/main" id="{821EAA59-A2EE-DAAF-BE09-A52C9A0891D4}"/>
              </a:ext>
            </a:extLst>
          </p:cNvPr>
          <p:cNvSpPr/>
          <p:nvPr/>
        </p:nvSpPr>
        <p:spPr>
          <a:xfrm>
            <a:off x="2590634" y="5064770"/>
            <a:ext cx="964390" cy="603630"/>
          </a:xfrm>
          <a:prstGeom prst="wedgeRoundRectCallout">
            <a:avLst>
              <a:gd name="adj1" fmla="val -5557"/>
              <a:gd name="adj2" fmla="val 48847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TextBox 77">
            <a:extLst>
              <a:ext uri="{FF2B5EF4-FFF2-40B4-BE49-F238E27FC236}">
                <a16:creationId xmlns:a16="http://schemas.microsoft.com/office/drawing/2014/main" id="{62145A82-49DA-9A90-F3B9-76AF8A4B5810}"/>
              </a:ext>
            </a:extLst>
          </p:cNvPr>
          <p:cNvSpPr txBox="1"/>
          <p:nvPr/>
        </p:nvSpPr>
        <p:spPr>
          <a:xfrm>
            <a:off x="2674467" y="5149567"/>
            <a:ext cx="87950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安心できる職場でスキルアップしていきたい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3" name="二等辺三角形 72">
            <a:extLst>
              <a:ext uri="{FF2B5EF4-FFF2-40B4-BE49-F238E27FC236}">
                <a16:creationId xmlns:a16="http://schemas.microsoft.com/office/drawing/2014/main" id="{33DFE021-599B-31FA-E34C-42E8B0794FFC}"/>
              </a:ext>
            </a:extLst>
          </p:cNvPr>
          <p:cNvSpPr/>
          <p:nvPr/>
        </p:nvSpPr>
        <p:spPr>
          <a:xfrm rot="10800000">
            <a:off x="3006854" y="5651151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角丸四角形吹き出し 113">
            <a:extLst>
              <a:ext uri="{FF2B5EF4-FFF2-40B4-BE49-F238E27FC236}">
                <a16:creationId xmlns:a16="http://schemas.microsoft.com/office/drawing/2014/main" id="{62CD0215-850B-271E-32A1-E3A5DD857AB3}"/>
              </a:ext>
            </a:extLst>
          </p:cNvPr>
          <p:cNvSpPr/>
          <p:nvPr/>
        </p:nvSpPr>
        <p:spPr>
          <a:xfrm>
            <a:off x="5148488" y="7251981"/>
            <a:ext cx="964390" cy="564578"/>
          </a:xfrm>
          <a:prstGeom prst="wedgeRoundRectCallout">
            <a:avLst>
              <a:gd name="adj1" fmla="val -46644"/>
              <a:gd name="adj2" fmla="val 3884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FCCBA80-C9B3-F3AC-5E82-87447A0B1591}"/>
              </a:ext>
            </a:extLst>
          </p:cNvPr>
          <p:cNvSpPr txBox="1"/>
          <p:nvPr/>
        </p:nvSpPr>
        <p:spPr>
          <a:xfrm>
            <a:off x="5229538" y="7316143"/>
            <a:ext cx="87950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育児や介護がしやすくなった！手当も増えた！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F2A3E4D1-AD6A-0C05-128F-A82972F655F9}"/>
              </a:ext>
            </a:extLst>
          </p:cNvPr>
          <p:cNvSpPr/>
          <p:nvPr/>
        </p:nvSpPr>
        <p:spPr>
          <a:xfrm>
            <a:off x="3689926" y="7163379"/>
            <a:ext cx="654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BIZ UDGothic" panose="020B0400000000000000" pitchFamily="49" charset="-128"/>
                <a:ea typeface="BIZ UDGothic" panose="020B0400000000000000" pitchFamily="49" charset="-128"/>
              </a:rPr>
              <a:t>（例）</a:t>
            </a:r>
            <a:endParaRPr lang="en-US" altLang="ja-JP" sz="1200" b="1" dirty="0"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80" name="角丸四角形吹き出し 113">
            <a:extLst>
              <a:ext uri="{FF2B5EF4-FFF2-40B4-BE49-F238E27FC236}">
                <a16:creationId xmlns:a16="http://schemas.microsoft.com/office/drawing/2014/main" id="{2FFCA784-A2B1-B8E3-3475-DCD2392675E4}"/>
              </a:ext>
            </a:extLst>
          </p:cNvPr>
          <p:cNvSpPr/>
          <p:nvPr/>
        </p:nvSpPr>
        <p:spPr>
          <a:xfrm>
            <a:off x="3962195" y="8010432"/>
            <a:ext cx="1088729" cy="733601"/>
          </a:xfrm>
          <a:prstGeom prst="wedgeRoundRectCallout">
            <a:avLst>
              <a:gd name="adj1" fmla="val 49955"/>
              <a:gd name="adj2" fmla="val -7068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TextBox 77">
            <a:extLst>
              <a:ext uri="{FF2B5EF4-FFF2-40B4-BE49-F238E27FC236}">
                <a16:creationId xmlns:a16="http://schemas.microsoft.com/office/drawing/2014/main" id="{08BD9C65-91EC-1F8E-D4CA-9A9A2FCB62AE}"/>
              </a:ext>
            </a:extLst>
          </p:cNvPr>
          <p:cNvSpPr txBox="1"/>
          <p:nvPr/>
        </p:nvSpPr>
        <p:spPr>
          <a:xfrm>
            <a:off x="4006850" y="8029488"/>
            <a:ext cx="966177" cy="693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各種支援で職場環境が改善！価格転嫁も進んで賃金もあがって人が来るようになった！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2" name="角丸四角形吹き出し 113">
            <a:extLst>
              <a:ext uri="{FF2B5EF4-FFF2-40B4-BE49-F238E27FC236}">
                <a16:creationId xmlns:a16="http://schemas.microsoft.com/office/drawing/2014/main" id="{90E294CA-8267-FB7D-DA50-377939348147}"/>
              </a:ext>
            </a:extLst>
          </p:cNvPr>
          <p:cNvSpPr/>
          <p:nvPr/>
        </p:nvSpPr>
        <p:spPr>
          <a:xfrm>
            <a:off x="6228572" y="7221278"/>
            <a:ext cx="1013708" cy="698113"/>
          </a:xfrm>
          <a:prstGeom prst="wedgeRoundRectCallout">
            <a:avLst>
              <a:gd name="adj1" fmla="val -5557"/>
              <a:gd name="adj2" fmla="val 48847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TextBox 77">
            <a:extLst>
              <a:ext uri="{FF2B5EF4-FFF2-40B4-BE49-F238E27FC236}">
                <a16:creationId xmlns:a16="http://schemas.microsoft.com/office/drawing/2014/main" id="{8E96A3D1-7ACC-965C-DDAE-EDD38223EE41}"/>
              </a:ext>
            </a:extLst>
          </p:cNvPr>
          <p:cNvSpPr txBox="1"/>
          <p:nvPr/>
        </p:nvSpPr>
        <p:spPr>
          <a:xfrm>
            <a:off x="6260512" y="7286822"/>
            <a:ext cx="96485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ワークルールで働きやすい職場に！国のサポートでキャリアアップ！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3" name="二等辺三角形 92">
            <a:extLst>
              <a:ext uri="{FF2B5EF4-FFF2-40B4-BE49-F238E27FC236}">
                <a16:creationId xmlns:a16="http://schemas.microsoft.com/office/drawing/2014/main" id="{D902972C-4B22-B8BA-89AB-110E3F0DB97D}"/>
              </a:ext>
            </a:extLst>
          </p:cNvPr>
          <p:cNvSpPr/>
          <p:nvPr/>
        </p:nvSpPr>
        <p:spPr>
          <a:xfrm rot="10800000">
            <a:off x="6625088" y="7919972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20C66B46-3BC5-C61C-A7D9-B8A3DC39D49A}"/>
              </a:ext>
            </a:extLst>
          </p:cNvPr>
          <p:cNvSpPr/>
          <p:nvPr/>
        </p:nvSpPr>
        <p:spPr>
          <a:xfrm>
            <a:off x="3870104" y="5676031"/>
            <a:ext cx="14630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35404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現場の話を聞く</a:t>
            </a:r>
            <a:endParaRPr lang="en-US" altLang="ja-JP" sz="1100" b="1" dirty="0">
              <a:solidFill>
                <a:srgbClr val="F35404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pic>
        <p:nvPicPr>
          <p:cNvPr id="103" name="図 10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C7F9D33A-6CE4-F232-304F-57FEDD5005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94" y="4982538"/>
            <a:ext cx="704603" cy="715748"/>
          </a:xfrm>
          <a:prstGeom prst="rect">
            <a:avLst/>
          </a:prstGeom>
        </p:spPr>
      </p:pic>
      <p:pic>
        <p:nvPicPr>
          <p:cNvPr id="105" name="図 10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C28EF49-6980-623A-7730-F192FD6CC0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03" y="5820569"/>
            <a:ext cx="473880" cy="784902"/>
          </a:xfrm>
          <a:prstGeom prst="rect">
            <a:avLst/>
          </a:prstGeom>
        </p:spPr>
      </p:pic>
      <p:pic>
        <p:nvPicPr>
          <p:cNvPr id="107" name="図 10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C7E12775-1157-B83A-5613-AB04C5206E2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45" y="5891054"/>
            <a:ext cx="624544" cy="653660"/>
          </a:xfrm>
          <a:prstGeom prst="rect">
            <a:avLst/>
          </a:prstGeom>
        </p:spPr>
      </p:pic>
      <p:sp>
        <p:nvSpPr>
          <p:cNvPr id="108" name="角丸四角形吹き出し 113">
            <a:extLst>
              <a:ext uri="{FF2B5EF4-FFF2-40B4-BE49-F238E27FC236}">
                <a16:creationId xmlns:a16="http://schemas.microsoft.com/office/drawing/2014/main" id="{EF61AF61-48E0-A0BE-6E6F-DDEA73B9B324}"/>
              </a:ext>
            </a:extLst>
          </p:cNvPr>
          <p:cNvSpPr/>
          <p:nvPr/>
        </p:nvSpPr>
        <p:spPr>
          <a:xfrm>
            <a:off x="6016905" y="5072400"/>
            <a:ext cx="1285869" cy="681943"/>
          </a:xfrm>
          <a:prstGeom prst="wedgeRoundRectCallout">
            <a:avLst>
              <a:gd name="adj1" fmla="val -5557"/>
              <a:gd name="adj2" fmla="val 48847"/>
              <a:gd name="adj3" fmla="val 16667"/>
            </a:avLst>
          </a:prstGeom>
          <a:solidFill>
            <a:srgbClr val="EA5504"/>
          </a:solidFill>
          <a:ln>
            <a:solidFill>
              <a:srgbClr val="EA5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TextBox 77">
            <a:extLst>
              <a:ext uri="{FF2B5EF4-FFF2-40B4-BE49-F238E27FC236}">
                <a16:creationId xmlns:a16="http://schemas.microsoft.com/office/drawing/2014/main" id="{BB0F54EE-853C-10AA-5D2E-F34993D8FA1B}"/>
              </a:ext>
            </a:extLst>
          </p:cNvPr>
          <p:cNvSpPr txBox="1"/>
          <p:nvPr/>
        </p:nvSpPr>
        <p:spPr>
          <a:xfrm>
            <a:off x="6130353" y="5124592"/>
            <a:ext cx="104018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国会議員として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現場の声を国に届け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皆さんの生活や仕事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just"/>
            <a:r>
              <a:rPr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を改善しなければ！</a:t>
            </a:r>
            <a:endParaRPr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0" name="二等辺三角形 109">
            <a:extLst>
              <a:ext uri="{FF2B5EF4-FFF2-40B4-BE49-F238E27FC236}">
                <a16:creationId xmlns:a16="http://schemas.microsoft.com/office/drawing/2014/main" id="{17FDC3EC-58F4-41FA-1529-F815739C6FC2}"/>
              </a:ext>
            </a:extLst>
          </p:cNvPr>
          <p:cNvSpPr/>
          <p:nvPr/>
        </p:nvSpPr>
        <p:spPr>
          <a:xfrm rot="10800000">
            <a:off x="6569500" y="5750733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1F97FDA3-1E12-78F2-B52D-764B23AAAA31}"/>
              </a:ext>
            </a:extLst>
          </p:cNvPr>
          <p:cNvSpPr/>
          <p:nvPr/>
        </p:nvSpPr>
        <p:spPr>
          <a:xfrm rot="16200000">
            <a:off x="1342222" y="5222639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8C2401E5-8B41-4BD2-DAC0-A49E0DB07DB2}"/>
              </a:ext>
            </a:extLst>
          </p:cNvPr>
          <p:cNvSpPr/>
          <p:nvPr/>
        </p:nvSpPr>
        <p:spPr>
          <a:xfrm rot="5400000">
            <a:off x="1584958" y="6026907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A0946E7E-6624-2C88-263D-00956CCAABBB}"/>
              </a:ext>
            </a:extLst>
          </p:cNvPr>
          <p:cNvSpPr/>
          <p:nvPr/>
        </p:nvSpPr>
        <p:spPr>
          <a:xfrm rot="16200000">
            <a:off x="783999" y="8380813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9E518F1F-77B6-A029-A6A3-7FF879638FA8}"/>
              </a:ext>
            </a:extLst>
          </p:cNvPr>
          <p:cNvSpPr/>
          <p:nvPr/>
        </p:nvSpPr>
        <p:spPr>
          <a:xfrm rot="5221932">
            <a:off x="5020467" y="8106582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B1985B2C-8957-0BE3-FAA7-D1C4F18A9A56}"/>
              </a:ext>
            </a:extLst>
          </p:cNvPr>
          <p:cNvSpPr/>
          <p:nvPr/>
        </p:nvSpPr>
        <p:spPr>
          <a:xfrm rot="16200000">
            <a:off x="5033754" y="7346489"/>
            <a:ext cx="131949" cy="111325"/>
          </a:xfrm>
          <a:prstGeom prst="triangle">
            <a:avLst/>
          </a:prstGeom>
          <a:solidFill>
            <a:srgbClr val="F354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0433C862-DD32-534B-224C-51596AC7A312}"/>
              </a:ext>
            </a:extLst>
          </p:cNvPr>
          <p:cNvSpPr/>
          <p:nvPr/>
        </p:nvSpPr>
        <p:spPr>
          <a:xfrm>
            <a:off x="5019647" y="5676031"/>
            <a:ext cx="930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35404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現場を見る</a:t>
            </a:r>
            <a:endParaRPr lang="en-US" altLang="ja-JP" sz="1100" b="1" dirty="0">
              <a:solidFill>
                <a:srgbClr val="F35404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72EA81-D3AE-BCDF-A088-9F035FA8996C}"/>
              </a:ext>
            </a:extLst>
          </p:cNvPr>
          <p:cNvSpPr txBox="1"/>
          <p:nvPr/>
        </p:nvSpPr>
        <p:spPr>
          <a:xfrm>
            <a:off x="3890008" y="6035683"/>
            <a:ext cx="2067121" cy="477054"/>
          </a:xfrm>
          <a:prstGeom prst="rect">
            <a:avLst/>
          </a:prstGeom>
          <a:solidFill>
            <a:srgbClr val="EA550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9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現状の課題</a:t>
            </a:r>
            <a:endParaRPr kumimoji="1" lang="en-US" altLang="ja-JP" sz="9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8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今の国会には私たちのような現場出身の人がほぼいない。結果、声が届きにくい。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61ABCAD9D4F248A58F0F0BDFE5B5F9" ma:contentTypeVersion="13" ma:contentTypeDescription="新しいドキュメントを作成します。" ma:contentTypeScope="" ma:versionID="162d5a1f2dbf9125c126e96c74460d23">
  <xsd:schema xmlns:xsd="http://www.w3.org/2001/XMLSchema" xmlns:xs="http://www.w3.org/2001/XMLSchema" xmlns:p="http://schemas.microsoft.com/office/2006/metadata/properties" xmlns:ns2="bbd015d1-1fb6-4ff2-9e56-a924d2e6ef07" xmlns:ns3="36b22aac-cebf-46da-a759-5c924adb76a0" targetNamespace="http://schemas.microsoft.com/office/2006/metadata/properties" ma:root="true" ma:fieldsID="a593978580cece1c4c4dca292817214d" ns2:_="" ns3:_="">
    <xsd:import namespace="bbd015d1-1fb6-4ff2-9e56-a924d2e6ef07"/>
    <xsd:import namespace="36b22aac-cebf-46da-a759-5c924adb76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015d1-1fb6-4ff2-9e56-a924d2e6e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692bdd7a-4870-4664-9f82-b3d85769ff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22aac-cebf-46da-a759-5c924adb76a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4eaf73b-22a5-4af5-a909-fe389f58ce6e}" ma:internalName="TaxCatchAll" ma:showField="CatchAllData" ma:web="36b22aac-cebf-46da-a759-5c924adb7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E05BE6-5288-43F3-A40A-2466846BBE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8C7DB2-B322-456E-83A5-671C3BA1FB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d015d1-1fb6-4ff2-9e56-a924d2e6ef07"/>
    <ds:schemaRef ds:uri="36b22aac-cebf-46da-a759-5c924adb76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726</Words>
  <Application>Microsoft Office PowerPoint</Application>
  <PresentationFormat>ユーザー設定</PresentationFormat>
  <Paragraphs>61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5" baseType="lpstr">
      <vt:lpstr>HG創英角ｺﾞｼｯｸUB</vt:lpstr>
      <vt:lpstr>メイリオ</vt:lpstr>
      <vt:lpstr>BIZ UDゴシック</vt:lpstr>
      <vt:lpstr>Arial</vt:lpstr>
      <vt:lpstr>Calibri</vt:lpstr>
      <vt:lpstr>Rounded M+ Bold</vt:lpstr>
      <vt:lpstr>BIZ UDゴシック</vt:lpstr>
      <vt:lpstr>Meiryo UI</vt:lpstr>
      <vt:lpstr>游ゴシック</vt:lpstr>
      <vt:lpstr>Noto Sans JP Medium</vt:lpstr>
      <vt:lpstr>HGS創英角ｺﾞｼｯｸUB</vt:lpstr>
      <vt:lpstr>HGP創英角ｺﾞｼｯｸUB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郡山りょう</dc:title>
  <dc:creator>平田 慎太郎</dc:creator>
  <cp:lastModifiedBy>平田 慎太郎</cp:lastModifiedBy>
  <cp:revision>143</cp:revision>
  <cp:lastPrinted>2024-11-20T08:02:07Z</cp:lastPrinted>
  <dcterms:created xsi:type="dcterms:W3CDTF">2006-08-16T00:00:00Z</dcterms:created>
  <dcterms:modified xsi:type="dcterms:W3CDTF">2024-12-17T02:25:42Z</dcterms:modified>
  <dc:identifier>DAGCijUpT20</dc:identifier>
</cp:coreProperties>
</file>