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6"/>
  </p:notesMasterIdLst>
  <p:sldIdLst>
    <p:sldId id="257" r:id="rId4"/>
    <p:sldId id="256" r:id="rId5"/>
  </p:sldIdLst>
  <p:sldSz cx="7556500" cy="10693400"/>
  <p:notesSz cx="6888163" cy="10018713"/>
  <p:embeddedFontLst>
    <p:embeddedFont>
      <p:font typeface="HG創英角ｺﾞｼｯｸUB" panose="020B0909000000000000" pitchFamily="49" charset="-128"/>
      <p:regular r:id="rId7"/>
    </p:embeddedFont>
    <p:embeddedFont>
      <p:font typeface="Rounded M+ Bold" panose="020B0600070205080204" charset="-128"/>
      <p:regular r:id="rId8"/>
    </p:embeddedFont>
    <p:embeddedFont>
      <p:font typeface="BIZ UDゴシック" panose="020B0400000000000000" pitchFamily="49" charset="-128"/>
      <p:regular r:id="rId9"/>
      <p:bold r:id="rId10"/>
    </p:embeddedFont>
    <p:embeddedFont>
      <p:font typeface="BIZ UDゴシック" panose="020B0400000000000000" pitchFamily="49" charset="-128"/>
      <p:regular r:id="rId9"/>
      <p:bold r:id="rId10"/>
    </p:embeddedFont>
    <p:embeddedFont>
      <p:font typeface="HGP創英角ｺﾞｼｯｸUB" panose="020B0900000000000000" pitchFamily="50" charset="-128"/>
      <p:regular r:id="rId11"/>
    </p:embeddedFont>
    <p:embeddedFont>
      <p:font typeface="HGS創英角ｺﾞｼｯｸUB" panose="020B0900000000000000" pitchFamily="50" charset="-128"/>
      <p:regular r:id="rId12"/>
    </p:embeddedFont>
    <p:embeddedFont>
      <p:font typeface="Meiryo UI" panose="020B0604030504040204" pitchFamily="50" charset="-128"/>
      <p:regular r:id="rId13"/>
      <p:bold r:id="rId14"/>
      <p:italic r:id="rId15"/>
      <p:boldItalic r:id="rId16"/>
    </p:embeddedFont>
    <p:embeddedFont>
      <p:font typeface="游ゴシック" panose="020B0400000000000000" pitchFamily="50" charset="-128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995BBD-008A-64F0-273F-C5574F853E85}" name="田畑 智哉" initials="智田" userId="S::t.tabata@jam-union.jp::76c0089d-5842-4717-99bf-a496d18859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平田 慎太郎" initials="平田" lastIdx="1" clrIdx="0">
    <p:extLst>
      <p:ext uri="{19B8F6BF-5375-455C-9EA6-DF929625EA0E}">
        <p15:presenceInfo xmlns:p15="http://schemas.microsoft.com/office/powerpoint/2012/main" userId="S-1-5-21-1474818069-3981418311-2407823682-7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50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5" autoAdjust="0"/>
    <p:restoredTop sz="94611" autoAdjust="0"/>
  </p:normalViewPr>
  <p:slideViewPr>
    <p:cSldViewPr>
      <p:cViewPr varScale="1">
        <p:scale>
          <a:sx n="58" d="100"/>
          <a:sy n="58" d="100"/>
        </p:scale>
        <p:origin x="111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EA-4E0D-A74C-3795EB163E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9EA-4E0D-A74C-3795EB163E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9EA-4E0D-A74C-3795EB163E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9EA-4E0D-A74C-3795EB163E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9EA-4E0D-A74C-3795EB163E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9EA-4E0D-A74C-3795EB163E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9EA-4E0D-A74C-3795EB163E1A}"/>
              </c:ext>
            </c:extLst>
          </c:dPt>
          <c:dLbls>
            <c:delete val="1"/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33.1</c:v>
                </c:pt>
                <c:pt idx="1">
                  <c:v>7.5</c:v>
                </c:pt>
                <c:pt idx="2">
                  <c:v>5.3</c:v>
                </c:pt>
                <c:pt idx="3">
                  <c:v>4.8</c:v>
                </c:pt>
                <c:pt idx="4">
                  <c:v>8.4</c:v>
                </c:pt>
                <c:pt idx="5">
                  <c:v>16.5</c:v>
                </c:pt>
                <c:pt idx="6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9-4511-8614-ACC9B8B794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22F1-959C-4C60-87D0-C2D68F5D207B}" type="datetimeFigureOut">
              <a:rPr kumimoji="1" lang="ja-JP" altLang="en-US" smtClean="0"/>
              <a:t>2025/1/27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C6D3-792E-43F8-BE28-340B7046B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8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C6D3-792E-43F8-BE28-340B7046B34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7">
            <a:extLst>
              <a:ext uri="{FF2B5EF4-FFF2-40B4-BE49-F238E27FC236}">
                <a16:creationId xmlns:a16="http://schemas.microsoft.com/office/drawing/2014/main" id="{B7411783-1D57-49D6-8190-88BD76902E84}"/>
              </a:ext>
            </a:extLst>
          </p:cNvPr>
          <p:cNvSpPr txBox="1"/>
          <p:nvPr/>
        </p:nvSpPr>
        <p:spPr>
          <a:xfrm>
            <a:off x="180336" y="1574239"/>
            <a:ext cx="4419433" cy="41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4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あらゆる危機から暮らしを守る！</a:t>
            </a:r>
            <a:endParaRPr lang="en-US" sz="2400" dirty="0">
              <a:solidFill>
                <a:srgbClr val="EA5504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9CC8822-D92E-5EE4-59EE-3B356D4A4BC1}"/>
              </a:ext>
            </a:extLst>
          </p:cNvPr>
          <p:cNvSpPr/>
          <p:nvPr/>
        </p:nvSpPr>
        <p:spPr>
          <a:xfrm>
            <a:off x="195004" y="3150285"/>
            <a:ext cx="2340000" cy="1813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9300B8AD-5A33-48FB-1AF7-F28B0D816325}"/>
              </a:ext>
            </a:extLst>
          </p:cNvPr>
          <p:cNvSpPr/>
          <p:nvPr/>
        </p:nvSpPr>
        <p:spPr>
          <a:xfrm>
            <a:off x="206048" y="3152235"/>
            <a:ext cx="2340000" cy="351367"/>
          </a:xfrm>
          <a:prstGeom prst="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-94577"/>
            <a:ext cx="7560000" cy="14064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endParaRPr/>
          </a:p>
        </p:txBody>
      </p:sp>
      <p:grpSp>
        <p:nvGrpSpPr>
          <p:cNvPr id="57" name="Group 57"/>
          <p:cNvGrpSpPr/>
          <p:nvPr/>
        </p:nvGrpSpPr>
        <p:grpSpPr>
          <a:xfrm>
            <a:off x="0" y="9960083"/>
            <a:ext cx="7560000" cy="741524"/>
            <a:chOff x="0" y="0"/>
            <a:chExt cx="2709333" cy="204871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709333" cy="204871"/>
            </a:xfrm>
            <a:custGeom>
              <a:avLst/>
              <a:gdLst/>
              <a:ahLst/>
              <a:cxnLst/>
              <a:rect l="l" t="t" r="r" b="b"/>
              <a:pathLst>
                <a:path w="2709333" h="204871">
                  <a:moveTo>
                    <a:pt x="0" y="0"/>
                  </a:moveTo>
                  <a:lnTo>
                    <a:pt x="2709333" y="0"/>
                  </a:lnTo>
                  <a:lnTo>
                    <a:pt x="2709333" y="204871"/>
                  </a:lnTo>
                  <a:lnTo>
                    <a:pt x="0" y="204871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2709333" cy="23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>
            <a:off x="1566171" y="9980733"/>
            <a:ext cx="4427655" cy="516324"/>
          </a:xfrm>
          <a:custGeom>
            <a:avLst/>
            <a:gdLst/>
            <a:ahLst/>
            <a:cxnLst/>
            <a:rect l="l" t="t" r="r" b="b"/>
            <a:pathLst>
              <a:path w="4427655" h="516324">
                <a:moveTo>
                  <a:pt x="0" y="0"/>
                </a:moveTo>
                <a:lnTo>
                  <a:pt x="4427654" y="0"/>
                </a:lnTo>
                <a:lnTo>
                  <a:pt x="4427654" y="516324"/>
                </a:lnTo>
                <a:lnTo>
                  <a:pt x="0" y="5163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64" name="Group 64"/>
          <p:cNvGrpSpPr/>
          <p:nvPr/>
        </p:nvGrpSpPr>
        <p:grpSpPr>
          <a:xfrm>
            <a:off x="3914461" y="339139"/>
            <a:ext cx="2458318" cy="327637"/>
            <a:chOff x="0" y="0"/>
            <a:chExt cx="881006" cy="11741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81006" cy="117418"/>
            </a:xfrm>
            <a:custGeom>
              <a:avLst/>
              <a:gdLst/>
              <a:ahLst/>
              <a:cxnLst/>
              <a:rect l="l" t="t" r="r" b="b"/>
              <a:pathLst>
                <a:path w="881006" h="117418">
                  <a:moveTo>
                    <a:pt x="0" y="0"/>
                  </a:moveTo>
                  <a:lnTo>
                    <a:pt x="881006" y="0"/>
                  </a:lnTo>
                  <a:lnTo>
                    <a:pt x="881006" y="117418"/>
                  </a:lnTo>
                  <a:lnTo>
                    <a:pt x="0" y="1174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66675"/>
              <a:ext cx="881006" cy="50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0"/>
                </a:lnSpc>
              </a:pPr>
              <a:endParaRPr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224387" y="2003889"/>
            <a:ext cx="4691033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20"/>
              </a:lnSpc>
            </a:pPr>
            <a:r>
              <a:rPr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物価高・自然災害・新型コロナ等の危機は会社や、そこで働く皆さんの暮らしに大きな影響を及ぼします。そうした危機に備えるには政治の力が不可欠！</a:t>
            </a:r>
            <a:endParaRPr lang="en-US" altLang="ja-JP" sz="12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4145798" y="817165"/>
            <a:ext cx="1983628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2024.12</a:t>
            </a:r>
            <a:r>
              <a:rPr lang="en-US" sz="2499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月号</a:t>
            </a:r>
          </a:p>
        </p:txBody>
      </p:sp>
      <p:sp>
        <p:nvSpPr>
          <p:cNvPr id="116" name="TextBox 77">
            <a:extLst>
              <a:ext uri="{FF2B5EF4-FFF2-40B4-BE49-F238E27FC236}">
                <a16:creationId xmlns:a16="http://schemas.microsoft.com/office/drawing/2014/main" id="{97CEAEAD-13FA-DBA3-3179-B6650BFCE461}"/>
              </a:ext>
            </a:extLst>
          </p:cNvPr>
          <p:cNvSpPr txBox="1"/>
          <p:nvPr/>
        </p:nvSpPr>
        <p:spPr>
          <a:xfrm>
            <a:off x="206048" y="7087878"/>
            <a:ext cx="722444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dirty="0">
                <a:solidFill>
                  <a:schemeClr val="bg1"/>
                </a:solidFill>
                <a:highlight>
                  <a:srgbClr val="EA5504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郡山りょうの政策</a:t>
            </a:r>
            <a:endParaRPr lang="en-US" altLang="ja-JP" dirty="0">
              <a:solidFill>
                <a:schemeClr val="bg1"/>
              </a:solidFill>
              <a:highlight>
                <a:srgbClr val="EA5504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20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危機に備える政策の実現で、皆さんの暮らし・会社を守ります</a:t>
            </a:r>
            <a:r>
              <a:rPr lang="ja-JP" altLang="en-US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！</a:t>
            </a:r>
            <a:endParaRPr lang="en-US" altLang="ja-JP" dirty="0">
              <a:solidFill>
                <a:srgbClr val="EA5504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22" name="TextBox 76">
            <a:extLst>
              <a:ext uri="{FF2B5EF4-FFF2-40B4-BE49-F238E27FC236}">
                <a16:creationId xmlns:a16="http://schemas.microsoft.com/office/drawing/2014/main" id="{CC9A285C-4256-2756-BEC3-AC4539660F22}"/>
              </a:ext>
            </a:extLst>
          </p:cNvPr>
          <p:cNvSpPr txBox="1"/>
          <p:nvPr/>
        </p:nvSpPr>
        <p:spPr>
          <a:xfrm>
            <a:off x="6179357" y="10246872"/>
            <a:ext cx="1165124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100" b="1" dirty="0" err="1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郡山りょう後援会</a:t>
            </a:r>
            <a:endParaRPr lang="en-US" sz="2000" dirty="0">
              <a:solidFill>
                <a:srgbClr val="FFFFFF"/>
              </a:solidFill>
              <a:latin typeface="Rounded M+ Bold"/>
              <a:ea typeface="Rounded M+ Bold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89FBD8C-6D22-122D-8F27-B4119AAE980A}"/>
              </a:ext>
            </a:extLst>
          </p:cNvPr>
          <p:cNvSpPr txBox="1"/>
          <p:nvPr/>
        </p:nvSpPr>
        <p:spPr>
          <a:xfrm>
            <a:off x="5285253" y="9082422"/>
            <a:ext cx="1935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企業再編等の際に、労働組合に情報提供・協議を行うことを政治の力で徹底化し、組合と皆さんを守ります！</a:t>
            </a:r>
            <a:endParaRPr kumimoji="1" lang="en-US" altLang="ja-JP" sz="11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95A8AA29-1221-3989-5519-F514DF46E769}"/>
              </a:ext>
            </a:extLst>
          </p:cNvPr>
          <p:cNvSpPr txBox="1"/>
          <p:nvPr/>
        </p:nvSpPr>
        <p:spPr>
          <a:xfrm>
            <a:off x="5278903" y="862310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企業再編（Ｍ＆Ａ等）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から労働組合を守る！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416F3C-AFCE-7D75-5E5A-4D406864053B}"/>
              </a:ext>
            </a:extLst>
          </p:cNvPr>
          <p:cNvSpPr txBox="1"/>
          <p:nvPr/>
        </p:nvSpPr>
        <p:spPr>
          <a:xfrm>
            <a:off x="88642" y="5157213"/>
            <a:ext cx="558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これらの危機に政治が何もしないと・・・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89FBD8C-6D22-122D-8F27-B4119AAE980A}"/>
              </a:ext>
            </a:extLst>
          </p:cNvPr>
          <p:cNvSpPr txBox="1"/>
          <p:nvPr/>
        </p:nvSpPr>
        <p:spPr>
          <a:xfrm>
            <a:off x="2747148" y="9091835"/>
            <a:ext cx="1961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b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各種ルール</a:t>
            </a:r>
            <a:r>
              <a:rPr kumimoji="1" lang="ja-JP" altLang="en-US" sz="11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整備、取り締まりの強化等で</a:t>
            </a:r>
            <a:r>
              <a:rPr kumimoji="1" lang="ja-JP" altLang="en-US" sz="1100" b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、危機等のしわ寄せから企業</a:t>
            </a:r>
            <a:r>
              <a:rPr kumimoji="1" lang="ja-JP" altLang="en-US" sz="11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の利益を守り、賃上げを進めます！</a:t>
            </a:r>
            <a:endParaRPr kumimoji="1" lang="en-US" altLang="ja-JP" sz="11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5A8AA29-1221-3989-5519-F514DF46E769}"/>
              </a:ext>
            </a:extLst>
          </p:cNvPr>
          <p:cNvSpPr txBox="1"/>
          <p:nvPr/>
        </p:nvSpPr>
        <p:spPr>
          <a:xfrm>
            <a:off x="2737170" y="8616489"/>
            <a:ext cx="217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危機から企業の利益を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守り、賃上げを進める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289FBD8C-6D22-122D-8F27-B4119AAE980A}"/>
              </a:ext>
            </a:extLst>
          </p:cNvPr>
          <p:cNvSpPr txBox="1"/>
          <p:nvPr/>
        </p:nvSpPr>
        <p:spPr>
          <a:xfrm>
            <a:off x="332121" y="9079351"/>
            <a:ext cx="1936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経済危機や災害から、企業が皆さんの雇用を守る際に活用される支援（雇用調整助成金等）を強化します</a:t>
            </a:r>
            <a:r>
              <a:rPr kumimoji="1" lang="en-US" altLang="ja-JP" sz="11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!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5A8AA29-1221-3989-5519-F514DF46E769}"/>
              </a:ext>
            </a:extLst>
          </p:cNvPr>
          <p:cNvSpPr txBox="1"/>
          <p:nvPr/>
        </p:nvSpPr>
        <p:spPr>
          <a:xfrm>
            <a:off x="305137" y="8616489"/>
            <a:ext cx="215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各種支援強化で様々な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危機から雇用を守る！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9" y="7767547"/>
            <a:ext cx="799060" cy="85694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07" y="7770399"/>
            <a:ext cx="667845" cy="85270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53684" y="6305200"/>
            <a:ext cx="197596" cy="7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0ED8457-5392-114A-6A74-A950858660DF}"/>
              </a:ext>
            </a:extLst>
          </p:cNvPr>
          <p:cNvSpPr/>
          <p:nvPr/>
        </p:nvSpPr>
        <p:spPr>
          <a:xfrm>
            <a:off x="206048" y="5548590"/>
            <a:ext cx="2244298" cy="1191002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F9857F-317C-350C-1E95-E045C0D27437}"/>
              </a:ext>
            </a:extLst>
          </p:cNvPr>
          <p:cNvSpPr txBox="1"/>
          <p:nvPr/>
        </p:nvSpPr>
        <p:spPr>
          <a:xfrm>
            <a:off x="212266" y="5567648"/>
            <a:ext cx="221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①会社の経営が苦しくなり、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雇用に影響が生じる。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4" name="TextBox 77">
            <a:extLst>
              <a:ext uri="{FF2B5EF4-FFF2-40B4-BE49-F238E27FC236}">
                <a16:creationId xmlns:a16="http://schemas.microsoft.com/office/drawing/2014/main" id="{556F2B20-4A47-D5EF-3EA7-9FFB4B943857}"/>
              </a:ext>
            </a:extLst>
          </p:cNvPr>
          <p:cNvSpPr txBox="1"/>
          <p:nvPr/>
        </p:nvSpPr>
        <p:spPr>
          <a:xfrm>
            <a:off x="259992" y="3567066"/>
            <a:ext cx="1725700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・能登半島地震等の災害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5" name="TextBox 77">
            <a:extLst>
              <a:ext uri="{FF2B5EF4-FFF2-40B4-BE49-F238E27FC236}">
                <a16:creationId xmlns:a16="http://schemas.microsoft.com/office/drawing/2014/main" id="{27DA794A-6416-4073-53F3-1E58970E3803}"/>
              </a:ext>
            </a:extLst>
          </p:cNvPr>
          <p:cNvSpPr txBox="1"/>
          <p:nvPr/>
        </p:nvSpPr>
        <p:spPr>
          <a:xfrm>
            <a:off x="1037268" y="3021195"/>
            <a:ext cx="765995" cy="391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自然災害</a:t>
            </a:r>
          </a:p>
        </p:txBody>
      </p:sp>
      <p:sp>
        <p:nvSpPr>
          <p:cNvPr id="1026" name="正方形/長方形 1025">
            <a:extLst>
              <a:ext uri="{FF2B5EF4-FFF2-40B4-BE49-F238E27FC236}">
                <a16:creationId xmlns:a16="http://schemas.microsoft.com/office/drawing/2014/main" id="{F2BCBC9F-67B6-3424-CA0A-CC528A7B73AE}"/>
              </a:ext>
            </a:extLst>
          </p:cNvPr>
          <p:cNvSpPr/>
          <p:nvPr/>
        </p:nvSpPr>
        <p:spPr>
          <a:xfrm>
            <a:off x="4510058" y="6300290"/>
            <a:ext cx="197596" cy="7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正方形/長方形 1032">
            <a:extLst>
              <a:ext uri="{FF2B5EF4-FFF2-40B4-BE49-F238E27FC236}">
                <a16:creationId xmlns:a16="http://schemas.microsoft.com/office/drawing/2014/main" id="{F41AF948-7FAF-B9A6-7709-52FA86489126}"/>
              </a:ext>
            </a:extLst>
          </p:cNvPr>
          <p:cNvSpPr/>
          <p:nvPr/>
        </p:nvSpPr>
        <p:spPr>
          <a:xfrm>
            <a:off x="6553181" y="6293847"/>
            <a:ext cx="197596" cy="7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Google Shape;92;p1">
            <a:extLst>
              <a:ext uri="{FF2B5EF4-FFF2-40B4-BE49-F238E27FC236}">
                <a16:creationId xmlns:a16="http://schemas.microsoft.com/office/drawing/2014/main" id="{D5EBE2A7-DF0D-B5BD-C58A-97C206A7E70B}"/>
              </a:ext>
            </a:extLst>
          </p:cNvPr>
          <p:cNvSpPr/>
          <p:nvPr/>
        </p:nvSpPr>
        <p:spPr>
          <a:xfrm>
            <a:off x="0" y="0"/>
            <a:ext cx="7556500" cy="1408857"/>
          </a:xfrm>
          <a:prstGeom prst="flowChartDocument">
            <a:avLst/>
          </a:prstGeom>
          <a:solidFill>
            <a:srgbClr val="EA55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C34C3FCC-7905-B1AE-9875-FFB3BEFF0D13}"/>
              </a:ext>
            </a:extLst>
          </p:cNvPr>
          <p:cNvSpPr/>
          <p:nvPr/>
        </p:nvSpPr>
        <p:spPr>
          <a:xfrm>
            <a:off x="6498964" y="172201"/>
            <a:ext cx="898038" cy="898038"/>
          </a:xfrm>
          <a:prstGeom prst="roundRect">
            <a:avLst>
              <a:gd name="adj" fmla="val 2242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B0B70B02-D098-6E04-8CE8-7D5982632BB1}"/>
              </a:ext>
            </a:extLst>
          </p:cNvPr>
          <p:cNvSpPr txBox="1"/>
          <p:nvPr/>
        </p:nvSpPr>
        <p:spPr>
          <a:xfrm>
            <a:off x="315377" y="130980"/>
            <a:ext cx="3129961" cy="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郡山りょう</a:t>
            </a:r>
            <a:endParaRPr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" name="Google Shape;96;p1">
            <a:extLst>
              <a:ext uri="{FF2B5EF4-FFF2-40B4-BE49-F238E27FC236}">
                <a16:creationId xmlns:a16="http://schemas.microsoft.com/office/drawing/2014/main" id="{5CFF4237-9A23-5783-F017-8472E4705DE0}"/>
              </a:ext>
            </a:extLst>
          </p:cNvPr>
          <p:cNvSpPr txBox="1"/>
          <p:nvPr/>
        </p:nvSpPr>
        <p:spPr>
          <a:xfrm>
            <a:off x="591753" y="585370"/>
            <a:ext cx="3742250" cy="6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マンスリーレポート</a:t>
            </a:r>
            <a:r>
              <a:rPr lang="ja-JP" sz="322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  </a:t>
            </a:r>
            <a:endParaRPr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6F831657-911B-7085-5507-100992EDC98A}"/>
              </a:ext>
            </a:extLst>
          </p:cNvPr>
          <p:cNvSpPr txBox="1"/>
          <p:nvPr/>
        </p:nvSpPr>
        <p:spPr>
          <a:xfrm>
            <a:off x="4165632" y="576700"/>
            <a:ext cx="1983628" cy="53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202</a:t>
            </a:r>
            <a:r>
              <a:rPr lang="en-US" alt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5</a:t>
            </a:r>
            <a:r>
              <a:rPr 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.</a:t>
            </a:r>
            <a:r>
              <a:rPr lang="en-US" alt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2</a:t>
            </a:r>
            <a:r>
              <a:rPr lang="ja-JP" sz="2499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月号</a:t>
            </a:r>
            <a:endParaRPr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7BB95C1-C2C6-38DB-9578-4B3FFF043C42}"/>
              </a:ext>
            </a:extLst>
          </p:cNvPr>
          <p:cNvGrpSpPr/>
          <p:nvPr/>
        </p:nvGrpSpPr>
        <p:grpSpPr>
          <a:xfrm>
            <a:off x="3940778" y="192824"/>
            <a:ext cx="2505562" cy="402845"/>
            <a:chOff x="3931625" y="341947"/>
            <a:chExt cx="2505562" cy="402845"/>
          </a:xfrm>
        </p:grpSpPr>
        <p:sp>
          <p:nvSpPr>
            <p:cNvPr id="17" name="Google Shape;100;p1">
              <a:extLst>
                <a:ext uri="{FF2B5EF4-FFF2-40B4-BE49-F238E27FC236}">
                  <a16:creationId xmlns:a16="http://schemas.microsoft.com/office/drawing/2014/main" id="{3727F23E-363C-0DCC-7997-E308E315B277}"/>
                </a:ext>
              </a:extLst>
            </p:cNvPr>
            <p:cNvSpPr/>
            <p:nvPr/>
          </p:nvSpPr>
          <p:spPr>
            <a:xfrm>
              <a:off x="3931625" y="341947"/>
              <a:ext cx="2505562" cy="402845"/>
            </a:xfrm>
            <a:prstGeom prst="roundRect">
              <a:avLst>
                <a:gd name="adj" fmla="val 955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01;p1">
              <a:extLst>
                <a:ext uri="{FF2B5EF4-FFF2-40B4-BE49-F238E27FC236}">
                  <a16:creationId xmlns:a16="http://schemas.microsoft.com/office/drawing/2014/main" id="{806B5D0A-DE4B-32C3-3FDD-F41ED30C9CDC}"/>
                </a:ext>
              </a:extLst>
            </p:cNvPr>
            <p:cNvGrpSpPr/>
            <p:nvPr/>
          </p:nvGrpSpPr>
          <p:grpSpPr>
            <a:xfrm>
              <a:off x="4060052" y="388683"/>
              <a:ext cx="2361222" cy="339324"/>
              <a:chOff x="3969274" y="353112"/>
              <a:chExt cx="2361222" cy="339324"/>
            </a:xfrm>
          </p:grpSpPr>
          <p:sp>
            <p:nvSpPr>
              <p:cNvPr id="19" name="Google Shape;102;p1">
                <a:extLst>
                  <a:ext uri="{FF2B5EF4-FFF2-40B4-BE49-F238E27FC236}">
                    <a16:creationId xmlns:a16="http://schemas.microsoft.com/office/drawing/2014/main" id="{07273969-F3E3-1CAC-92E7-22935F441ADC}"/>
                  </a:ext>
                </a:extLst>
              </p:cNvPr>
              <p:cNvSpPr/>
              <p:nvPr/>
            </p:nvSpPr>
            <p:spPr>
              <a:xfrm>
                <a:off x="3969274" y="370834"/>
                <a:ext cx="275947" cy="267366"/>
              </a:xfrm>
              <a:custGeom>
                <a:avLst/>
                <a:gdLst/>
                <a:ahLst/>
                <a:cxnLst/>
                <a:rect l="l" t="t" r="r" b="b"/>
                <a:pathLst>
                  <a:path w="275947" h="267366" extrusionOk="0">
                    <a:moveTo>
                      <a:pt x="0" y="0"/>
                    </a:moveTo>
                    <a:lnTo>
                      <a:pt x="275947" y="0"/>
                    </a:lnTo>
                    <a:lnTo>
                      <a:pt x="275947" y="267366"/>
                    </a:lnTo>
                    <a:lnTo>
                      <a:pt x="0" y="26736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03;p1">
                <a:extLst>
                  <a:ext uri="{FF2B5EF4-FFF2-40B4-BE49-F238E27FC236}">
                    <a16:creationId xmlns:a16="http://schemas.microsoft.com/office/drawing/2014/main" id="{7D690FF4-84D0-472F-F9D2-C344E6C26D10}"/>
                  </a:ext>
                </a:extLst>
              </p:cNvPr>
              <p:cNvSpPr/>
              <p:nvPr/>
            </p:nvSpPr>
            <p:spPr>
              <a:xfrm>
                <a:off x="4319532" y="377563"/>
                <a:ext cx="269002" cy="260637"/>
              </a:xfrm>
              <a:custGeom>
                <a:avLst/>
                <a:gdLst/>
                <a:ahLst/>
                <a:cxnLst/>
                <a:rect l="l" t="t" r="r" b="b"/>
                <a:pathLst>
                  <a:path w="269002" h="260637" extrusionOk="0">
                    <a:moveTo>
                      <a:pt x="0" y="0"/>
                    </a:moveTo>
                    <a:lnTo>
                      <a:pt x="269002" y="0"/>
                    </a:lnTo>
                    <a:lnTo>
                      <a:pt x="269002" y="260637"/>
                    </a:lnTo>
                    <a:lnTo>
                      <a:pt x="0" y="26063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4;p1">
                <a:extLst>
                  <a:ext uri="{FF2B5EF4-FFF2-40B4-BE49-F238E27FC236}">
                    <a16:creationId xmlns:a16="http://schemas.microsoft.com/office/drawing/2014/main" id="{5FB5E532-3852-0A15-0A0B-38F964AC1E26}"/>
                  </a:ext>
                </a:extLst>
              </p:cNvPr>
              <p:cNvSpPr/>
              <p:nvPr/>
            </p:nvSpPr>
            <p:spPr>
              <a:xfrm>
                <a:off x="4667180" y="402404"/>
                <a:ext cx="222153" cy="220012"/>
              </a:xfrm>
              <a:custGeom>
                <a:avLst/>
                <a:gdLst/>
                <a:ahLst/>
                <a:cxnLst/>
                <a:rect l="l" t="t" r="r" b="b"/>
                <a:pathLst>
                  <a:path w="222153" h="220012" extrusionOk="0">
                    <a:moveTo>
                      <a:pt x="0" y="0"/>
                    </a:moveTo>
                    <a:lnTo>
                      <a:pt x="222153" y="0"/>
                    </a:lnTo>
                    <a:lnTo>
                      <a:pt x="222153" y="220013"/>
                    </a:lnTo>
                    <a:lnTo>
                      <a:pt x="0" y="220013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05;p1">
                <a:extLst>
                  <a:ext uri="{FF2B5EF4-FFF2-40B4-BE49-F238E27FC236}">
                    <a16:creationId xmlns:a16="http://schemas.microsoft.com/office/drawing/2014/main" id="{8AF80477-F045-7819-0CF1-804FFD3ED9B5}"/>
                  </a:ext>
                </a:extLst>
              </p:cNvPr>
              <p:cNvSpPr/>
              <p:nvPr/>
            </p:nvSpPr>
            <p:spPr>
              <a:xfrm>
                <a:off x="4967979" y="425665"/>
                <a:ext cx="254309" cy="173491"/>
              </a:xfrm>
              <a:custGeom>
                <a:avLst/>
                <a:gdLst/>
                <a:ahLst/>
                <a:cxnLst/>
                <a:rect l="l" t="t" r="r" b="b"/>
                <a:pathLst>
                  <a:path w="254309" h="173491" extrusionOk="0">
                    <a:moveTo>
                      <a:pt x="0" y="0"/>
                    </a:moveTo>
                    <a:lnTo>
                      <a:pt x="254308" y="0"/>
                    </a:lnTo>
                    <a:lnTo>
                      <a:pt x="254308" y="173491"/>
                    </a:lnTo>
                    <a:lnTo>
                      <a:pt x="0" y="173491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06;p1">
                <a:extLst>
                  <a:ext uri="{FF2B5EF4-FFF2-40B4-BE49-F238E27FC236}">
                    <a16:creationId xmlns:a16="http://schemas.microsoft.com/office/drawing/2014/main" id="{28FAAC1E-2368-2074-ED50-2911301FC999}"/>
                  </a:ext>
                </a:extLst>
              </p:cNvPr>
              <p:cNvSpPr/>
              <p:nvPr/>
            </p:nvSpPr>
            <p:spPr>
              <a:xfrm>
                <a:off x="5300933" y="377563"/>
                <a:ext cx="269002" cy="260637"/>
              </a:xfrm>
              <a:custGeom>
                <a:avLst/>
                <a:gdLst/>
                <a:ahLst/>
                <a:cxnLst/>
                <a:rect l="l" t="t" r="r" b="b"/>
                <a:pathLst>
                  <a:path w="269002" h="260637" extrusionOk="0">
                    <a:moveTo>
                      <a:pt x="0" y="0"/>
                    </a:moveTo>
                    <a:lnTo>
                      <a:pt x="269002" y="0"/>
                    </a:lnTo>
                    <a:lnTo>
                      <a:pt x="269002" y="260637"/>
                    </a:lnTo>
                    <a:lnTo>
                      <a:pt x="0" y="26063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1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07;p1">
                <a:extLst>
                  <a:ext uri="{FF2B5EF4-FFF2-40B4-BE49-F238E27FC236}">
                    <a16:creationId xmlns:a16="http://schemas.microsoft.com/office/drawing/2014/main" id="{16CBF660-D69D-D8C2-B983-EDAE68612EF4}"/>
                  </a:ext>
                </a:extLst>
              </p:cNvPr>
              <p:cNvSpPr txBox="1"/>
              <p:nvPr/>
            </p:nvSpPr>
            <p:spPr>
              <a:xfrm>
                <a:off x="5532935" y="353112"/>
                <a:ext cx="615202" cy="339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r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700" b="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各SNSは</a:t>
                </a:r>
                <a:endParaRPr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marL="0" marR="0" lvl="0" indent="0" algn="r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700" b="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公式サイト</a:t>
                </a:r>
                <a:endParaRPr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marL="0" marR="0" lvl="0" indent="0" algn="r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700" b="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からアクセス</a:t>
                </a:r>
                <a:endParaRPr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6" name="Google Shape;108;p1">
                <a:extLst>
                  <a:ext uri="{FF2B5EF4-FFF2-40B4-BE49-F238E27FC236}">
                    <a16:creationId xmlns:a16="http://schemas.microsoft.com/office/drawing/2014/main" id="{2FDFE7BD-56EF-B96F-58D7-6A7E5D60A758}"/>
                  </a:ext>
                </a:extLst>
              </p:cNvPr>
              <p:cNvSpPr/>
              <p:nvPr/>
            </p:nvSpPr>
            <p:spPr>
              <a:xfrm rot="-5395183">
                <a:off x="6191606" y="446667"/>
                <a:ext cx="148150" cy="12963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EA550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" name="角丸四角形吹き出し 25">
            <a:extLst>
              <a:ext uri="{FF2B5EF4-FFF2-40B4-BE49-F238E27FC236}">
                <a16:creationId xmlns:a16="http://schemas.microsoft.com/office/drawing/2014/main" id="{00132665-E6D1-0261-524C-62E2771F563A}"/>
              </a:ext>
            </a:extLst>
          </p:cNvPr>
          <p:cNvSpPr/>
          <p:nvPr/>
        </p:nvSpPr>
        <p:spPr>
          <a:xfrm>
            <a:off x="4947387" y="1462390"/>
            <a:ext cx="1201465" cy="928043"/>
          </a:xfrm>
          <a:prstGeom prst="wedgeRoundRectCallout">
            <a:avLst>
              <a:gd name="adj1" fmla="val 28961"/>
              <a:gd name="adj2" fmla="val -18964"/>
              <a:gd name="adj3" fmla="val 16667"/>
            </a:avLst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TextBox 77">
            <a:extLst>
              <a:ext uri="{FF2B5EF4-FFF2-40B4-BE49-F238E27FC236}">
                <a16:creationId xmlns:a16="http://schemas.microsoft.com/office/drawing/2014/main" id="{9C3B2347-219E-A1BF-84E2-4736A1FBFD98}"/>
              </a:ext>
            </a:extLst>
          </p:cNvPr>
          <p:cNvSpPr txBox="1"/>
          <p:nvPr/>
        </p:nvSpPr>
        <p:spPr>
          <a:xfrm>
            <a:off x="5033441" y="1544193"/>
            <a:ext cx="105947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いつ起こるか分からない危機に、どう対応すればいいのか</a:t>
            </a:r>
            <a:r>
              <a:rPr lang="en-US" altLang="ja-JP" sz="1200" dirty="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…</a:t>
            </a:r>
          </a:p>
        </p:txBody>
      </p:sp>
      <p:sp>
        <p:nvSpPr>
          <p:cNvPr id="39" name="三角形 55">
            <a:extLst>
              <a:ext uri="{FF2B5EF4-FFF2-40B4-BE49-F238E27FC236}">
                <a16:creationId xmlns:a16="http://schemas.microsoft.com/office/drawing/2014/main" id="{427C93B4-16CE-7C43-7903-90DF4E5FCD72}"/>
              </a:ext>
            </a:extLst>
          </p:cNvPr>
          <p:cNvSpPr/>
          <p:nvPr/>
        </p:nvSpPr>
        <p:spPr>
          <a:xfrm rot="5400000">
            <a:off x="6136112" y="1771452"/>
            <a:ext cx="145486" cy="113630"/>
          </a:xfrm>
          <a:prstGeom prst="triangle">
            <a:avLst>
              <a:gd name="adj" fmla="val 48967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1362574-EF47-1686-BD64-B7944A6F3DF3}"/>
              </a:ext>
            </a:extLst>
          </p:cNvPr>
          <p:cNvSpPr/>
          <p:nvPr/>
        </p:nvSpPr>
        <p:spPr>
          <a:xfrm>
            <a:off x="2602789" y="3158217"/>
            <a:ext cx="2340000" cy="1805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22125F-5C22-F647-1BD0-383EE62BCD2A}"/>
              </a:ext>
            </a:extLst>
          </p:cNvPr>
          <p:cNvSpPr/>
          <p:nvPr/>
        </p:nvSpPr>
        <p:spPr>
          <a:xfrm>
            <a:off x="2607387" y="3156538"/>
            <a:ext cx="2340000" cy="351367"/>
          </a:xfrm>
          <a:prstGeom prst="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B22FAED5-80BE-552B-4D17-08B857F939BD}"/>
              </a:ext>
            </a:extLst>
          </p:cNvPr>
          <p:cNvSpPr/>
          <p:nvPr/>
        </p:nvSpPr>
        <p:spPr>
          <a:xfrm>
            <a:off x="5019770" y="3159351"/>
            <a:ext cx="2340000" cy="1803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41E12871-075D-FB4C-EFA1-F2992B99B9E4}"/>
              </a:ext>
            </a:extLst>
          </p:cNvPr>
          <p:cNvSpPr/>
          <p:nvPr/>
        </p:nvSpPr>
        <p:spPr>
          <a:xfrm>
            <a:off x="5027663" y="3153368"/>
            <a:ext cx="2340000" cy="351367"/>
          </a:xfrm>
          <a:prstGeom prst="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98" name="TextBox 77">
            <a:extLst>
              <a:ext uri="{FF2B5EF4-FFF2-40B4-BE49-F238E27FC236}">
                <a16:creationId xmlns:a16="http://schemas.microsoft.com/office/drawing/2014/main" id="{4DA137BE-9B7D-5E7B-E589-1CA76A6B2DED}"/>
              </a:ext>
            </a:extLst>
          </p:cNvPr>
          <p:cNvSpPr txBox="1"/>
          <p:nvPr/>
        </p:nvSpPr>
        <p:spPr>
          <a:xfrm>
            <a:off x="187872" y="2654952"/>
            <a:ext cx="5691317" cy="41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4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皆さんや会社に大きな影響を与える危機の例</a:t>
            </a:r>
            <a:endParaRPr lang="en-US" sz="2400" dirty="0">
              <a:solidFill>
                <a:srgbClr val="EA5504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04" name="TextBox 77">
            <a:extLst>
              <a:ext uri="{FF2B5EF4-FFF2-40B4-BE49-F238E27FC236}">
                <a16:creationId xmlns:a16="http://schemas.microsoft.com/office/drawing/2014/main" id="{FCF746F2-35B6-23FC-C5AC-3DA650034762}"/>
              </a:ext>
            </a:extLst>
          </p:cNvPr>
          <p:cNvSpPr txBox="1"/>
          <p:nvPr/>
        </p:nvSpPr>
        <p:spPr>
          <a:xfrm>
            <a:off x="252278" y="3796199"/>
            <a:ext cx="2123572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・異常な猛暑等の気候変動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5" name="TextBox 77">
            <a:extLst>
              <a:ext uri="{FF2B5EF4-FFF2-40B4-BE49-F238E27FC236}">
                <a16:creationId xmlns:a16="http://schemas.microsoft.com/office/drawing/2014/main" id="{D0973FD5-E144-A5EE-F40C-A85A6AFE7A5C}"/>
              </a:ext>
            </a:extLst>
          </p:cNvPr>
          <p:cNvSpPr txBox="1"/>
          <p:nvPr/>
        </p:nvSpPr>
        <p:spPr>
          <a:xfrm>
            <a:off x="252278" y="4013196"/>
            <a:ext cx="2123573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・台風豪雨による甚大な被害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4" name="TextBox 77">
            <a:extLst>
              <a:ext uri="{FF2B5EF4-FFF2-40B4-BE49-F238E27FC236}">
                <a16:creationId xmlns:a16="http://schemas.microsoft.com/office/drawing/2014/main" id="{4EA9BFE7-66D6-16B9-37FA-F4D7916EA911}"/>
              </a:ext>
            </a:extLst>
          </p:cNvPr>
          <p:cNvSpPr txBox="1"/>
          <p:nvPr/>
        </p:nvSpPr>
        <p:spPr>
          <a:xfrm>
            <a:off x="3446368" y="3027234"/>
            <a:ext cx="765995" cy="391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経済危機</a:t>
            </a:r>
          </a:p>
        </p:txBody>
      </p:sp>
      <p:sp>
        <p:nvSpPr>
          <p:cNvPr id="123" name="TextBox 77">
            <a:extLst>
              <a:ext uri="{FF2B5EF4-FFF2-40B4-BE49-F238E27FC236}">
                <a16:creationId xmlns:a16="http://schemas.microsoft.com/office/drawing/2014/main" id="{C21E4312-CAE2-9781-CF1B-F4DDD3A1E1DF}"/>
              </a:ext>
            </a:extLst>
          </p:cNvPr>
          <p:cNvSpPr txBox="1"/>
          <p:nvPr/>
        </p:nvSpPr>
        <p:spPr>
          <a:xfrm>
            <a:off x="5840048" y="3040125"/>
            <a:ext cx="765995" cy="391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感染症等</a:t>
            </a:r>
          </a:p>
        </p:txBody>
      </p:sp>
      <p:sp>
        <p:nvSpPr>
          <p:cNvPr id="125" name="TextBox 77">
            <a:extLst>
              <a:ext uri="{FF2B5EF4-FFF2-40B4-BE49-F238E27FC236}">
                <a16:creationId xmlns:a16="http://schemas.microsoft.com/office/drawing/2014/main" id="{EB520BDF-7B16-A099-AED7-3754C2144432}"/>
              </a:ext>
            </a:extLst>
          </p:cNvPr>
          <p:cNvSpPr txBox="1"/>
          <p:nvPr/>
        </p:nvSpPr>
        <p:spPr>
          <a:xfrm>
            <a:off x="2730739" y="3566556"/>
            <a:ext cx="2212050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・コロナショックやリーマン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ショック等の経済危機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6" name="TextBox 77">
            <a:extLst>
              <a:ext uri="{FF2B5EF4-FFF2-40B4-BE49-F238E27FC236}">
                <a16:creationId xmlns:a16="http://schemas.microsoft.com/office/drawing/2014/main" id="{4741F7DC-8C28-7E07-BD9F-33B1B8DCF3E6}"/>
              </a:ext>
            </a:extLst>
          </p:cNvPr>
          <p:cNvSpPr txBox="1"/>
          <p:nvPr/>
        </p:nvSpPr>
        <p:spPr>
          <a:xfrm>
            <a:off x="2730738" y="3996705"/>
            <a:ext cx="2161155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・食料やエネルギー等の高騰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7" name="TextBox 77">
            <a:extLst>
              <a:ext uri="{FF2B5EF4-FFF2-40B4-BE49-F238E27FC236}">
                <a16:creationId xmlns:a16="http://schemas.microsoft.com/office/drawing/2014/main" id="{05356E1B-2562-6520-46EA-4DEEC7F62984}"/>
              </a:ext>
            </a:extLst>
          </p:cNvPr>
          <p:cNvSpPr txBox="1"/>
          <p:nvPr/>
        </p:nvSpPr>
        <p:spPr>
          <a:xfrm>
            <a:off x="5068274" y="3566556"/>
            <a:ext cx="2276207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・新型コロナやインフルエンザなど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感染症の流行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31" name="Picture 6" descr="無料 アスファルト, アスファルトの損傷, アメリカの無料の写真素材 写真素材">
            <a:extLst>
              <a:ext uri="{FF2B5EF4-FFF2-40B4-BE49-F238E27FC236}">
                <a16:creationId xmlns:a16="http://schemas.microsoft.com/office/drawing/2014/main" id="{88F2A87B-1C8A-AC89-349E-226BCEAD7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1" y="4284672"/>
            <a:ext cx="956094" cy="6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無料 アジア, エマージェンシー, キジャルの無料の写真素材 写真素材">
            <a:extLst>
              <a:ext uri="{FF2B5EF4-FFF2-40B4-BE49-F238E27FC236}">
                <a16:creationId xmlns:a16="http://schemas.microsoft.com/office/drawing/2014/main" id="{765F3CFB-287C-B727-B5AD-898885D5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12" y="4280663"/>
            <a:ext cx="852844" cy="6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無料 3dウイルス, covid-19, ウイルスの無料の写真素材 写真素材">
            <a:extLst>
              <a:ext uri="{FF2B5EF4-FFF2-40B4-BE49-F238E27FC236}">
                <a16:creationId xmlns:a16="http://schemas.microsoft.com/office/drawing/2014/main" id="{336D593C-0770-F29D-EB6F-D9731841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37" y="4284607"/>
            <a:ext cx="947715" cy="6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無料 夏の黄金色の小麦畑のクローズアップ写真。自然の農業の美しさが表現されています。 写真素材">
            <a:extLst>
              <a:ext uri="{FF2B5EF4-FFF2-40B4-BE49-F238E27FC236}">
                <a16:creationId xmlns:a16="http://schemas.microsoft.com/office/drawing/2014/main" id="{4E50C709-35F2-F532-AC1A-2BCD9AB69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7" b="36621"/>
          <a:stretch/>
        </p:blipFill>
        <p:spPr bwMode="auto">
          <a:xfrm>
            <a:off x="3889791" y="4285136"/>
            <a:ext cx="918686" cy="6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無料 証券取引所 写真素材">
            <a:extLst>
              <a:ext uri="{FF2B5EF4-FFF2-40B4-BE49-F238E27FC236}">
                <a16:creationId xmlns:a16="http://schemas.microsoft.com/office/drawing/2014/main" id="{C60FAD6F-CF9E-AC28-DD20-012297A6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52" y="4281453"/>
            <a:ext cx="958365" cy="6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4CCD5447-6919-DA1F-5074-120B8EB3DD0F}"/>
              </a:ext>
            </a:extLst>
          </p:cNvPr>
          <p:cNvSpPr/>
          <p:nvPr/>
        </p:nvSpPr>
        <p:spPr>
          <a:xfrm>
            <a:off x="2536124" y="5540658"/>
            <a:ext cx="2213815" cy="1198934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5FAFBD32-54E5-49D3-EB7E-6FC95EB958B2}"/>
              </a:ext>
            </a:extLst>
          </p:cNvPr>
          <p:cNvSpPr/>
          <p:nvPr/>
        </p:nvSpPr>
        <p:spPr>
          <a:xfrm>
            <a:off x="4831231" y="5548589"/>
            <a:ext cx="2536432" cy="1191003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B456FCA-75CE-2764-1113-A73E800CE318}"/>
              </a:ext>
            </a:extLst>
          </p:cNvPr>
          <p:cNvSpPr txBox="1"/>
          <p:nvPr/>
        </p:nvSpPr>
        <p:spPr>
          <a:xfrm>
            <a:off x="2536418" y="5567648"/>
            <a:ext cx="206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②実質賃金が下がり、家計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に大きな影響が生じる。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EFDB2EA-95DE-5613-0E3E-DBAF410620B0}"/>
              </a:ext>
            </a:extLst>
          </p:cNvPr>
          <p:cNvSpPr txBox="1"/>
          <p:nvPr/>
        </p:nvSpPr>
        <p:spPr>
          <a:xfrm>
            <a:off x="4831231" y="5567648"/>
            <a:ext cx="246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③企業再編（</a:t>
            </a:r>
            <a:r>
              <a:rPr kumimoji="1" lang="en-US" altLang="ja-JP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M&amp;A</a:t>
            </a:r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）等で企業・労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働組合の存続に影響が生じる。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381D74D8-8E00-8C45-81CC-4E39A2827CE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42" y="6078691"/>
            <a:ext cx="548715" cy="558529"/>
          </a:xfrm>
          <a:prstGeom prst="rect">
            <a:avLst/>
          </a:prstGeom>
        </p:spPr>
      </p:pic>
      <p:sp>
        <p:nvSpPr>
          <p:cNvPr id="50" name="角丸四角形吹き出し 44">
            <a:extLst>
              <a:ext uri="{FF2B5EF4-FFF2-40B4-BE49-F238E27FC236}">
                <a16:creationId xmlns:a16="http://schemas.microsoft.com/office/drawing/2014/main" id="{705D9A40-A6E2-B2D4-4F97-42A8B320367A}"/>
              </a:ext>
            </a:extLst>
          </p:cNvPr>
          <p:cNvSpPr/>
          <p:nvPr/>
        </p:nvSpPr>
        <p:spPr>
          <a:xfrm>
            <a:off x="1160742" y="6115585"/>
            <a:ext cx="1150654" cy="551967"/>
          </a:xfrm>
          <a:prstGeom prst="wedgeRoundRectCallout">
            <a:avLst>
              <a:gd name="adj1" fmla="val -55799"/>
              <a:gd name="adj2" fmla="val -20412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角丸四角形吹き出し 44">
            <a:extLst>
              <a:ext uri="{FF2B5EF4-FFF2-40B4-BE49-F238E27FC236}">
                <a16:creationId xmlns:a16="http://schemas.microsoft.com/office/drawing/2014/main" id="{D572CFAD-3741-E051-E6E1-7557888BCB76}"/>
              </a:ext>
            </a:extLst>
          </p:cNvPr>
          <p:cNvSpPr/>
          <p:nvPr/>
        </p:nvSpPr>
        <p:spPr>
          <a:xfrm>
            <a:off x="3445338" y="6060480"/>
            <a:ext cx="1202264" cy="558528"/>
          </a:xfrm>
          <a:prstGeom prst="wedgeRoundRectCallout">
            <a:avLst>
              <a:gd name="adj1" fmla="val -56595"/>
              <a:gd name="adj2" fmla="val -20289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348154E-0392-F1A0-B561-AB566D5F53CB}"/>
              </a:ext>
            </a:extLst>
          </p:cNvPr>
          <p:cNvSpPr/>
          <p:nvPr/>
        </p:nvSpPr>
        <p:spPr>
          <a:xfrm>
            <a:off x="3490063" y="6091261"/>
            <a:ext cx="11092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賃金よりも物価が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どんどん上がって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買い物できない！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3" name="図 62" descr="図形, 矢印&#10;&#10;自動的に生成された説明">
            <a:extLst>
              <a:ext uri="{FF2B5EF4-FFF2-40B4-BE49-F238E27FC236}">
                <a16:creationId xmlns:a16="http://schemas.microsoft.com/office/drawing/2014/main" id="{AAFA14B5-6F03-0D7E-E036-FBC241965A1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76" y="6000268"/>
            <a:ext cx="888139" cy="739324"/>
          </a:xfrm>
          <a:prstGeom prst="rect">
            <a:avLst/>
          </a:prstGeom>
        </p:spPr>
      </p:pic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79D3AF6-8CCF-C816-434D-E54ED294088F}"/>
              </a:ext>
            </a:extLst>
          </p:cNvPr>
          <p:cNvSpPr/>
          <p:nvPr/>
        </p:nvSpPr>
        <p:spPr>
          <a:xfrm>
            <a:off x="5143273" y="6258737"/>
            <a:ext cx="986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買収される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企業・工場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85DCA139-4FEF-8E3B-D386-9E66A2294330}"/>
              </a:ext>
            </a:extLst>
          </p:cNvPr>
          <p:cNvSpPr/>
          <p:nvPr/>
        </p:nvSpPr>
        <p:spPr>
          <a:xfrm>
            <a:off x="1182647" y="6150706"/>
            <a:ext cx="11092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利益が下がって、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リストラや非正規化も考えないと</a:t>
            </a:r>
            <a:r>
              <a:rPr lang="en-US" altLang="ja-JP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</a:p>
        </p:txBody>
      </p:sp>
      <p:pic>
        <p:nvPicPr>
          <p:cNvPr id="74" name="図 7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B55C345D-7004-0BC0-2823-51933DA188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alphaModFix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3" y="6079014"/>
            <a:ext cx="551967" cy="551967"/>
          </a:xfrm>
          <a:prstGeom prst="rect">
            <a:avLst/>
          </a:prstGeom>
        </p:spPr>
      </p:pic>
      <p:sp>
        <p:nvSpPr>
          <p:cNvPr id="77" name="角丸四角形吹き出し 44">
            <a:extLst>
              <a:ext uri="{FF2B5EF4-FFF2-40B4-BE49-F238E27FC236}">
                <a16:creationId xmlns:a16="http://schemas.microsoft.com/office/drawing/2014/main" id="{B198661A-0261-8840-718A-FF2BCB228FA6}"/>
              </a:ext>
            </a:extLst>
          </p:cNvPr>
          <p:cNvSpPr/>
          <p:nvPr/>
        </p:nvSpPr>
        <p:spPr>
          <a:xfrm>
            <a:off x="6053200" y="6096092"/>
            <a:ext cx="1172175" cy="542513"/>
          </a:xfrm>
          <a:prstGeom prst="wedgeRoundRectCallout">
            <a:avLst>
              <a:gd name="adj1" fmla="val -58161"/>
              <a:gd name="adj2" fmla="val -20289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2BCEFDD-A8EC-2046-BA2A-F928F2F95D5B}"/>
              </a:ext>
            </a:extLst>
          </p:cNvPr>
          <p:cNvSpPr/>
          <p:nvPr/>
        </p:nvSpPr>
        <p:spPr>
          <a:xfrm>
            <a:off x="6073020" y="6116014"/>
            <a:ext cx="11092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自分たちの仕事はどうなるの？労働組合もどうなる？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04F3B3A-4EE9-A7A5-4FF3-3FB8ABA7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33" y="1342685"/>
            <a:ext cx="1813423" cy="18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図 8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449B28B-7470-8451-012C-9D478BBEFA4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77" y="7648157"/>
            <a:ext cx="1429248" cy="1004914"/>
          </a:xfrm>
          <a:prstGeom prst="rect">
            <a:avLst/>
          </a:prstGeom>
        </p:spPr>
      </p:pic>
      <p:pic>
        <p:nvPicPr>
          <p:cNvPr id="1038" name="Picture 14" descr="無料 病院のベッドに横たわっている女性の写真 写真素材">
            <a:extLst>
              <a:ext uri="{FF2B5EF4-FFF2-40B4-BE49-F238E27FC236}">
                <a16:creationId xmlns:a16="http://schemas.microsoft.com/office/drawing/2014/main" id="{24AF6C7F-F78E-3E46-C56E-A23BBB497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14750" r="18463" b="10005"/>
          <a:stretch/>
        </p:blipFill>
        <p:spPr bwMode="auto">
          <a:xfrm>
            <a:off x="6265670" y="4283212"/>
            <a:ext cx="825586" cy="6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図 86" descr="アイコン&#10;&#10;自動的に生成された説明">
            <a:extLst>
              <a:ext uri="{FF2B5EF4-FFF2-40B4-BE49-F238E27FC236}">
                <a16:creationId xmlns:a16="http://schemas.microsoft.com/office/drawing/2014/main" id="{3564006D-A64D-AA75-5B0A-22F605313F7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07" y="7821686"/>
            <a:ext cx="778858" cy="77885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F13E13F7-46CE-7360-705F-8FC0544382E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05" y="7765754"/>
            <a:ext cx="839124" cy="852397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3A02149-245B-2A3B-EAE6-5B4E86123514}"/>
              </a:ext>
            </a:extLst>
          </p:cNvPr>
          <p:cNvSpPr/>
          <p:nvPr/>
        </p:nvSpPr>
        <p:spPr>
          <a:xfrm>
            <a:off x="6107719" y="2680670"/>
            <a:ext cx="1390985" cy="363098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4" descr="https://koriyama2025.notion.site/image/https%3A%2F%2Fprod-files-secure.s3.us-west-2.amazonaws.com%2Fd27dd3d2-da98-4404-9f79-d2d2de41bb8b%2F67e07009-2009-48f1-a5fd-fa477fa741d8%2F%25E9%2583%25A1%25E5%25B1%25B1%25E3%2582%258A%25E3%2582%2587%25E3%2581%2586%25EF%25BC%2588%25E6%25A8%25AA%25E6%259B%25B8%25E3%2581%258D%25EF%25BC%2589.png?table=block&amp;id=2114e738-e99b-4eac-b6a5-5d0a530c2bf5&amp;spaceId=d27dd3d2-da98-4404-9f79-d2d2de41bb8b&amp;width=2000&amp;userId=&amp;cache=v2">
            <a:extLst>
              <a:ext uri="{FF2B5EF4-FFF2-40B4-BE49-F238E27FC236}">
                <a16:creationId xmlns:a16="http://schemas.microsoft.com/office/drawing/2014/main" id="{59339002-6498-067E-A5C2-80D7E21E0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54" y="2715260"/>
            <a:ext cx="1355090" cy="3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9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1ED5EEF-D883-07CD-6A75-C66A8DA7AB84}"/>
              </a:ext>
            </a:extLst>
          </p:cNvPr>
          <p:cNvSpPr/>
          <p:nvPr/>
        </p:nvSpPr>
        <p:spPr>
          <a:xfrm>
            <a:off x="5260700" y="7497411"/>
            <a:ext cx="2032060" cy="1367644"/>
          </a:xfrm>
          <a:prstGeom prst="roundRect">
            <a:avLst>
              <a:gd name="adj" fmla="val 9885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671BB286-4BE3-F106-62A1-DBCB95DDBCF0}"/>
              </a:ext>
            </a:extLst>
          </p:cNvPr>
          <p:cNvSpPr/>
          <p:nvPr/>
        </p:nvSpPr>
        <p:spPr>
          <a:xfrm>
            <a:off x="108927" y="5613800"/>
            <a:ext cx="7182311" cy="1717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08C4A5A2-87B8-AD70-E1D1-47E1F721C0DD}"/>
              </a:ext>
            </a:extLst>
          </p:cNvPr>
          <p:cNvSpPr/>
          <p:nvPr/>
        </p:nvSpPr>
        <p:spPr>
          <a:xfrm>
            <a:off x="102715" y="3991051"/>
            <a:ext cx="7188523" cy="15668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" name="Group 2"/>
          <p:cNvGrpSpPr/>
          <p:nvPr/>
        </p:nvGrpSpPr>
        <p:grpSpPr>
          <a:xfrm>
            <a:off x="-2" y="-1894439"/>
            <a:ext cx="7556501" cy="2770176"/>
            <a:chOff x="0" y="-28575"/>
            <a:chExt cx="3017389" cy="841375"/>
          </a:xfrm>
        </p:grpSpPr>
        <p:sp>
          <p:nvSpPr>
            <p:cNvPr id="3" name="Freeform 3"/>
            <p:cNvSpPr/>
            <p:nvPr/>
          </p:nvSpPr>
          <p:spPr>
            <a:xfrm>
              <a:off x="0" y="541867"/>
              <a:ext cx="3017389" cy="270933"/>
            </a:xfrm>
            <a:custGeom>
              <a:avLst/>
              <a:gdLst/>
              <a:ahLst/>
              <a:cxnLst/>
              <a:rect l="l" t="t" r="r" b="b"/>
              <a:pathLst>
                <a:path w="3017389" h="812800">
                  <a:moveTo>
                    <a:pt x="0" y="0"/>
                  </a:moveTo>
                  <a:lnTo>
                    <a:pt x="3017389" y="0"/>
                  </a:lnTo>
                  <a:lnTo>
                    <a:pt x="30173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017389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98973"/>
            <a:ext cx="7560000" cy="3007044"/>
            <a:chOff x="0" y="-28575"/>
            <a:chExt cx="2709333" cy="12798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127784"/>
            </a:xfrm>
            <a:custGeom>
              <a:avLst/>
              <a:gdLst/>
              <a:ahLst/>
              <a:cxnLst/>
              <a:rect l="l" t="t" r="r" b="b"/>
              <a:pathLst>
                <a:path w="2709333" h="1251236">
                  <a:moveTo>
                    <a:pt x="0" y="0"/>
                  </a:moveTo>
                  <a:lnTo>
                    <a:pt x="2709333" y="0"/>
                  </a:lnTo>
                  <a:lnTo>
                    <a:pt x="2709333" y="1251236"/>
                  </a:lnTo>
                  <a:lnTo>
                    <a:pt x="0" y="1251236"/>
                  </a:lnTo>
                  <a:close/>
                </a:path>
              </a:pathLst>
            </a:custGeom>
            <a:solidFill>
              <a:srgbClr val="7191C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279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695983" y="1189447"/>
            <a:ext cx="4123644" cy="2082440"/>
          </a:xfrm>
          <a:custGeom>
            <a:avLst/>
            <a:gdLst/>
            <a:ahLst/>
            <a:cxnLst/>
            <a:rect l="l" t="t" r="r" b="b"/>
            <a:pathLst>
              <a:path w="4123644" h="2082440">
                <a:moveTo>
                  <a:pt x="0" y="0"/>
                </a:moveTo>
                <a:lnTo>
                  <a:pt x="4123644" y="0"/>
                </a:lnTo>
                <a:lnTo>
                  <a:pt x="4123644" y="2082440"/>
                </a:lnTo>
                <a:lnTo>
                  <a:pt x="0" y="2082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670229" y="1037157"/>
            <a:ext cx="4351323" cy="1153587"/>
            <a:chOff x="0" y="0"/>
            <a:chExt cx="1559416" cy="4134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59416" cy="413419"/>
            </a:xfrm>
            <a:custGeom>
              <a:avLst/>
              <a:gdLst/>
              <a:ahLst/>
              <a:cxnLst/>
              <a:rect l="l" t="t" r="r" b="b"/>
              <a:pathLst>
                <a:path w="1559416" h="413419">
                  <a:moveTo>
                    <a:pt x="65831" y="0"/>
                  </a:moveTo>
                  <a:lnTo>
                    <a:pt x="1493585" y="0"/>
                  </a:lnTo>
                  <a:cubicBezTo>
                    <a:pt x="1511045" y="0"/>
                    <a:pt x="1527789" y="6936"/>
                    <a:pt x="1540135" y="19281"/>
                  </a:cubicBezTo>
                  <a:cubicBezTo>
                    <a:pt x="1552480" y="31627"/>
                    <a:pt x="1559416" y="48371"/>
                    <a:pt x="1559416" y="65831"/>
                  </a:cubicBezTo>
                  <a:lnTo>
                    <a:pt x="1559416" y="347589"/>
                  </a:lnTo>
                  <a:cubicBezTo>
                    <a:pt x="1559416" y="365048"/>
                    <a:pt x="1552480" y="381792"/>
                    <a:pt x="1540135" y="394138"/>
                  </a:cubicBezTo>
                  <a:cubicBezTo>
                    <a:pt x="1527789" y="406484"/>
                    <a:pt x="1511045" y="413419"/>
                    <a:pt x="1493585" y="413419"/>
                  </a:cubicBezTo>
                  <a:lnTo>
                    <a:pt x="65831" y="413419"/>
                  </a:lnTo>
                  <a:cubicBezTo>
                    <a:pt x="48371" y="413419"/>
                    <a:pt x="31627" y="406484"/>
                    <a:pt x="19281" y="394138"/>
                  </a:cubicBezTo>
                  <a:cubicBezTo>
                    <a:pt x="6936" y="381792"/>
                    <a:pt x="0" y="365048"/>
                    <a:pt x="0" y="347589"/>
                  </a:cubicBezTo>
                  <a:lnTo>
                    <a:pt x="0" y="65831"/>
                  </a:lnTo>
                  <a:cubicBezTo>
                    <a:pt x="0" y="48371"/>
                    <a:pt x="6936" y="31627"/>
                    <a:pt x="19281" y="19281"/>
                  </a:cubicBezTo>
                  <a:cubicBezTo>
                    <a:pt x="31627" y="6936"/>
                    <a:pt x="48371" y="0"/>
                    <a:pt x="65831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559416" cy="441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3946364">
            <a:off x="6821257" y="933346"/>
            <a:ext cx="400590" cy="599595"/>
            <a:chOff x="0" y="0"/>
            <a:chExt cx="475154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5154" cy="711200"/>
            </a:xfrm>
            <a:custGeom>
              <a:avLst/>
              <a:gdLst/>
              <a:ahLst/>
              <a:cxnLst/>
              <a:rect l="l" t="t" r="r" b="b"/>
              <a:pathLst>
                <a:path w="475154" h="711200">
                  <a:moveTo>
                    <a:pt x="237577" y="0"/>
                  </a:moveTo>
                  <a:lnTo>
                    <a:pt x="475154" y="711200"/>
                  </a:lnTo>
                  <a:lnTo>
                    <a:pt x="0" y="711200"/>
                  </a:lnTo>
                  <a:lnTo>
                    <a:pt x="237577" y="0"/>
                  </a:ln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243" y="301625"/>
              <a:ext cx="326668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3198" y="2247509"/>
            <a:ext cx="1152000" cy="1152000"/>
            <a:chOff x="0" y="0"/>
            <a:chExt cx="1763007" cy="1763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763007" cy="176300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A5504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1763007" cy="1763007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2179" r="-12366" b="-24546"/>
                </a:stretch>
              </a:blipFill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996702" y="2309552"/>
            <a:ext cx="5032476" cy="1176082"/>
            <a:chOff x="0" y="-28575"/>
            <a:chExt cx="1675229" cy="5164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75229" cy="433539"/>
            </a:xfrm>
            <a:custGeom>
              <a:avLst/>
              <a:gdLst/>
              <a:ahLst/>
              <a:cxnLst/>
              <a:rect l="l" t="t" r="r" b="b"/>
              <a:pathLst>
                <a:path w="1675229" h="487871">
                  <a:moveTo>
                    <a:pt x="61280" y="0"/>
                  </a:moveTo>
                  <a:lnTo>
                    <a:pt x="1613950" y="0"/>
                  </a:lnTo>
                  <a:cubicBezTo>
                    <a:pt x="1630202" y="0"/>
                    <a:pt x="1645789" y="6456"/>
                    <a:pt x="1657281" y="17948"/>
                  </a:cubicBezTo>
                  <a:cubicBezTo>
                    <a:pt x="1668773" y="29441"/>
                    <a:pt x="1675229" y="45027"/>
                    <a:pt x="1675229" y="61280"/>
                  </a:cubicBezTo>
                  <a:lnTo>
                    <a:pt x="1675229" y="426591"/>
                  </a:lnTo>
                  <a:cubicBezTo>
                    <a:pt x="1675229" y="460435"/>
                    <a:pt x="1647793" y="487871"/>
                    <a:pt x="1613950" y="487871"/>
                  </a:cubicBezTo>
                  <a:lnTo>
                    <a:pt x="61280" y="487871"/>
                  </a:lnTo>
                  <a:cubicBezTo>
                    <a:pt x="45027" y="487871"/>
                    <a:pt x="29441" y="481415"/>
                    <a:pt x="17948" y="469922"/>
                  </a:cubicBezTo>
                  <a:cubicBezTo>
                    <a:pt x="6456" y="458430"/>
                    <a:pt x="0" y="442843"/>
                    <a:pt x="0" y="426591"/>
                  </a:cubicBezTo>
                  <a:lnTo>
                    <a:pt x="0" y="61280"/>
                  </a:lnTo>
                  <a:cubicBezTo>
                    <a:pt x="0" y="27436"/>
                    <a:pt x="27436" y="0"/>
                    <a:pt x="612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675229" cy="516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4113982">
            <a:off x="1796407" y="2511950"/>
            <a:ext cx="400590" cy="599595"/>
            <a:chOff x="0" y="0"/>
            <a:chExt cx="475154" cy="711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75154" cy="711200"/>
            </a:xfrm>
            <a:custGeom>
              <a:avLst/>
              <a:gdLst/>
              <a:ahLst/>
              <a:cxnLst/>
              <a:rect l="l" t="t" r="r" b="b"/>
              <a:pathLst>
                <a:path w="475154" h="711200">
                  <a:moveTo>
                    <a:pt x="237577" y="0"/>
                  </a:moveTo>
                  <a:lnTo>
                    <a:pt x="475154" y="711200"/>
                  </a:lnTo>
                  <a:lnTo>
                    <a:pt x="0" y="711200"/>
                  </a:lnTo>
                  <a:lnTo>
                    <a:pt x="237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4243" y="301625"/>
              <a:ext cx="326668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1" y="9936000"/>
            <a:ext cx="7556501" cy="757401"/>
            <a:chOff x="0" y="0"/>
            <a:chExt cx="3017389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17389" cy="812800"/>
            </a:xfrm>
            <a:custGeom>
              <a:avLst/>
              <a:gdLst/>
              <a:ahLst/>
              <a:cxnLst/>
              <a:rect l="l" t="t" r="r" b="b"/>
              <a:pathLst>
                <a:path w="3017389" h="812800">
                  <a:moveTo>
                    <a:pt x="0" y="0"/>
                  </a:moveTo>
                  <a:lnTo>
                    <a:pt x="3017389" y="0"/>
                  </a:lnTo>
                  <a:lnTo>
                    <a:pt x="30173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3017389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729533" y="9994900"/>
            <a:ext cx="4100934" cy="478224"/>
          </a:xfrm>
          <a:custGeom>
            <a:avLst/>
            <a:gdLst/>
            <a:ahLst/>
            <a:cxnLst/>
            <a:rect l="l" t="t" r="r" b="b"/>
            <a:pathLst>
              <a:path w="4100934" h="478224">
                <a:moveTo>
                  <a:pt x="0" y="0"/>
                </a:moveTo>
                <a:lnTo>
                  <a:pt x="4100934" y="0"/>
                </a:lnTo>
                <a:lnTo>
                  <a:pt x="4100934" y="478224"/>
                </a:lnTo>
                <a:lnTo>
                  <a:pt x="0" y="478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1" name="TextBox 41"/>
          <p:cNvSpPr txBox="1"/>
          <p:nvPr/>
        </p:nvSpPr>
        <p:spPr>
          <a:xfrm>
            <a:off x="2899747" y="1270703"/>
            <a:ext cx="3984070" cy="71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8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国のお金の使い道って、どうやって決めてるんですか？</a:t>
            </a:r>
            <a:endParaRPr lang="en-US" altLang="ja-JP" sz="2400" b="1" dirty="0">
              <a:solidFill>
                <a:srgbClr val="000000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266106" y="246457"/>
            <a:ext cx="4464602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に郡山りょうが答えます</a:t>
            </a:r>
            <a:endParaRPr lang="en-US" sz="300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354106" y="330125"/>
            <a:ext cx="937132" cy="338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No.10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227824" y="2570553"/>
            <a:ext cx="479318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2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毎年４月から１年間の使い道（予算）を、直前まで国会で議論して決めています。</a:t>
            </a:r>
            <a:endParaRPr lang="en-US" altLang="ja-JP" sz="2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989076" y="1826244"/>
            <a:ext cx="639663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 dirty="0" err="1">
                <a:solidFill>
                  <a:srgbClr val="54545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既読</a:t>
            </a:r>
            <a:endParaRPr lang="en-US" sz="1599" dirty="0">
              <a:solidFill>
                <a:srgbClr val="545454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>
              <a:lnSpc>
                <a:spcPts val="2239"/>
              </a:lnSpc>
            </a:pPr>
            <a:endParaRPr lang="en-US" sz="1599" dirty="0">
              <a:solidFill>
                <a:srgbClr val="545454"/>
              </a:solidFill>
              <a:ea typeface="Noto Sans JP Medium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9531" y="221431"/>
            <a:ext cx="2353908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lang="en-US" sz="3000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現場の声</a:t>
            </a:r>
            <a:r>
              <a:rPr lang="en-US" sz="300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</a:p>
        </p:txBody>
      </p:sp>
      <p:pic>
        <p:nvPicPr>
          <p:cNvPr id="49" name="図 48" descr="QR コード&#10;&#10;自動的に生成された説明">
            <a:extLst>
              <a:ext uri="{FF2B5EF4-FFF2-40B4-BE49-F238E27FC236}">
                <a16:creationId xmlns:a16="http://schemas.microsoft.com/office/drawing/2014/main" id="{3311E054-F0A4-A273-D4ED-2FBF35BD0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00" y="9993373"/>
            <a:ext cx="500784" cy="500784"/>
          </a:xfrm>
          <a:prstGeom prst="rect">
            <a:avLst/>
          </a:prstGeom>
        </p:spPr>
      </p:pic>
      <p:sp>
        <p:nvSpPr>
          <p:cNvPr id="50" name="TextBox 38">
            <a:extLst>
              <a:ext uri="{FF2B5EF4-FFF2-40B4-BE49-F238E27FC236}">
                <a16:creationId xmlns:a16="http://schemas.microsoft.com/office/drawing/2014/main" id="{EEDA00DB-34C0-C720-13B9-380082CD2ED1}"/>
              </a:ext>
            </a:extLst>
          </p:cNvPr>
          <p:cNvSpPr txBox="1"/>
          <p:nvPr/>
        </p:nvSpPr>
        <p:spPr>
          <a:xfrm>
            <a:off x="204868" y="9932970"/>
            <a:ext cx="1015956" cy="655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1680"/>
              </a:lnSpc>
            </a:pP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各</a:t>
            </a:r>
            <a:r>
              <a:rPr lang="en-US" altLang="ja-JP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SNS</a:t>
            </a: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は公式</a:t>
            </a:r>
            <a:endParaRPr lang="en-US" altLang="ja-JP" sz="1050" b="1" dirty="0">
              <a:solidFill>
                <a:srgbClr val="FFFFFF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algn="just">
              <a:lnSpc>
                <a:spcPts val="1680"/>
              </a:lnSpc>
            </a:pP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サイトから</a:t>
            </a:r>
            <a:r>
              <a:rPr 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→</a:t>
            </a:r>
            <a:endParaRPr lang="en-US" sz="600" b="1" dirty="0">
              <a:solidFill>
                <a:srgbClr val="FFFFFF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56" name="TextBox 77">
            <a:extLst>
              <a:ext uri="{FF2B5EF4-FFF2-40B4-BE49-F238E27FC236}">
                <a16:creationId xmlns:a16="http://schemas.microsoft.com/office/drawing/2014/main" id="{97CEAEAD-13FA-DBA3-3179-B6650BFCE461}"/>
              </a:ext>
            </a:extLst>
          </p:cNvPr>
          <p:cNvSpPr txBox="1"/>
          <p:nvPr/>
        </p:nvSpPr>
        <p:spPr>
          <a:xfrm>
            <a:off x="102364" y="7404059"/>
            <a:ext cx="4219323" cy="409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0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使い道は、どうなってるの？</a:t>
            </a:r>
            <a:endParaRPr lang="en-US" sz="20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" name="TextBox 77">
            <a:extLst>
              <a:ext uri="{FF2B5EF4-FFF2-40B4-BE49-F238E27FC236}">
                <a16:creationId xmlns:a16="http://schemas.microsoft.com/office/drawing/2014/main" id="{612EB1C7-48E8-9317-AC70-4AE01E3057AD}"/>
              </a:ext>
            </a:extLst>
          </p:cNvPr>
          <p:cNvSpPr txBox="1"/>
          <p:nvPr/>
        </p:nvSpPr>
        <p:spPr>
          <a:xfrm>
            <a:off x="98178" y="3521050"/>
            <a:ext cx="7360144" cy="409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0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国の予算は１年かけて作られています</a:t>
            </a:r>
            <a:endParaRPr lang="en-US" altLang="ja-JP" sz="20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9" name="角丸四角形 53">
            <a:extLst>
              <a:ext uri="{FF2B5EF4-FFF2-40B4-BE49-F238E27FC236}">
                <a16:creationId xmlns:a16="http://schemas.microsoft.com/office/drawing/2014/main" id="{BA0CDEC2-709E-A461-C55F-CC11567C66E4}"/>
              </a:ext>
            </a:extLst>
          </p:cNvPr>
          <p:cNvSpPr/>
          <p:nvPr/>
        </p:nvSpPr>
        <p:spPr>
          <a:xfrm>
            <a:off x="1239947" y="4835795"/>
            <a:ext cx="667713" cy="65833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0349C959-D151-12DF-D663-539F1FC1D6AF}"/>
              </a:ext>
            </a:extLst>
          </p:cNvPr>
          <p:cNvSpPr txBox="1"/>
          <p:nvPr/>
        </p:nvSpPr>
        <p:spPr>
          <a:xfrm>
            <a:off x="1211124" y="4885061"/>
            <a:ext cx="711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来年度予算の方向性は</a:t>
            </a:r>
            <a:r>
              <a:rPr kumimoji="1" lang="en-US" altLang="ja-JP" sz="1000" dirty="0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…</a:t>
            </a:r>
          </a:p>
        </p:txBody>
      </p:sp>
      <p:pic>
        <p:nvPicPr>
          <p:cNvPr id="121" name="図 120" descr="アイコン&#10;&#10;自動的に生成された説明">
            <a:extLst>
              <a:ext uri="{FF2B5EF4-FFF2-40B4-BE49-F238E27FC236}">
                <a16:creationId xmlns:a16="http://schemas.microsoft.com/office/drawing/2014/main" id="{C4DDB0D8-2DBE-D0FC-E078-916760694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4" b="18147"/>
          <a:stretch/>
        </p:blipFill>
        <p:spPr>
          <a:xfrm>
            <a:off x="3859956" y="6752351"/>
            <a:ext cx="592182" cy="439031"/>
          </a:xfrm>
          <a:prstGeom prst="rect">
            <a:avLst/>
          </a:prstGeom>
        </p:spPr>
      </p:pic>
      <p:pic>
        <p:nvPicPr>
          <p:cNvPr id="123" name="図 122" descr="フェンス が含まれている画像&#10;&#10;自動的に生成された説明">
            <a:extLst>
              <a:ext uri="{FF2B5EF4-FFF2-40B4-BE49-F238E27FC236}">
                <a16:creationId xmlns:a16="http://schemas.microsoft.com/office/drawing/2014/main" id="{9495CBF9-F2EF-5004-203A-1A8F83DD9A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3513"/>
          <a:stretch/>
        </p:blipFill>
        <p:spPr>
          <a:xfrm>
            <a:off x="2644633" y="6768135"/>
            <a:ext cx="485281" cy="448664"/>
          </a:xfrm>
          <a:prstGeom prst="rect">
            <a:avLst/>
          </a:prstGeom>
        </p:spPr>
      </p:pic>
      <p:sp>
        <p:nvSpPr>
          <p:cNvPr id="127" name="角丸四角形吹き出し 113">
            <a:extLst>
              <a:ext uri="{FF2B5EF4-FFF2-40B4-BE49-F238E27FC236}">
                <a16:creationId xmlns:a16="http://schemas.microsoft.com/office/drawing/2014/main" id="{8414BB76-71EE-5066-C52D-55FC8678D1B6}"/>
              </a:ext>
            </a:extLst>
          </p:cNvPr>
          <p:cNvSpPr/>
          <p:nvPr/>
        </p:nvSpPr>
        <p:spPr>
          <a:xfrm>
            <a:off x="367855" y="4233961"/>
            <a:ext cx="1037091" cy="522185"/>
          </a:xfrm>
          <a:prstGeom prst="rect">
            <a:avLst/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BC7195F1-5ED1-3C36-6A4A-F8108D8E9F40}"/>
              </a:ext>
            </a:extLst>
          </p:cNvPr>
          <p:cNvSpPr/>
          <p:nvPr/>
        </p:nvSpPr>
        <p:spPr>
          <a:xfrm>
            <a:off x="147189" y="7825817"/>
            <a:ext cx="23492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（例）令和７年度本予算案</a:t>
            </a:r>
            <a:endParaRPr lang="en-US" altLang="ja-JP" sz="12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EE48F995-0AA5-6163-4F44-C9AF72245BB3}"/>
              </a:ext>
            </a:extLst>
          </p:cNvPr>
          <p:cNvCxnSpPr>
            <a:cxnSpLocks/>
          </p:cNvCxnSpPr>
          <p:nvPr/>
        </p:nvCxnSpPr>
        <p:spPr>
          <a:xfrm>
            <a:off x="5183773" y="5823579"/>
            <a:ext cx="0" cy="147190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77">
            <a:extLst>
              <a:ext uri="{FF2B5EF4-FFF2-40B4-BE49-F238E27FC236}">
                <a16:creationId xmlns:a16="http://schemas.microsoft.com/office/drawing/2014/main" id="{76C86E98-8FDE-2AEE-F001-BE1D6E54A8BB}"/>
              </a:ext>
            </a:extLst>
          </p:cNvPr>
          <p:cNvSpPr txBox="1"/>
          <p:nvPr/>
        </p:nvSpPr>
        <p:spPr>
          <a:xfrm>
            <a:off x="252237" y="3799324"/>
            <a:ext cx="6666383" cy="387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1200" b="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４月　　　５月　　　６月　　　７月　　　８月　　　９月　　　</a:t>
            </a:r>
            <a:r>
              <a:rPr lang="en-US" altLang="ja-JP" sz="1200" b="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r>
              <a:rPr lang="ja-JP" altLang="en-US" sz="1200" b="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　　　</a:t>
            </a:r>
            <a:r>
              <a:rPr lang="en-US" altLang="ja-JP" sz="1200" b="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r>
              <a:rPr lang="ja-JP" altLang="en-US" sz="1200" b="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　　　</a:t>
            </a:r>
            <a:r>
              <a:rPr lang="en-US" altLang="ja-JP" sz="1200" b="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lang="ja-JP" altLang="en-US" sz="1200" b="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endParaRPr lang="en-US" altLang="ja-JP" sz="1200" b="1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0" name="角丸四角形吹き出し 113">
            <a:extLst>
              <a:ext uri="{FF2B5EF4-FFF2-40B4-BE49-F238E27FC236}">
                <a16:creationId xmlns:a16="http://schemas.microsoft.com/office/drawing/2014/main" id="{2BA7661C-2CAE-5F20-1F1F-540D22B8C587}"/>
              </a:ext>
            </a:extLst>
          </p:cNvPr>
          <p:cNvSpPr/>
          <p:nvPr/>
        </p:nvSpPr>
        <p:spPr>
          <a:xfrm>
            <a:off x="1982564" y="4233961"/>
            <a:ext cx="1062864" cy="518981"/>
          </a:xfrm>
          <a:prstGeom prst="rect">
            <a:avLst/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角丸四角形吹き出し 113">
            <a:extLst>
              <a:ext uri="{FF2B5EF4-FFF2-40B4-BE49-F238E27FC236}">
                <a16:creationId xmlns:a16="http://schemas.microsoft.com/office/drawing/2014/main" id="{FC5A3524-93E4-1F29-341A-D71BC22A62E2}"/>
              </a:ext>
            </a:extLst>
          </p:cNvPr>
          <p:cNvSpPr/>
          <p:nvPr/>
        </p:nvSpPr>
        <p:spPr>
          <a:xfrm>
            <a:off x="3302793" y="4233962"/>
            <a:ext cx="1128572" cy="518980"/>
          </a:xfrm>
          <a:prstGeom prst="rect">
            <a:avLst/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角丸四角形吹き出し 113">
            <a:extLst>
              <a:ext uri="{FF2B5EF4-FFF2-40B4-BE49-F238E27FC236}">
                <a16:creationId xmlns:a16="http://schemas.microsoft.com/office/drawing/2014/main" id="{AF58EF99-E8AC-8CBC-B1BC-80EB2F5F6C48}"/>
              </a:ext>
            </a:extLst>
          </p:cNvPr>
          <p:cNvSpPr/>
          <p:nvPr/>
        </p:nvSpPr>
        <p:spPr>
          <a:xfrm>
            <a:off x="5068061" y="4233962"/>
            <a:ext cx="1168543" cy="522130"/>
          </a:xfrm>
          <a:prstGeom prst="rect">
            <a:avLst/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角丸四角形吹き出し 113">
            <a:extLst>
              <a:ext uri="{FF2B5EF4-FFF2-40B4-BE49-F238E27FC236}">
                <a16:creationId xmlns:a16="http://schemas.microsoft.com/office/drawing/2014/main" id="{E6C77DA2-3D54-EB43-899F-F0F9F2D7C7B0}"/>
              </a:ext>
            </a:extLst>
          </p:cNvPr>
          <p:cNvSpPr/>
          <p:nvPr/>
        </p:nvSpPr>
        <p:spPr>
          <a:xfrm>
            <a:off x="6347594" y="4233962"/>
            <a:ext cx="709089" cy="518980"/>
          </a:xfrm>
          <a:prstGeom prst="rect">
            <a:avLst/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TextBox 77">
            <a:extLst>
              <a:ext uri="{FF2B5EF4-FFF2-40B4-BE49-F238E27FC236}">
                <a16:creationId xmlns:a16="http://schemas.microsoft.com/office/drawing/2014/main" id="{C1166426-BA27-5975-DCD0-214F30D106EC}"/>
              </a:ext>
            </a:extLst>
          </p:cNvPr>
          <p:cNvSpPr txBox="1"/>
          <p:nvPr/>
        </p:nvSpPr>
        <p:spPr>
          <a:xfrm>
            <a:off x="508797" y="4300652"/>
            <a:ext cx="77612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役所内で議論を始める</a:t>
            </a:r>
          </a:p>
        </p:txBody>
      </p:sp>
      <p:sp>
        <p:nvSpPr>
          <p:cNvPr id="110" name="TextBox 77">
            <a:extLst>
              <a:ext uri="{FF2B5EF4-FFF2-40B4-BE49-F238E27FC236}">
                <a16:creationId xmlns:a16="http://schemas.microsoft.com/office/drawing/2014/main" id="{37F4B484-2964-7932-FDC2-6EBA402A6E7F}"/>
              </a:ext>
            </a:extLst>
          </p:cNvPr>
          <p:cNvSpPr txBox="1"/>
          <p:nvPr/>
        </p:nvSpPr>
        <p:spPr>
          <a:xfrm>
            <a:off x="2129112" y="4300652"/>
            <a:ext cx="77612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国が予算の方針を示す</a:t>
            </a:r>
          </a:p>
        </p:txBody>
      </p:sp>
      <p:sp>
        <p:nvSpPr>
          <p:cNvPr id="112" name="TextBox 77">
            <a:extLst>
              <a:ext uri="{FF2B5EF4-FFF2-40B4-BE49-F238E27FC236}">
                <a16:creationId xmlns:a16="http://schemas.microsoft.com/office/drawing/2014/main" id="{A806B721-96D5-13AF-11A4-D4B0BEE4D0B1}"/>
              </a:ext>
            </a:extLst>
          </p:cNvPr>
          <p:cNvSpPr txBox="1"/>
          <p:nvPr/>
        </p:nvSpPr>
        <p:spPr>
          <a:xfrm>
            <a:off x="3420006" y="4300652"/>
            <a:ext cx="97106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地方や団体等が要望を出す</a:t>
            </a:r>
          </a:p>
        </p:txBody>
      </p:sp>
      <p:sp>
        <p:nvSpPr>
          <p:cNvPr id="114" name="TextBox 77">
            <a:extLst>
              <a:ext uri="{FF2B5EF4-FFF2-40B4-BE49-F238E27FC236}">
                <a16:creationId xmlns:a16="http://schemas.microsoft.com/office/drawing/2014/main" id="{EBF9D885-7B64-2A1E-70C3-BFEABD448E8B}"/>
              </a:ext>
            </a:extLst>
          </p:cNvPr>
          <p:cNvSpPr txBox="1"/>
          <p:nvPr/>
        </p:nvSpPr>
        <p:spPr>
          <a:xfrm>
            <a:off x="5183773" y="4300652"/>
            <a:ext cx="101627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予算案決定の最終的な議論</a:t>
            </a:r>
          </a:p>
        </p:txBody>
      </p:sp>
      <p:sp>
        <p:nvSpPr>
          <p:cNvPr id="116" name="TextBox 77">
            <a:extLst>
              <a:ext uri="{FF2B5EF4-FFF2-40B4-BE49-F238E27FC236}">
                <a16:creationId xmlns:a16="http://schemas.microsoft.com/office/drawing/2014/main" id="{8B51B541-F058-3462-036C-9E20603C6B19}"/>
              </a:ext>
            </a:extLst>
          </p:cNvPr>
          <p:cNvSpPr txBox="1"/>
          <p:nvPr/>
        </p:nvSpPr>
        <p:spPr>
          <a:xfrm>
            <a:off x="6463961" y="4300652"/>
            <a:ext cx="60341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予算案が決定</a:t>
            </a:r>
          </a:p>
        </p:txBody>
      </p:sp>
      <p:pic>
        <p:nvPicPr>
          <p:cNvPr id="118" name="図 1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62D7B65-E88B-4A5E-1ED2-C8B2C38A0B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44" y="6491029"/>
            <a:ext cx="515456" cy="419431"/>
          </a:xfrm>
          <a:prstGeom prst="rect">
            <a:avLst/>
          </a:prstGeom>
        </p:spPr>
      </p:pic>
      <p:pic>
        <p:nvPicPr>
          <p:cNvPr id="120" name="図 119" descr="ダイアグラム&#10;&#10;自動的に生成された説明">
            <a:extLst>
              <a:ext uri="{FF2B5EF4-FFF2-40B4-BE49-F238E27FC236}">
                <a16:creationId xmlns:a16="http://schemas.microsoft.com/office/drawing/2014/main" id="{6D8D21B3-7911-9557-2C23-00C5DA4531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2" y="4800747"/>
            <a:ext cx="788111" cy="746522"/>
          </a:xfrm>
          <a:prstGeom prst="rect">
            <a:avLst/>
          </a:prstGeom>
        </p:spPr>
      </p:pic>
      <p:pic>
        <p:nvPicPr>
          <p:cNvPr id="132" name="図 13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EC80393B-1865-F9B3-1E1B-4106F3E92E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38" y="4873351"/>
            <a:ext cx="1177057" cy="620341"/>
          </a:xfrm>
          <a:prstGeom prst="rect">
            <a:avLst/>
          </a:prstGeom>
        </p:spPr>
      </p:pic>
      <p:pic>
        <p:nvPicPr>
          <p:cNvPr id="136" name="図 135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71D64E46-DA6E-F955-F535-D395059F52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7748" y="4873351"/>
            <a:ext cx="845074" cy="620265"/>
          </a:xfrm>
          <a:prstGeom prst="rect">
            <a:avLst/>
          </a:prstGeom>
        </p:spPr>
      </p:pic>
      <p:sp>
        <p:nvSpPr>
          <p:cNvPr id="148" name="三角形 48">
            <a:extLst>
              <a:ext uri="{FF2B5EF4-FFF2-40B4-BE49-F238E27FC236}">
                <a16:creationId xmlns:a16="http://schemas.microsoft.com/office/drawing/2014/main" id="{070E5D78-F8E8-2096-5E53-51230C053985}"/>
              </a:ext>
            </a:extLst>
          </p:cNvPr>
          <p:cNvSpPr/>
          <p:nvPr/>
        </p:nvSpPr>
        <p:spPr>
          <a:xfrm rot="16200000">
            <a:off x="1158083" y="4984664"/>
            <a:ext cx="91822" cy="13287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DD7C813D-1A83-409F-3115-95862B9A6C84}"/>
              </a:ext>
            </a:extLst>
          </p:cNvPr>
          <p:cNvSpPr/>
          <p:nvPr/>
        </p:nvSpPr>
        <p:spPr>
          <a:xfrm>
            <a:off x="1997173" y="4842704"/>
            <a:ext cx="98558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来年度予算</a:t>
            </a:r>
            <a:endParaRPr lang="en-US" altLang="ja-JP" sz="105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5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は〇〇を</a:t>
            </a:r>
            <a:endParaRPr lang="en-US" altLang="ja-JP" sz="105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5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重視します</a:t>
            </a:r>
            <a:endParaRPr lang="en-US" altLang="ja-JP" sz="105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53" name="角丸四角形 53">
            <a:extLst>
              <a:ext uri="{FF2B5EF4-FFF2-40B4-BE49-F238E27FC236}">
                <a16:creationId xmlns:a16="http://schemas.microsoft.com/office/drawing/2014/main" id="{A49378A3-9080-3E7E-3899-272B86395CFE}"/>
              </a:ext>
            </a:extLst>
          </p:cNvPr>
          <p:cNvSpPr/>
          <p:nvPr/>
        </p:nvSpPr>
        <p:spPr>
          <a:xfrm>
            <a:off x="4291820" y="4850861"/>
            <a:ext cx="788111" cy="65833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2CC230DA-E60E-FEEC-F42E-5CA29C7AAFD6}"/>
              </a:ext>
            </a:extLst>
          </p:cNvPr>
          <p:cNvSpPr txBox="1"/>
          <p:nvPr/>
        </p:nvSpPr>
        <p:spPr>
          <a:xfrm>
            <a:off x="4272688" y="4895361"/>
            <a:ext cx="826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〇〇県の発展には△△が必要です</a:t>
            </a:r>
            <a:endParaRPr kumimoji="1" lang="en-US" altLang="ja-JP" sz="1000" dirty="0">
              <a:solidFill>
                <a:schemeClr val="bg1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55" name="三角形 48">
            <a:extLst>
              <a:ext uri="{FF2B5EF4-FFF2-40B4-BE49-F238E27FC236}">
                <a16:creationId xmlns:a16="http://schemas.microsoft.com/office/drawing/2014/main" id="{4CF94526-1843-6105-E252-6098DDB3E3E3}"/>
              </a:ext>
            </a:extLst>
          </p:cNvPr>
          <p:cNvSpPr/>
          <p:nvPr/>
        </p:nvSpPr>
        <p:spPr>
          <a:xfrm rot="16200000">
            <a:off x="4235976" y="4944789"/>
            <a:ext cx="91822" cy="13287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pic>
        <p:nvPicPr>
          <p:cNvPr id="156" name="図 155" descr="アイコン&#10;&#10;自動的に生成された説明">
            <a:extLst>
              <a:ext uri="{FF2B5EF4-FFF2-40B4-BE49-F238E27FC236}">
                <a16:creationId xmlns:a16="http://schemas.microsoft.com/office/drawing/2014/main" id="{AC9C83E8-B0BD-1616-E0AF-02A8C5982E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87" y="4826504"/>
            <a:ext cx="461270" cy="461270"/>
          </a:xfrm>
          <a:prstGeom prst="rect">
            <a:avLst/>
          </a:prstGeom>
        </p:spPr>
      </p:pic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1727FD2A-E8A1-E457-6ECB-A5701515E39E}"/>
              </a:ext>
            </a:extLst>
          </p:cNvPr>
          <p:cNvSpPr/>
          <p:nvPr/>
        </p:nvSpPr>
        <p:spPr>
          <a:xfrm>
            <a:off x="5183773" y="5303977"/>
            <a:ext cx="6142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Ａ大臣</a:t>
            </a:r>
            <a:endParaRPr lang="en-US" altLang="ja-JP" sz="105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61" name="角丸四角形 53">
            <a:extLst>
              <a:ext uri="{FF2B5EF4-FFF2-40B4-BE49-F238E27FC236}">
                <a16:creationId xmlns:a16="http://schemas.microsoft.com/office/drawing/2014/main" id="{A14524DD-C410-7FEA-673F-8F988E9F8831}"/>
              </a:ext>
            </a:extLst>
          </p:cNvPr>
          <p:cNvSpPr/>
          <p:nvPr/>
        </p:nvSpPr>
        <p:spPr>
          <a:xfrm>
            <a:off x="5746921" y="4840874"/>
            <a:ext cx="1405389" cy="65833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80BBB76B-4703-A6AA-6FFB-9F78B2FC2C66}"/>
              </a:ext>
            </a:extLst>
          </p:cNvPr>
          <p:cNvSpPr txBox="1"/>
          <p:nvPr/>
        </p:nvSpPr>
        <p:spPr>
          <a:xfrm>
            <a:off x="5752019" y="4885061"/>
            <a:ext cx="138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担当分野の予算獲得に向けて財務大臣にお願いしよう！</a:t>
            </a:r>
            <a:endParaRPr kumimoji="1" lang="en-US" altLang="ja-JP" sz="1000" dirty="0">
              <a:solidFill>
                <a:schemeClr val="bg1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63" name="三角形 48">
            <a:extLst>
              <a:ext uri="{FF2B5EF4-FFF2-40B4-BE49-F238E27FC236}">
                <a16:creationId xmlns:a16="http://schemas.microsoft.com/office/drawing/2014/main" id="{49AE14A2-25B1-8C48-C106-FB01077D78A3}"/>
              </a:ext>
            </a:extLst>
          </p:cNvPr>
          <p:cNvSpPr/>
          <p:nvPr/>
        </p:nvSpPr>
        <p:spPr>
          <a:xfrm rot="16200000">
            <a:off x="5689286" y="4979550"/>
            <a:ext cx="91822" cy="13287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167" name="TextBox 77">
            <a:extLst>
              <a:ext uri="{FF2B5EF4-FFF2-40B4-BE49-F238E27FC236}">
                <a16:creationId xmlns:a16="http://schemas.microsoft.com/office/drawing/2014/main" id="{8EB6DE9C-9CF7-3BBD-6E92-6ED2C40FA8AC}"/>
              </a:ext>
            </a:extLst>
          </p:cNvPr>
          <p:cNvSpPr txBox="1"/>
          <p:nvPr/>
        </p:nvSpPr>
        <p:spPr>
          <a:xfrm>
            <a:off x="252237" y="5435909"/>
            <a:ext cx="7173773" cy="387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1200" b="1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１月　　　　　　　　　２月　　　　　　　　　３月　　　　　　　　　４月（新年度）</a:t>
            </a:r>
            <a:r>
              <a:rPr lang="ja-JP" altLang="en-US" sz="12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endParaRPr lang="en-US" altLang="ja-JP" sz="1200" dirty="0">
              <a:solidFill>
                <a:srgbClr val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8" name="角丸四角形吹き出し 113">
            <a:extLst>
              <a:ext uri="{FF2B5EF4-FFF2-40B4-BE49-F238E27FC236}">
                <a16:creationId xmlns:a16="http://schemas.microsoft.com/office/drawing/2014/main" id="{912F92E0-DE90-04EF-A051-BE1D7358ED03}"/>
              </a:ext>
            </a:extLst>
          </p:cNvPr>
          <p:cNvSpPr/>
          <p:nvPr/>
        </p:nvSpPr>
        <p:spPr>
          <a:xfrm>
            <a:off x="345837" y="5860049"/>
            <a:ext cx="964479" cy="525439"/>
          </a:xfrm>
          <a:prstGeom prst="rect">
            <a:avLst/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TextBox 77">
            <a:extLst>
              <a:ext uri="{FF2B5EF4-FFF2-40B4-BE49-F238E27FC236}">
                <a16:creationId xmlns:a16="http://schemas.microsoft.com/office/drawing/2014/main" id="{3A7CB856-0157-196B-3344-1DB873818855}"/>
              </a:ext>
            </a:extLst>
          </p:cNvPr>
          <p:cNvSpPr txBox="1"/>
          <p:nvPr/>
        </p:nvSpPr>
        <p:spPr>
          <a:xfrm>
            <a:off x="433154" y="5936763"/>
            <a:ext cx="77612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総理大臣が予算を説明</a:t>
            </a:r>
          </a:p>
        </p:txBody>
      </p:sp>
      <p:pic>
        <p:nvPicPr>
          <p:cNvPr id="171" name="図 170" descr="アイコン&#10;&#10;自動的に生成された説明">
            <a:extLst>
              <a:ext uri="{FF2B5EF4-FFF2-40B4-BE49-F238E27FC236}">
                <a16:creationId xmlns:a16="http://schemas.microsoft.com/office/drawing/2014/main" id="{31B14514-38BB-E456-8893-ED664DF7DF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9" y="6501095"/>
            <a:ext cx="555841" cy="555841"/>
          </a:xfrm>
          <a:prstGeom prst="rect">
            <a:avLst/>
          </a:prstGeom>
        </p:spPr>
      </p:pic>
      <p:sp>
        <p:nvSpPr>
          <p:cNvPr id="172" name="角丸四角形吹き出し 113">
            <a:extLst>
              <a:ext uri="{FF2B5EF4-FFF2-40B4-BE49-F238E27FC236}">
                <a16:creationId xmlns:a16="http://schemas.microsoft.com/office/drawing/2014/main" id="{BE0FB852-93AB-01A9-C18D-21526639C1C3}"/>
              </a:ext>
            </a:extLst>
          </p:cNvPr>
          <p:cNvSpPr/>
          <p:nvPr/>
        </p:nvSpPr>
        <p:spPr>
          <a:xfrm>
            <a:off x="1982564" y="5852234"/>
            <a:ext cx="2268851" cy="538443"/>
          </a:xfrm>
          <a:prstGeom prst="rect">
            <a:avLst/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TextBox 77">
            <a:extLst>
              <a:ext uri="{FF2B5EF4-FFF2-40B4-BE49-F238E27FC236}">
                <a16:creationId xmlns:a16="http://schemas.microsoft.com/office/drawing/2014/main" id="{85196542-F57D-AE83-0AD2-BB495370A4FE}"/>
              </a:ext>
            </a:extLst>
          </p:cNvPr>
          <p:cNvSpPr txBox="1"/>
          <p:nvPr/>
        </p:nvSpPr>
        <p:spPr>
          <a:xfrm>
            <a:off x="2135550" y="5936763"/>
            <a:ext cx="212823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国会で予算を徹底的に議論！</a:t>
            </a:r>
            <a:endParaRPr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２月は衆議院・３月は参議院</a:t>
            </a: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4D48993F-9930-DEC6-250B-86A647DD3FD9}"/>
              </a:ext>
            </a:extLst>
          </p:cNvPr>
          <p:cNvSpPr/>
          <p:nvPr/>
        </p:nvSpPr>
        <p:spPr>
          <a:xfrm>
            <a:off x="369066" y="7046869"/>
            <a:ext cx="7428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総理大臣</a:t>
            </a:r>
            <a:endParaRPr lang="en-US" altLang="ja-JP" sz="105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78" name="角丸四角形 53">
            <a:extLst>
              <a:ext uri="{FF2B5EF4-FFF2-40B4-BE49-F238E27FC236}">
                <a16:creationId xmlns:a16="http://schemas.microsoft.com/office/drawing/2014/main" id="{08A69ECF-52DB-3398-8D23-56BD6AFC5230}"/>
              </a:ext>
            </a:extLst>
          </p:cNvPr>
          <p:cNvSpPr/>
          <p:nvPr/>
        </p:nvSpPr>
        <p:spPr>
          <a:xfrm>
            <a:off x="1032694" y="6467801"/>
            <a:ext cx="1075411" cy="636959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19E7FA5A-F1D3-104E-5D14-AFC1E97D200C}"/>
              </a:ext>
            </a:extLst>
          </p:cNvPr>
          <p:cNvSpPr txBox="1"/>
          <p:nvPr/>
        </p:nvSpPr>
        <p:spPr>
          <a:xfrm>
            <a:off x="1071272" y="6486936"/>
            <a:ext cx="984818" cy="572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>
                <a:solidFill>
                  <a:schemeClr val="bg1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この予算で、〇〇な社会を実現します！</a:t>
            </a:r>
            <a:endParaRPr kumimoji="1" lang="en-US" altLang="ja-JP" sz="1000" dirty="0">
              <a:solidFill>
                <a:schemeClr val="bg1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80" name="三角形 48">
            <a:extLst>
              <a:ext uri="{FF2B5EF4-FFF2-40B4-BE49-F238E27FC236}">
                <a16:creationId xmlns:a16="http://schemas.microsoft.com/office/drawing/2014/main" id="{47D150F6-D1C3-01F7-6D64-0D030B4540F4}"/>
              </a:ext>
            </a:extLst>
          </p:cNvPr>
          <p:cNvSpPr/>
          <p:nvPr/>
        </p:nvSpPr>
        <p:spPr>
          <a:xfrm rot="16200000">
            <a:off x="944618" y="6640001"/>
            <a:ext cx="91822" cy="132878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D36C8362-088A-4796-1804-F9AFB12FE0F4}"/>
              </a:ext>
            </a:extLst>
          </p:cNvPr>
          <p:cNvSpPr/>
          <p:nvPr/>
        </p:nvSpPr>
        <p:spPr>
          <a:xfrm>
            <a:off x="3304004" y="6966240"/>
            <a:ext cx="7428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ＶＳ</a:t>
            </a:r>
            <a:endParaRPr lang="en-US" altLang="ja-JP" sz="105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557CDA7B-2185-DC63-2CCC-3E77732D539F}"/>
              </a:ext>
            </a:extLst>
          </p:cNvPr>
          <p:cNvSpPr/>
          <p:nvPr/>
        </p:nvSpPr>
        <p:spPr>
          <a:xfrm>
            <a:off x="2672304" y="6474083"/>
            <a:ext cx="468291" cy="2616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与党</a:t>
            </a: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B9C06274-2D30-0631-AD7A-59C93D34E07B}"/>
              </a:ext>
            </a:extLst>
          </p:cNvPr>
          <p:cNvSpPr/>
          <p:nvPr/>
        </p:nvSpPr>
        <p:spPr>
          <a:xfrm>
            <a:off x="3930912" y="6474083"/>
            <a:ext cx="468292" cy="26161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野党</a:t>
            </a:r>
          </a:p>
        </p:txBody>
      </p:sp>
      <p:sp>
        <p:nvSpPr>
          <p:cNvPr id="185" name="角丸四角形吹き出し 113">
            <a:extLst>
              <a:ext uri="{FF2B5EF4-FFF2-40B4-BE49-F238E27FC236}">
                <a16:creationId xmlns:a16="http://schemas.microsoft.com/office/drawing/2014/main" id="{348DDB49-6676-2169-8387-C0BBC3C8F2F8}"/>
              </a:ext>
            </a:extLst>
          </p:cNvPr>
          <p:cNvSpPr/>
          <p:nvPr/>
        </p:nvSpPr>
        <p:spPr>
          <a:xfrm>
            <a:off x="4371182" y="5845341"/>
            <a:ext cx="652775" cy="545335"/>
          </a:xfrm>
          <a:prstGeom prst="rect">
            <a:avLst/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TextBox 77">
            <a:extLst>
              <a:ext uri="{FF2B5EF4-FFF2-40B4-BE49-F238E27FC236}">
                <a16:creationId xmlns:a16="http://schemas.microsoft.com/office/drawing/2014/main" id="{A67D1068-E26B-7EA3-A1A2-F4E137B49721}"/>
              </a:ext>
            </a:extLst>
          </p:cNvPr>
          <p:cNvSpPr txBox="1"/>
          <p:nvPr/>
        </p:nvSpPr>
        <p:spPr>
          <a:xfrm>
            <a:off x="4453395" y="5936763"/>
            <a:ext cx="60341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予算が</a:t>
            </a:r>
            <a:endParaRPr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成立！</a:t>
            </a:r>
          </a:p>
        </p:txBody>
      </p:sp>
      <p:sp>
        <p:nvSpPr>
          <p:cNvPr id="189" name="角丸四角形吹き出し 113">
            <a:extLst>
              <a:ext uri="{FF2B5EF4-FFF2-40B4-BE49-F238E27FC236}">
                <a16:creationId xmlns:a16="http://schemas.microsoft.com/office/drawing/2014/main" id="{1DEFDDBC-7CBA-D9A6-CF40-F7C06A023516}"/>
              </a:ext>
            </a:extLst>
          </p:cNvPr>
          <p:cNvSpPr/>
          <p:nvPr/>
        </p:nvSpPr>
        <p:spPr>
          <a:xfrm>
            <a:off x="5559608" y="5874751"/>
            <a:ext cx="1353992" cy="533253"/>
          </a:xfrm>
          <a:prstGeom prst="rect">
            <a:avLst/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TextBox 77">
            <a:extLst>
              <a:ext uri="{FF2B5EF4-FFF2-40B4-BE49-F238E27FC236}">
                <a16:creationId xmlns:a16="http://schemas.microsoft.com/office/drawing/2014/main" id="{E642FBF1-E307-9B67-7668-578F7F658862}"/>
              </a:ext>
            </a:extLst>
          </p:cNvPr>
          <p:cNvSpPr txBox="1"/>
          <p:nvPr/>
        </p:nvSpPr>
        <p:spPr>
          <a:xfrm>
            <a:off x="5660048" y="5964853"/>
            <a:ext cx="131154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新しい予算での</a:t>
            </a:r>
            <a:endParaRPr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政策がスタート！</a:t>
            </a:r>
          </a:p>
        </p:txBody>
      </p:sp>
      <p:graphicFrame>
        <p:nvGraphicFramePr>
          <p:cNvPr id="194" name="グラフ 193">
            <a:extLst>
              <a:ext uri="{FF2B5EF4-FFF2-40B4-BE49-F238E27FC236}">
                <a16:creationId xmlns:a16="http://schemas.microsoft.com/office/drawing/2014/main" id="{ABF794A0-2DB0-465F-2AF2-718DEDB32865}"/>
              </a:ext>
            </a:extLst>
          </p:cNvPr>
          <p:cNvGraphicFramePr/>
          <p:nvPr/>
        </p:nvGraphicFramePr>
        <p:xfrm>
          <a:off x="315251" y="8008922"/>
          <a:ext cx="1900560" cy="166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59D32416-081E-A3E3-85C1-9D34BD4F6837}"/>
              </a:ext>
            </a:extLst>
          </p:cNvPr>
          <p:cNvSpPr/>
          <p:nvPr/>
        </p:nvSpPr>
        <p:spPr>
          <a:xfrm>
            <a:off x="881368" y="8603498"/>
            <a:ext cx="9855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　総 額</a:t>
            </a:r>
            <a:endParaRPr lang="en-US" altLang="ja-JP" sz="105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5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約</a:t>
            </a:r>
            <a:r>
              <a:rPr lang="en-US" altLang="ja-JP" sz="105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115</a:t>
            </a:r>
            <a:r>
              <a:rPr lang="ja-JP" altLang="en-US" sz="105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兆円</a:t>
            </a:r>
            <a:endParaRPr lang="en-US" altLang="ja-JP" sz="105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96" name="正方形/長方形 195">
            <a:extLst>
              <a:ext uri="{FF2B5EF4-FFF2-40B4-BE49-F238E27FC236}">
                <a16:creationId xmlns:a16="http://schemas.microsoft.com/office/drawing/2014/main" id="{A51F93C7-27F8-4B48-70F6-C46B1D200881}"/>
              </a:ext>
            </a:extLst>
          </p:cNvPr>
          <p:cNvSpPr/>
          <p:nvPr/>
        </p:nvSpPr>
        <p:spPr>
          <a:xfrm>
            <a:off x="1866592" y="8202179"/>
            <a:ext cx="8166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国民の健康や生活を守る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73729E2B-6529-069F-22F2-B9E976DE7EC0}"/>
              </a:ext>
            </a:extLst>
          </p:cNvPr>
          <p:cNvSpPr/>
          <p:nvPr/>
        </p:nvSpPr>
        <p:spPr>
          <a:xfrm>
            <a:off x="1866950" y="9060725"/>
            <a:ext cx="854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国の領土と安全を守る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EB45A59B-5CFC-5C2B-7529-1BB1CF9996C4}"/>
              </a:ext>
            </a:extLst>
          </p:cNvPr>
          <p:cNvSpPr/>
          <p:nvPr/>
        </p:nvSpPr>
        <p:spPr>
          <a:xfrm>
            <a:off x="1549447" y="9407442"/>
            <a:ext cx="880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道路や住宅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等を整備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7125C759-8917-C4A3-9ED1-AAE3942287E5}"/>
              </a:ext>
            </a:extLst>
          </p:cNvPr>
          <p:cNvSpPr/>
          <p:nvPr/>
        </p:nvSpPr>
        <p:spPr>
          <a:xfrm>
            <a:off x="1000052" y="9509356"/>
            <a:ext cx="789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教育や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科学技術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200" name="正方形/長方形 199">
            <a:extLst>
              <a:ext uri="{FF2B5EF4-FFF2-40B4-BE49-F238E27FC236}">
                <a16:creationId xmlns:a16="http://schemas.microsoft.com/office/drawing/2014/main" id="{925FE3F3-BCCE-AB23-F37B-0BEC31B8A781}"/>
              </a:ext>
            </a:extLst>
          </p:cNvPr>
          <p:cNvSpPr/>
          <p:nvPr/>
        </p:nvSpPr>
        <p:spPr>
          <a:xfrm>
            <a:off x="263741" y="8155740"/>
            <a:ext cx="494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国の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借金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47DB9647-6C9D-8E50-43FD-4560E00F0538}"/>
              </a:ext>
            </a:extLst>
          </p:cNvPr>
          <p:cNvSpPr/>
          <p:nvPr/>
        </p:nvSpPr>
        <p:spPr>
          <a:xfrm>
            <a:off x="109228" y="8865055"/>
            <a:ext cx="717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地方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に配分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058375C1-61B9-92CD-A8D3-50BC33056FA9}"/>
              </a:ext>
            </a:extLst>
          </p:cNvPr>
          <p:cNvSpPr/>
          <p:nvPr/>
        </p:nvSpPr>
        <p:spPr>
          <a:xfrm>
            <a:off x="451420" y="9452899"/>
            <a:ext cx="7172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その他</a:t>
            </a:r>
            <a:endParaRPr lang="en-US" altLang="ja-JP" sz="1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80BF3BC2-57D6-4B32-1D0B-DA91F8C8263A}"/>
              </a:ext>
            </a:extLst>
          </p:cNvPr>
          <p:cNvSpPr/>
          <p:nvPr/>
        </p:nvSpPr>
        <p:spPr>
          <a:xfrm>
            <a:off x="2547986" y="7818614"/>
            <a:ext cx="25403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こうして１年かけて作られた予算は、私たちの</a:t>
            </a:r>
            <a:r>
              <a:rPr lang="ja-JP" altLang="en-US" sz="1200" b="1" dirty="0">
                <a:solidFill>
                  <a:schemeClr val="bg1"/>
                </a:solidFill>
                <a:highlight>
                  <a:srgbClr val="EA5504"/>
                </a:highlight>
                <a:latin typeface="BIZ UDGothic" panose="020B0400000000000000" pitchFamily="49" charset="-128"/>
                <a:ea typeface="BIZ UDGothic" panose="020B0400000000000000" pitchFamily="49" charset="-128"/>
              </a:rPr>
              <a:t>健康や生活、子供たちの教育、地方の振興</a:t>
            </a:r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など、皆さんの暮らしに身近なところで役立っています。</a:t>
            </a:r>
            <a:endParaRPr lang="en-US" altLang="ja-JP" sz="13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algn="just"/>
            <a:endParaRPr lang="ja-JP" altLang="en-US" sz="13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algn="just"/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一方で、予算が</a:t>
            </a:r>
            <a:r>
              <a:rPr lang="ja-JP" altLang="en-US" sz="1300" b="1" dirty="0">
                <a:solidFill>
                  <a:schemeClr val="bg1"/>
                </a:solidFill>
                <a:highlight>
                  <a:srgbClr val="EA5504"/>
                </a:highlight>
                <a:latin typeface="BIZ UDGothic" panose="020B0400000000000000" pitchFamily="49" charset="-128"/>
                <a:ea typeface="BIZ UDGothic" panose="020B0400000000000000" pitchFamily="49" charset="-128"/>
              </a:rPr>
              <a:t>働く人のために使われているのか、ムダづかいは無いか</a:t>
            </a:r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など、しっかりとチェックすることも重要です！</a:t>
            </a:r>
          </a:p>
        </p:txBody>
      </p:sp>
      <p:sp>
        <p:nvSpPr>
          <p:cNvPr id="206" name="TextBox 77">
            <a:extLst>
              <a:ext uri="{FF2B5EF4-FFF2-40B4-BE49-F238E27FC236}">
                <a16:creationId xmlns:a16="http://schemas.microsoft.com/office/drawing/2014/main" id="{33D6BF3B-2B84-06EF-EA7B-AB8F68F859DE}"/>
              </a:ext>
            </a:extLst>
          </p:cNvPr>
          <p:cNvSpPr txBox="1"/>
          <p:nvPr/>
        </p:nvSpPr>
        <p:spPr>
          <a:xfrm>
            <a:off x="5358395" y="7719568"/>
            <a:ext cx="183666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巨額の予算だからこそ、皆さんの「現場の声」を反映していくことが重要！納めた税金がちゃんと使われるようにしなければっ！</a:t>
            </a:r>
            <a:endParaRPr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7" name="二等辺三角形 206">
            <a:extLst>
              <a:ext uri="{FF2B5EF4-FFF2-40B4-BE49-F238E27FC236}">
                <a16:creationId xmlns:a16="http://schemas.microsoft.com/office/drawing/2014/main" id="{45869B88-A09C-BB7D-51AA-7BF903DBCA81}"/>
              </a:ext>
            </a:extLst>
          </p:cNvPr>
          <p:cNvSpPr/>
          <p:nvPr/>
        </p:nvSpPr>
        <p:spPr>
          <a:xfrm rot="10800000">
            <a:off x="6554625" y="8843657"/>
            <a:ext cx="131949" cy="111325"/>
          </a:xfrm>
          <a:prstGeom prst="triangle">
            <a:avLst/>
          </a:prstGeom>
          <a:solidFill>
            <a:srgbClr val="F35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790C69-73FF-5D8F-E576-9DD23D4D2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879"/>
          <a:stretch/>
        </p:blipFill>
        <p:spPr bwMode="auto">
          <a:xfrm>
            <a:off x="5178020" y="8756177"/>
            <a:ext cx="1990486" cy="117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図 208" descr="アイコン&#10;&#10;低い精度で自動的に生成された説明">
            <a:extLst>
              <a:ext uri="{FF2B5EF4-FFF2-40B4-BE49-F238E27FC236}">
                <a16:creationId xmlns:a16="http://schemas.microsoft.com/office/drawing/2014/main" id="{969B8E5D-632E-F0F0-1B73-3FF60049904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44" y="6457738"/>
            <a:ext cx="615466" cy="653933"/>
          </a:xfrm>
          <a:prstGeom prst="rect">
            <a:avLst/>
          </a:prstGeom>
        </p:spPr>
      </p:pic>
      <p:pic>
        <p:nvPicPr>
          <p:cNvPr id="211" name="図 210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659A640-FD80-3243-BC67-9089BBFC114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75" y="6467801"/>
            <a:ext cx="675097" cy="389198"/>
          </a:xfrm>
          <a:prstGeom prst="rect">
            <a:avLst/>
          </a:prstGeom>
        </p:spPr>
      </p:pic>
      <p:pic>
        <p:nvPicPr>
          <p:cNvPr id="213" name="図 212" descr="アイコン&#10;&#10;自動的に生成された説明">
            <a:extLst>
              <a:ext uri="{FF2B5EF4-FFF2-40B4-BE49-F238E27FC236}">
                <a16:creationId xmlns:a16="http://schemas.microsoft.com/office/drawing/2014/main" id="{E859DE1E-F354-1416-AA53-664A12A4DB4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37" y="6809034"/>
            <a:ext cx="1353990" cy="4756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61ABCAD9D4F248A58F0F0BDFE5B5F9" ma:contentTypeVersion="13" ma:contentTypeDescription="新しいドキュメントを作成します。" ma:contentTypeScope="" ma:versionID="162d5a1f2dbf9125c126e96c74460d23">
  <xsd:schema xmlns:xsd="http://www.w3.org/2001/XMLSchema" xmlns:xs="http://www.w3.org/2001/XMLSchema" xmlns:p="http://schemas.microsoft.com/office/2006/metadata/properties" xmlns:ns2="bbd015d1-1fb6-4ff2-9e56-a924d2e6ef07" xmlns:ns3="36b22aac-cebf-46da-a759-5c924adb76a0" targetNamespace="http://schemas.microsoft.com/office/2006/metadata/properties" ma:root="true" ma:fieldsID="a593978580cece1c4c4dca292817214d" ns2:_="" ns3:_="">
    <xsd:import namespace="bbd015d1-1fb6-4ff2-9e56-a924d2e6ef07"/>
    <xsd:import namespace="36b22aac-cebf-46da-a759-5c924adb76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015d1-1fb6-4ff2-9e56-a924d2e6e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92bdd7a-4870-4664-9f82-b3d85769f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22aac-cebf-46da-a759-5c924adb76a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4eaf73b-22a5-4af5-a909-fe389f58ce6e}" ma:internalName="TaxCatchAll" ma:showField="CatchAllData" ma:web="36b22aac-cebf-46da-a759-5c924adb76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E05BE6-5288-43F3-A40A-2466846BB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8C7DB2-B322-456E-83A5-671C3BA1F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015d1-1fb6-4ff2-9e56-a924d2e6ef07"/>
    <ds:schemaRef ds:uri="36b22aac-cebf-46da-a759-5c924adb7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5088</TotalTime>
  <Words>730</Words>
  <Application>Microsoft Office PowerPoint</Application>
  <PresentationFormat>ユーザー設定</PresentationFormat>
  <Paragraphs>104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UDゴシック</vt:lpstr>
      <vt:lpstr>Arial</vt:lpstr>
      <vt:lpstr>Noto Sans JP Medium</vt:lpstr>
      <vt:lpstr>HGS創英角ｺﾞｼｯｸUB</vt:lpstr>
      <vt:lpstr>HG創英角ｺﾞｼｯｸUB</vt:lpstr>
      <vt:lpstr>Calibri</vt:lpstr>
      <vt:lpstr>游ゴシック</vt:lpstr>
      <vt:lpstr>HGP創英角ｺﾞｼｯｸUB</vt:lpstr>
      <vt:lpstr>Meiryo UI</vt:lpstr>
      <vt:lpstr>BIZ UDゴシック</vt:lpstr>
      <vt:lpstr>Rounded M+ Bold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郡山りょう</dc:title>
  <dc:creator>平田 慎太郎</dc:creator>
  <cp:lastModifiedBy>平田 慎太郎</cp:lastModifiedBy>
  <cp:revision>145</cp:revision>
  <cp:lastPrinted>2024-07-04T02:24:24Z</cp:lastPrinted>
  <dcterms:created xsi:type="dcterms:W3CDTF">2006-08-16T00:00:00Z</dcterms:created>
  <dcterms:modified xsi:type="dcterms:W3CDTF">2025-01-27T07:35:45Z</dcterms:modified>
  <dc:identifier>DAGCijUpT20</dc:identifier>
</cp:coreProperties>
</file>