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6"/>
  </p:notesMasterIdLst>
  <p:sldIdLst>
    <p:sldId id="257" r:id="rId4"/>
    <p:sldId id="256" r:id="rId5"/>
  </p:sldIdLst>
  <p:sldSz cx="7556500" cy="10693400"/>
  <p:notesSz cx="6888163" cy="10018713"/>
  <p:embeddedFontLst>
    <p:embeddedFont>
      <p:font typeface="HG創英角ｺﾞｼｯｸUB" panose="020B0909000000000000" pitchFamily="49" charset="-128"/>
      <p:regular r:id="rId7"/>
    </p:embeddedFont>
    <p:embeddedFont>
      <p:font typeface="Rounded M+ Bold" panose="020B0600070205080204" charset="-128"/>
      <p:regular r:id="rId8"/>
    </p:embeddedFont>
    <p:embeddedFont>
      <p:font typeface="BIZ UDゴシック" panose="020B0400000000000000" pitchFamily="49" charset="-128"/>
      <p:regular r:id="rId9"/>
      <p:bold r:id="rId10"/>
    </p:embeddedFont>
    <p:embeddedFont>
      <p:font typeface="BIZ UDゴシック" panose="020B0400000000000000" pitchFamily="49" charset="-128"/>
      <p:regular r:id="rId9"/>
      <p:bold r:id="rId10"/>
    </p:embeddedFont>
    <p:embeddedFont>
      <p:font typeface="HGP創英角ｺﾞｼｯｸUB" panose="020B0900000000000000" pitchFamily="50" charset="-128"/>
      <p:regular r:id="rId11"/>
    </p:embeddedFont>
    <p:embeddedFont>
      <p:font typeface="HGS創英角ｺﾞｼｯｸUB" panose="020B0900000000000000" pitchFamily="50" charset="-128"/>
      <p:regular r:id="rId12"/>
    </p:embeddedFont>
    <p:embeddedFont>
      <p:font typeface="Meiryo UI" panose="020B0604030504040204" pitchFamily="50" charset="-128"/>
      <p:regular r:id="rId13"/>
      <p:bold r:id="rId14"/>
      <p:italic r:id="rId15"/>
      <p:boldItalic r:id="rId16"/>
    </p:embeddedFont>
    <p:embeddedFont>
      <p:font typeface="メイリオ" panose="020B0604030504040204" pitchFamily="50" charset="-128"/>
      <p:regular r:id="rId17"/>
      <p:bold r:id="rId18"/>
      <p:italic r:id="rId19"/>
      <p:boldItalic r:id="rId20"/>
    </p:embeddedFont>
    <p:embeddedFont>
      <p:font typeface="游ゴシック" panose="020B0400000000000000" pitchFamily="50" charset="-128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C995BBD-008A-64F0-273F-C5574F853E85}" name="田畑 智哉" initials="智田" userId="S::t.tabata@jam-union.jp::76c0089d-5842-4717-99bf-a496d188595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平田 慎太郎" initials="平田" lastIdx="1" clrIdx="0">
    <p:extLst>
      <p:ext uri="{19B8F6BF-5375-455C-9EA6-DF929625EA0E}">
        <p15:presenceInfo xmlns:p15="http://schemas.microsoft.com/office/powerpoint/2012/main" userId="S-1-5-21-1474818069-3981418311-2407823682-7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50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15" autoAdjust="0"/>
    <p:restoredTop sz="94611" autoAdjust="0"/>
  </p:normalViewPr>
  <p:slideViewPr>
    <p:cSldViewPr>
      <p:cViewPr varScale="1">
        <p:scale>
          <a:sx n="58" d="100"/>
          <a:sy n="58" d="100"/>
        </p:scale>
        <p:origin x="286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font" Target="fonts/font9.fntdata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122F1-959C-4C60-87D0-C2D68F5D207B}" type="datetimeFigureOut">
              <a:rPr kumimoji="1" lang="ja-JP" altLang="en-US" smtClean="0"/>
              <a:t>2025/2/19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9488" y="1252538"/>
            <a:ext cx="23891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2C6D3-792E-43F8-BE28-340B7046B3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85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2C6D3-792E-43F8-BE28-340B7046B34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5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19.png"/><Relationship Id="rId10" Type="http://schemas.openxmlformats.org/officeDocument/2006/relationships/image" Target="../media/image8.png"/><Relationship Id="rId19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7">
            <a:extLst>
              <a:ext uri="{FF2B5EF4-FFF2-40B4-BE49-F238E27FC236}">
                <a16:creationId xmlns:a16="http://schemas.microsoft.com/office/drawing/2014/main" id="{B7411783-1D57-49D6-8190-88BD76902E84}"/>
              </a:ext>
            </a:extLst>
          </p:cNvPr>
          <p:cNvSpPr txBox="1"/>
          <p:nvPr/>
        </p:nvSpPr>
        <p:spPr>
          <a:xfrm>
            <a:off x="218436" y="1504180"/>
            <a:ext cx="5104917" cy="41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4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いろんなモノの値段あがりすぎじゃない？</a:t>
            </a:r>
            <a:endParaRPr lang="en-US" sz="2400" dirty="0">
              <a:solidFill>
                <a:srgbClr val="EA5504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0" y="-94577"/>
            <a:ext cx="7560000" cy="140644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endParaRPr/>
          </a:p>
        </p:txBody>
      </p:sp>
      <p:grpSp>
        <p:nvGrpSpPr>
          <p:cNvPr id="57" name="Group 57"/>
          <p:cNvGrpSpPr/>
          <p:nvPr/>
        </p:nvGrpSpPr>
        <p:grpSpPr>
          <a:xfrm>
            <a:off x="0" y="9960083"/>
            <a:ext cx="7560000" cy="741524"/>
            <a:chOff x="0" y="0"/>
            <a:chExt cx="2709333" cy="204871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2709333" cy="204871"/>
            </a:xfrm>
            <a:custGeom>
              <a:avLst/>
              <a:gdLst/>
              <a:ahLst/>
              <a:cxnLst/>
              <a:rect l="l" t="t" r="r" b="b"/>
              <a:pathLst>
                <a:path w="2709333" h="204871">
                  <a:moveTo>
                    <a:pt x="0" y="0"/>
                  </a:moveTo>
                  <a:lnTo>
                    <a:pt x="2709333" y="0"/>
                  </a:lnTo>
                  <a:lnTo>
                    <a:pt x="2709333" y="204871"/>
                  </a:lnTo>
                  <a:lnTo>
                    <a:pt x="0" y="204871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-28575"/>
              <a:ext cx="2709333" cy="233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>
            <a:off x="1566171" y="9980733"/>
            <a:ext cx="4427655" cy="516324"/>
          </a:xfrm>
          <a:custGeom>
            <a:avLst/>
            <a:gdLst/>
            <a:ahLst/>
            <a:cxnLst/>
            <a:rect l="l" t="t" r="r" b="b"/>
            <a:pathLst>
              <a:path w="4427655" h="516324">
                <a:moveTo>
                  <a:pt x="0" y="0"/>
                </a:moveTo>
                <a:lnTo>
                  <a:pt x="4427654" y="0"/>
                </a:lnTo>
                <a:lnTo>
                  <a:pt x="4427654" y="516324"/>
                </a:lnTo>
                <a:lnTo>
                  <a:pt x="0" y="5163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64" name="Group 64"/>
          <p:cNvGrpSpPr/>
          <p:nvPr/>
        </p:nvGrpSpPr>
        <p:grpSpPr>
          <a:xfrm>
            <a:off x="3914461" y="339139"/>
            <a:ext cx="2458318" cy="327637"/>
            <a:chOff x="0" y="0"/>
            <a:chExt cx="881006" cy="117418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81006" cy="117418"/>
            </a:xfrm>
            <a:custGeom>
              <a:avLst/>
              <a:gdLst/>
              <a:ahLst/>
              <a:cxnLst/>
              <a:rect l="l" t="t" r="r" b="b"/>
              <a:pathLst>
                <a:path w="881006" h="117418">
                  <a:moveTo>
                    <a:pt x="0" y="0"/>
                  </a:moveTo>
                  <a:lnTo>
                    <a:pt x="881006" y="0"/>
                  </a:lnTo>
                  <a:lnTo>
                    <a:pt x="881006" y="117418"/>
                  </a:lnTo>
                  <a:lnTo>
                    <a:pt x="0" y="1174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66675"/>
              <a:ext cx="881006" cy="507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00"/>
                </a:lnSpc>
              </a:pPr>
              <a:endParaRPr/>
            </a:p>
          </p:txBody>
        </p:sp>
      </p:grpSp>
      <p:sp>
        <p:nvSpPr>
          <p:cNvPr id="72" name="TextBox 72"/>
          <p:cNvSpPr txBox="1"/>
          <p:nvPr/>
        </p:nvSpPr>
        <p:spPr>
          <a:xfrm>
            <a:off x="224387" y="1977357"/>
            <a:ext cx="4985660" cy="4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820"/>
              </a:lnSpc>
            </a:pPr>
            <a:r>
              <a:rPr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食材や光熱費等の物価上昇が止まりません。賃上げされても生活が厳しいままという声も多いです。</a:t>
            </a:r>
            <a:r>
              <a:rPr lang="ja-JP" altLang="en-US" sz="1200" b="1" u="sng" dirty="0">
                <a:solidFill>
                  <a:srgbClr val="EA550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その厳しさの背景には実質賃金のマイナスが挙げられます。</a:t>
            </a:r>
            <a:endParaRPr lang="en-US" altLang="ja-JP" sz="1200" b="1" u="sng" dirty="0">
              <a:solidFill>
                <a:srgbClr val="EA550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4145798" y="817165"/>
            <a:ext cx="1983628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</a:pPr>
            <a:r>
              <a:rPr lang="en-US" sz="2499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2024.12</a:t>
            </a:r>
            <a:r>
              <a:rPr lang="en-US" sz="2499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月号</a:t>
            </a:r>
          </a:p>
        </p:txBody>
      </p:sp>
      <p:sp>
        <p:nvSpPr>
          <p:cNvPr id="116" name="TextBox 77">
            <a:extLst>
              <a:ext uri="{FF2B5EF4-FFF2-40B4-BE49-F238E27FC236}">
                <a16:creationId xmlns:a16="http://schemas.microsoft.com/office/drawing/2014/main" id="{97CEAEAD-13FA-DBA3-3179-B6650BFCE461}"/>
              </a:ext>
            </a:extLst>
          </p:cNvPr>
          <p:cNvSpPr txBox="1"/>
          <p:nvPr/>
        </p:nvSpPr>
        <p:spPr>
          <a:xfrm>
            <a:off x="241977" y="7285223"/>
            <a:ext cx="7224446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ja-JP" altLang="en-US" sz="2000" dirty="0">
                <a:solidFill>
                  <a:schemeClr val="bg1"/>
                </a:solidFill>
                <a:highlight>
                  <a:srgbClr val="EA5504"/>
                </a:highlight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郡山りょうの政策</a:t>
            </a:r>
            <a:r>
              <a:rPr lang="ja-JP" altLang="en-US" sz="20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物価上昇に負けない賃上げ実現へ！</a:t>
            </a:r>
            <a:endParaRPr lang="en-US" altLang="ja-JP" sz="2000" dirty="0">
              <a:solidFill>
                <a:srgbClr val="EA5504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122" name="TextBox 76">
            <a:extLst>
              <a:ext uri="{FF2B5EF4-FFF2-40B4-BE49-F238E27FC236}">
                <a16:creationId xmlns:a16="http://schemas.microsoft.com/office/drawing/2014/main" id="{CC9A285C-4256-2756-BEC3-AC4539660F22}"/>
              </a:ext>
            </a:extLst>
          </p:cNvPr>
          <p:cNvSpPr txBox="1"/>
          <p:nvPr/>
        </p:nvSpPr>
        <p:spPr>
          <a:xfrm>
            <a:off x="6179357" y="10246872"/>
            <a:ext cx="1165124" cy="169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1100" b="1" dirty="0" err="1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郡山りょう後援会</a:t>
            </a:r>
            <a:endParaRPr lang="en-US" sz="2000" dirty="0">
              <a:solidFill>
                <a:srgbClr val="FFFFFF"/>
              </a:solidFill>
              <a:latin typeface="Rounded M+ Bold"/>
              <a:ea typeface="Rounded M+ Bold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289FBD8C-6D22-122D-8F27-B4119AAE980A}"/>
              </a:ext>
            </a:extLst>
          </p:cNvPr>
          <p:cNvSpPr txBox="1"/>
          <p:nvPr/>
        </p:nvSpPr>
        <p:spPr>
          <a:xfrm>
            <a:off x="5153828" y="9083283"/>
            <a:ext cx="2056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性別、年齢、働き方を問わず、不合理な賃金差別をなくしていくことで、賃上げにつなげます。</a:t>
            </a:r>
            <a:endParaRPr kumimoji="1" lang="en-US" altLang="ja-JP" sz="11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95A8AA29-1221-3989-5519-F514DF46E769}"/>
              </a:ext>
            </a:extLst>
          </p:cNvPr>
          <p:cNvSpPr txBox="1"/>
          <p:nvPr/>
        </p:nvSpPr>
        <p:spPr>
          <a:xfrm>
            <a:off x="5102062" y="8600918"/>
            <a:ext cx="217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「同一労働同一賃金」の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実現で賃金格差を無くす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416F3C-AFCE-7D75-5E5A-4D406864053B}"/>
              </a:ext>
            </a:extLst>
          </p:cNvPr>
          <p:cNvSpPr txBox="1"/>
          <p:nvPr/>
        </p:nvSpPr>
        <p:spPr>
          <a:xfrm>
            <a:off x="205152" y="5208109"/>
            <a:ext cx="558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物価高が続く主な原因は？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289FBD8C-6D22-122D-8F27-B4119AAE980A}"/>
              </a:ext>
            </a:extLst>
          </p:cNvPr>
          <p:cNvSpPr txBox="1"/>
          <p:nvPr/>
        </p:nvSpPr>
        <p:spPr>
          <a:xfrm>
            <a:off x="2610793" y="9084516"/>
            <a:ext cx="21485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地域が一丸となって中小企業・地域の振興に取り組む「中小企業振興基本条例」の制定を推進し、賃上げにつなげます。</a:t>
            </a:r>
            <a:endParaRPr kumimoji="1" lang="en-US" altLang="ja-JP" sz="11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95A8AA29-1221-3989-5519-F514DF46E769}"/>
              </a:ext>
            </a:extLst>
          </p:cNvPr>
          <p:cNvSpPr txBox="1"/>
          <p:nvPr/>
        </p:nvSpPr>
        <p:spPr>
          <a:xfrm>
            <a:off x="2610793" y="8600810"/>
            <a:ext cx="217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中小企業を支援し、賃上げしやすい環境を作る！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289FBD8C-6D22-122D-8F27-B4119AAE980A}"/>
              </a:ext>
            </a:extLst>
          </p:cNvPr>
          <p:cNvSpPr txBox="1"/>
          <p:nvPr/>
        </p:nvSpPr>
        <p:spPr>
          <a:xfrm>
            <a:off x="332121" y="9079351"/>
            <a:ext cx="19361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1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皆さんの製品が適正な値段で売れるように整備を進め、会社の収益性を改善し、賃上げにつなげます。</a:t>
            </a:r>
            <a:endParaRPr kumimoji="1" lang="en-US" altLang="ja-JP" sz="11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95A8AA29-1221-3989-5519-F514DF46E769}"/>
              </a:ext>
            </a:extLst>
          </p:cNvPr>
          <p:cNvSpPr txBox="1"/>
          <p:nvPr/>
        </p:nvSpPr>
        <p:spPr>
          <a:xfrm>
            <a:off x="302911" y="8599299"/>
            <a:ext cx="200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価格転嫁や公正な取引</a:t>
            </a:r>
            <a:endParaRPr kumimoji="1" lang="en-US" altLang="ja-JP" sz="1400" b="1" dirty="0">
              <a:solidFill>
                <a:schemeClr val="bg1"/>
              </a:solidFill>
              <a:highlight>
                <a:srgbClr val="EA5504"/>
              </a:highlight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b="1" dirty="0">
                <a:solidFill>
                  <a:schemeClr val="bg1"/>
                </a:solidFill>
                <a:highlight>
                  <a:srgbClr val="EA5504"/>
                </a:highlight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で収益と賃金を上げる</a:t>
            </a: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55" y="7766626"/>
            <a:ext cx="712484" cy="764098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494" y="7769478"/>
            <a:ext cx="583946" cy="74558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478500" y="6705813"/>
            <a:ext cx="197596" cy="7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10ED8457-5392-114A-6A74-A950858660DF}"/>
              </a:ext>
            </a:extLst>
          </p:cNvPr>
          <p:cNvSpPr/>
          <p:nvPr/>
        </p:nvSpPr>
        <p:spPr>
          <a:xfrm>
            <a:off x="230864" y="5664643"/>
            <a:ext cx="2244298" cy="1467764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F9857F-317C-350C-1E95-E045C0D27437}"/>
              </a:ext>
            </a:extLst>
          </p:cNvPr>
          <p:cNvSpPr txBox="1"/>
          <p:nvPr/>
        </p:nvSpPr>
        <p:spPr>
          <a:xfrm>
            <a:off x="245100" y="5695210"/>
            <a:ext cx="2217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①人件費や原材料の高騰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26" name="正方形/長方形 1025">
            <a:extLst>
              <a:ext uri="{FF2B5EF4-FFF2-40B4-BE49-F238E27FC236}">
                <a16:creationId xmlns:a16="http://schemas.microsoft.com/office/drawing/2014/main" id="{F2BCBC9F-67B6-3424-CA0A-CC528A7B73AE}"/>
              </a:ext>
            </a:extLst>
          </p:cNvPr>
          <p:cNvSpPr/>
          <p:nvPr/>
        </p:nvSpPr>
        <p:spPr>
          <a:xfrm>
            <a:off x="4534874" y="6700903"/>
            <a:ext cx="197596" cy="7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正方形/長方形 1032">
            <a:extLst>
              <a:ext uri="{FF2B5EF4-FFF2-40B4-BE49-F238E27FC236}">
                <a16:creationId xmlns:a16="http://schemas.microsoft.com/office/drawing/2014/main" id="{F41AF948-7FAF-B9A6-7709-52FA86489126}"/>
              </a:ext>
            </a:extLst>
          </p:cNvPr>
          <p:cNvSpPr/>
          <p:nvPr/>
        </p:nvSpPr>
        <p:spPr>
          <a:xfrm>
            <a:off x="6577997" y="6694460"/>
            <a:ext cx="197596" cy="7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Google Shape;92;p1">
            <a:extLst>
              <a:ext uri="{FF2B5EF4-FFF2-40B4-BE49-F238E27FC236}">
                <a16:creationId xmlns:a16="http://schemas.microsoft.com/office/drawing/2014/main" id="{D5EBE2A7-DF0D-B5BD-C58A-97C206A7E70B}"/>
              </a:ext>
            </a:extLst>
          </p:cNvPr>
          <p:cNvSpPr/>
          <p:nvPr/>
        </p:nvSpPr>
        <p:spPr>
          <a:xfrm>
            <a:off x="0" y="0"/>
            <a:ext cx="7556500" cy="1408857"/>
          </a:xfrm>
          <a:prstGeom prst="flowChartDocument">
            <a:avLst/>
          </a:prstGeom>
          <a:solidFill>
            <a:srgbClr val="EA55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3;p1">
            <a:extLst>
              <a:ext uri="{FF2B5EF4-FFF2-40B4-BE49-F238E27FC236}">
                <a16:creationId xmlns:a16="http://schemas.microsoft.com/office/drawing/2014/main" id="{C34C3FCC-7905-B1AE-9875-FFB3BEFF0D13}"/>
              </a:ext>
            </a:extLst>
          </p:cNvPr>
          <p:cNvSpPr/>
          <p:nvPr/>
        </p:nvSpPr>
        <p:spPr>
          <a:xfrm>
            <a:off x="6498964" y="172201"/>
            <a:ext cx="898038" cy="898038"/>
          </a:xfrm>
          <a:prstGeom prst="roundRect">
            <a:avLst>
              <a:gd name="adj" fmla="val 2242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9525" cap="flat" cmpd="sng">
            <a:solidFill>
              <a:srgbClr val="9748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5;p1">
            <a:extLst>
              <a:ext uri="{FF2B5EF4-FFF2-40B4-BE49-F238E27FC236}">
                <a16:creationId xmlns:a16="http://schemas.microsoft.com/office/drawing/2014/main" id="{B0B70B02-D098-6E04-8CE8-7D5982632BB1}"/>
              </a:ext>
            </a:extLst>
          </p:cNvPr>
          <p:cNvSpPr txBox="1"/>
          <p:nvPr/>
        </p:nvSpPr>
        <p:spPr>
          <a:xfrm>
            <a:off x="315377" y="130980"/>
            <a:ext cx="3129961" cy="69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2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0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郡山りょう</a:t>
            </a:r>
            <a:endParaRPr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1" name="Google Shape;96;p1">
            <a:extLst>
              <a:ext uri="{FF2B5EF4-FFF2-40B4-BE49-F238E27FC236}">
                <a16:creationId xmlns:a16="http://schemas.microsoft.com/office/drawing/2014/main" id="{5CFF4237-9A23-5783-F017-8472E4705DE0}"/>
              </a:ext>
            </a:extLst>
          </p:cNvPr>
          <p:cNvSpPr txBox="1"/>
          <p:nvPr/>
        </p:nvSpPr>
        <p:spPr>
          <a:xfrm>
            <a:off x="591753" y="585370"/>
            <a:ext cx="3742250" cy="69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80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マンスリーレポート</a:t>
            </a:r>
            <a:r>
              <a:rPr lang="ja-JP" sz="3220" dirty="0">
                <a:solidFill>
                  <a:srgbClr val="FFFF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sym typeface="Arial"/>
              </a:rPr>
              <a:t>  </a:t>
            </a:r>
            <a:endParaRPr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4" name="Google Shape;97;p1">
            <a:extLst>
              <a:ext uri="{FF2B5EF4-FFF2-40B4-BE49-F238E27FC236}">
                <a16:creationId xmlns:a16="http://schemas.microsoft.com/office/drawing/2014/main" id="{6F831657-911B-7085-5507-100992EDC98A}"/>
              </a:ext>
            </a:extLst>
          </p:cNvPr>
          <p:cNvSpPr txBox="1"/>
          <p:nvPr/>
        </p:nvSpPr>
        <p:spPr>
          <a:xfrm>
            <a:off x="4165632" y="576700"/>
            <a:ext cx="1983628" cy="53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202</a:t>
            </a:r>
            <a:r>
              <a:rPr lang="en-US" alt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5</a:t>
            </a:r>
            <a:r>
              <a:rPr lang="ja-JP" sz="2499" b="1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.</a:t>
            </a:r>
            <a:r>
              <a:rPr lang="en-US" altLang="ja-JP" sz="2499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ja-JP" sz="2499" dirty="0">
                <a:solidFill>
                  <a:srgbClr val="FFFFFF"/>
                </a:solidFill>
                <a:latin typeface="Calibri"/>
                <a:ea typeface="+mn-ea"/>
                <a:cs typeface="Calibri"/>
                <a:sym typeface="Calibri"/>
              </a:rPr>
              <a:t>月号</a:t>
            </a:r>
            <a:endParaRPr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67BB95C1-C2C6-38DB-9578-4B3FFF043C42}"/>
              </a:ext>
            </a:extLst>
          </p:cNvPr>
          <p:cNvGrpSpPr/>
          <p:nvPr/>
        </p:nvGrpSpPr>
        <p:grpSpPr>
          <a:xfrm>
            <a:off x="3940778" y="192824"/>
            <a:ext cx="2505562" cy="402845"/>
            <a:chOff x="3931625" y="341947"/>
            <a:chExt cx="2505562" cy="402845"/>
          </a:xfrm>
        </p:grpSpPr>
        <p:sp>
          <p:nvSpPr>
            <p:cNvPr id="17" name="Google Shape;100;p1">
              <a:extLst>
                <a:ext uri="{FF2B5EF4-FFF2-40B4-BE49-F238E27FC236}">
                  <a16:creationId xmlns:a16="http://schemas.microsoft.com/office/drawing/2014/main" id="{3727F23E-363C-0DCC-7997-E308E315B277}"/>
                </a:ext>
              </a:extLst>
            </p:cNvPr>
            <p:cNvSpPr/>
            <p:nvPr/>
          </p:nvSpPr>
          <p:spPr>
            <a:xfrm>
              <a:off x="3931625" y="341947"/>
              <a:ext cx="2505562" cy="402845"/>
            </a:xfrm>
            <a:prstGeom prst="roundRect">
              <a:avLst>
                <a:gd name="adj" fmla="val 9552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" name="Google Shape;101;p1">
              <a:extLst>
                <a:ext uri="{FF2B5EF4-FFF2-40B4-BE49-F238E27FC236}">
                  <a16:creationId xmlns:a16="http://schemas.microsoft.com/office/drawing/2014/main" id="{806B5D0A-DE4B-32C3-3FDD-F41ED30C9CDC}"/>
                </a:ext>
              </a:extLst>
            </p:cNvPr>
            <p:cNvGrpSpPr/>
            <p:nvPr/>
          </p:nvGrpSpPr>
          <p:grpSpPr>
            <a:xfrm>
              <a:off x="4060052" y="388683"/>
              <a:ext cx="2361222" cy="339324"/>
              <a:chOff x="3969274" y="353112"/>
              <a:chExt cx="2361222" cy="339324"/>
            </a:xfrm>
          </p:grpSpPr>
          <p:sp>
            <p:nvSpPr>
              <p:cNvPr id="19" name="Google Shape;102;p1">
                <a:extLst>
                  <a:ext uri="{FF2B5EF4-FFF2-40B4-BE49-F238E27FC236}">
                    <a16:creationId xmlns:a16="http://schemas.microsoft.com/office/drawing/2014/main" id="{07273969-F3E3-1CAC-92E7-22935F441ADC}"/>
                  </a:ext>
                </a:extLst>
              </p:cNvPr>
              <p:cNvSpPr/>
              <p:nvPr/>
            </p:nvSpPr>
            <p:spPr>
              <a:xfrm>
                <a:off x="3969274" y="370834"/>
                <a:ext cx="275947" cy="267366"/>
              </a:xfrm>
              <a:custGeom>
                <a:avLst/>
                <a:gdLst/>
                <a:ahLst/>
                <a:cxnLst/>
                <a:rect l="l" t="t" r="r" b="b"/>
                <a:pathLst>
                  <a:path w="275947" h="267366" extrusionOk="0">
                    <a:moveTo>
                      <a:pt x="0" y="0"/>
                    </a:moveTo>
                    <a:lnTo>
                      <a:pt x="275947" y="0"/>
                    </a:lnTo>
                    <a:lnTo>
                      <a:pt x="275947" y="267366"/>
                    </a:lnTo>
                    <a:lnTo>
                      <a:pt x="0" y="267366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7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103;p1">
                <a:extLst>
                  <a:ext uri="{FF2B5EF4-FFF2-40B4-BE49-F238E27FC236}">
                    <a16:creationId xmlns:a16="http://schemas.microsoft.com/office/drawing/2014/main" id="{7D690FF4-84D0-472F-F9D2-C344E6C26D10}"/>
                  </a:ext>
                </a:extLst>
              </p:cNvPr>
              <p:cNvSpPr/>
              <p:nvPr/>
            </p:nvSpPr>
            <p:spPr>
              <a:xfrm>
                <a:off x="4319532" y="377563"/>
                <a:ext cx="269002" cy="260637"/>
              </a:xfrm>
              <a:custGeom>
                <a:avLst/>
                <a:gdLst/>
                <a:ahLst/>
                <a:cxnLst/>
                <a:rect l="l" t="t" r="r" b="b"/>
                <a:pathLst>
                  <a:path w="269002" h="260637" extrusionOk="0">
                    <a:moveTo>
                      <a:pt x="0" y="0"/>
                    </a:moveTo>
                    <a:lnTo>
                      <a:pt x="269002" y="0"/>
                    </a:lnTo>
                    <a:lnTo>
                      <a:pt x="269002" y="260637"/>
                    </a:lnTo>
                    <a:lnTo>
                      <a:pt x="0" y="26063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8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04;p1">
                <a:extLst>
                  <a:ext uri="{FF2B5EF4-FFF2-40B4-BE49-F238E27FC236}">
                    <a16:creationId xmlns:a16="http://schemas.microsoft.com/office/drawing/2014/main" id="{5FB5E532-3852-0A15-0A0B-38F964AC1E26}"/>
                  </a:ext>
                </a:extLst>
              </p:cNvPr>
              <p:cNvSpPr/>
              <p:nvPr/>
            </p:nvSpPr>
            <p:spPr>
              <a:xfrm>
                <a:off x="4667180" y="402404"/>
                <a:ext cx="222153" cy="220012"/>
              </a:xfrm>
              <a:custGeom>
                <a:avLst/>
                <a:gdLst/>
                <a:ahLst/>
                <a:cxnLst/>
                <a:rect l="l" t="t" r="r" b="b"/>
                <a:pathLst>
                  <a:path w="222153" h="220012" extrusionOk="0">
                    <a:moveTo>
                      <a:pt x="0" y="0"/>
                    </a:moveTo>
                    <a:lnTo>
                      <a:pt x="222153" y="0"/>
                    </a:lnTo>
                    <a:lnTo>
                      <a:pt x="222153" y="220013"/>
                    </a:lnTo>
                    <a:lnTo>
                      <a:pt x="0" y="220013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9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105;p1">
                <a:extLst>
                  <a:ext uri="{FF2B5EF4-FFF2-40B4-BE49-F238E27FC236}">
                    <a16:creationId xmlns:a16="http://schemas.microsoft.com/office/drawing/2014/main" id="{8AF80477-F045-7819-0CF1-804FFD3ED9B5}"/>
                  </a:ext>
                </a:extLst>
              </p:cNvPr>
              <p:cNvSpPr/>
              <p:nvPr/>
            </p:nvSpPr>
            <p:spPr>
              <a:xfrm>
                <a:off x="4967979" y="425665"/>
                <a:ext cx="254309" cy="173491"/>
              </a:xfrm>
              <a:custGeom>
                <a:avLst/>
                <a:gdLst/>
                <a:ahLst/>
                <a:cxnLst/>
                <a:rect l="l" t="t" r="r" b="b"/>
                <a:pathLst>
                  <a:path w="254309" h="173491" extrusionOk="0">
                    <a:moveTo>
                      <a:pt x="0" y="0"/>
                    </a:moveTo>
                    <a:lnTo>
                      <a:pt x="254308" y="0"/>
                    </a:lnTo>
                    <a:lnTo>
                      <a:pt x="254308" y="173491"/>
                    </a:lnTo>
                    <a:lnTo>
                      <a:pt x="0" y="173491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0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106;p1">
                <a:extLst>
                  <a:ext uri="{FF2B5EF4-FFF2-40B4-BE49-F238E27FC236}">
                    <a16:creationId xmlns:a16="http://schemas.microsoft.com/office/drawing/2014/main" id="{28FAAC1E-2368-2074-ED50-2911301FC999}"/>
                  </a:ext>
                </a:extLst>
              </p:cNvPr>
              <p:cNvSpPr/>
              <p:nvPr/>
            </p:nvSpPr>
            <p:spPr>
              <a:xfrm>
                <a:off x="5300933" y="377563"/>
                <a:ext cx="269002" cy="260637"/>
              </a:xfrm>
              <a:custGeom>
                <a:avLst/>
                <a:gdLst/>
                <a:ahLst/>
                <a:cxnLst/>
                <a:rect l="l" t="t" r="r" b="b"/>
                <a:pathLst>
                  <a:path w="269002" h="260637" extrusionOk="0">
                    <a:moveTo>
                      <a:pt x="0" y="0"/>
                    </a:moveTo>
                    <a:lnTo>
                      <a:pt x="269002" y="0"/>
                    </a:lnTo>
                    <a:lnTo>
                      <a:pt x="269002" y="260637"/>
                    </a:lnTo>
                    <a:lnTo>
                      <a:pt x="0" y="260637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11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107;p1">
                <a:extLst>
                  <a:ext uri="{FF2B5EF4-FFF2-40B4-BE49-F238E27FC236}">
                    <a16:creationId xmlns:a16="http://schemas.microsoft.com/office/drawing/2014/main" id="{16CBF660-D69D-D8C2-B983-EDAE68612EF4}"/>
                  </a:ext>
                </a:extLst>
              </p:cNvPr>
              <p:cNvSpPr txBox="1"/>
              <p:nvPr/>
            </p:nvSpPr>
            <p:spPr>
              <a:xfrm>
                <a:off x="5532935" y="353112"/>
                <a:ext cx="615202" cy="339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r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700" b="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各SNSは</a:t>
                </a:r>
                <a:endParaRPr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marL="0" marR="0" lvl="0" indent="0" algn="r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700" b="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公式サイト</a:t>
                </a:r>
                <a:endParaRPr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  <a:p>
                <a:pPr marL="0" marR="0" lvl="0" indent="0" algn="r" rtl="0">
                  <a:lnSpc>
                    <a:spcPct val="1049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sz="700" b="1" dirty="0">
                    <a:solidFill>
                      <a:srgbClr val="000000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  <a:cs typeface="BIZ UDGothic"/>
                    <a:sym typeface="BIZ UDGothic"/>
                  </a:rPr>
                  <a:t>からアクセス</a:t>
                </a:r>
                <a:endParaRPr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36" name="Google Shape;108;p1">
                <a:extLst>
                  <a:ext uri="{FF2B5EF4-FFF2-40B4-BE49-F238E27FC236}">
                    <a16:creationId xmlns:a16="http://schemas.microsoft.com/office/drawing/2014/main" id="{2FDFE7BD-56EF-B96F-58D7-6A7E5D60A758}"/>
                  </a:ext>
                </a:extLst>
              </p:cNvPr>
              <p:cNvSpPr/>
              <p:nvPr/>
            </p:nvSpPr>
            <p:spPr>
              <a:xfrm rot="-5395183">
                <a:off x="6191606" y="446667"/>
                <a:ext cx="148150" cy="129631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 extrusionOk="0">
                    <a:moveTo>
                      <a:pt x="406400" y="711200"/>
                    </a:moveTo>
                    <a:lnTo>
                      <a:pt x="812800" y="0"/>
                    </a:lnTo>
                    <a:lnTo>
                      <a:pt x="0" y="0"/>
                    </a:lnTo>
                    <a:lnTo>
                      <a:pt x="406400" y="711200"/>
                    </a:lnTo>
                    <a:close/>
                  </a:path>
                </a:pathLst>
              </a:custGeom>
              <a:solidFill>
                <a:srgbClr val="EA550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1362574-EF47-1686-BD64-B7944A6F3DF3}"/>
              </a:ext>
            </a:extLst>
          </p:cNvPr>
          <p:cNvSpPr/>
          <p:nvPr/>
        </p:nvSpPr>
        <p:spPr>
          <a:xfrm>
            <a:off x="232060" y="3375850"/>
            <a:ext cx="4882232" cy="1732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522125F-5C22-F647-1BD0-383EE62BCD2A}"/>
              </a:ext>
            </a:extLst>
          </p:cNvPr>
          <p:cNvSpPr/>
          <p:nvPr/>
        </p:nvSpPr>
        <p:spPr>
          <a:xfrm>
            <a:off x="243832" y="3378466"/>
            <a:ext cx="3366945" cy="351367"/>
          </a:xfrm>
          <a:prstGeom prst="rect">
            <a:avLst/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98" name="TextBox 77">
            <a:extLst>
              <a:ext uri="{FF2B5EF4-FFF2-40B4-BE49-F238E27FC236}">
                <a16:creationId xmlns:a16="http://schemas.microsoft.com/office/drawing/2014/main" id="{4DA137BE-9B7D-5E7B-E589-1CA76A6B2DED}"/>
              </a:ext>
            </a:extLst>
          </p:cNvPr>
          <p:cNvSpPr txBox="1"/>
          <p:nvPr/>
        </p:nvSpPr>
        <p:spPr>
          <a:xfrm>
            <a:off x="218436" y="2495718"/>
            <a:ext cx="5691317" cy="417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400" dirty="0">
                <a:solidFill>
                  <a:srgbClr val="EA5504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実質賃金のマイナスって？</a:t>
            </a:r>
            <a:endParaRPr lang="en-US" sz="2400" dirty="0">
              <a:solidFill>
                <a:srgbClr val="EA5504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32" name="四角形: 角を丸くする 31">
            <a:extLst>
              <a:ext uri="{FF2B5EF4-FFF2-40B4-BE49-F238E27FC236}">
                <a16:creationId xmlns:a16="http://schemas.microsoft.com/office/drawing/2014/main" id="{4CCD5447-6919-DA1F-5074-120B8EB3DD0F}"/>
              </a:ext>
            </a:extLst>
          </p:cNvPr>
          <p:cNvSpPr/>
          <p:nvPr/>
        </p:nvSpPr>
        <p:spPr>
          <a:xfrm>
            <a:off x="2560940" y="5654816"/>
            <a:ext cx="2213815" cy="1477540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5FAFBD32-54E5-49D3-EB7E-6FC95EB958B2}"/>
              </a:ext>
            </a:extLst>
          </p:cNvPr>
          <p:cNvSpPr/>
          <p:nvPr/>
        </p:nvSpPr>
        <p:spPr>
          <a:xfrm>
            <a:off x="4856047" y="5638882"/>
            <a:ext cx="2477884" cy="1488976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B456FCA-75CE-2764-1113-A73E800CE318}"/>
              </a:ext>
            </a:extLst>
          </p:cNvPr>
          <p:cNvSpPr txBox="1"/>
          <p:nvPr/>
        </p:nvSpPr>
        <p:spPr>
          <a:xfrm>
            <a:off x="2569252" y="5695210"/>
            <a:ext cx="2205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②世界の紛争で、エネルギー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価格が上昇している。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EFDB2EA-95DE-5613-0E3E-DBAF410620B0}"/>
              </a:ext>
            </a:extLst>
          </p:cNvPr>
          <p:cNvSpPr txBox="1"/>
          <p:nvPr/>
        </p:nvSpPr>
        <p:spPr>
          <a:xfrm>
            <a:off x="4864065" y="5695210"/>
            <a:ext cx="246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③海外の購買力に日本がおいつけ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ていない。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0" name="角丸四角形吹き出し 44">
            <a:extLst>
              <a:ext uri="{FF2B5EF4-FFF2-40B4-BE49-F238E27FC236}">
                <a16:creationId xmlns:a16="http://schemas.microsoft.com/office/drawing/2014/main" id="{705D9A40-A6E2-B2D4-4F97-42A8B320367A}"/>
              </a:ext>
            </a:extLst>
          </p:cNvPr>
          <p:cNvSpPr/>
          <p:nvPr/>
        </p:nvSpPr>
        <p:spPr>
          <a:xfrm>
            <a:off x="1200815" y="6178034"/>
            <a:ext cx="1133809" cy="827549"/>
          </a:xfrm>
          <a:prstGeom prst="wedgeRoundRectCallout">
            <a:avLst>
              <a:gd name="adj1" fmla="val -60279"/>
              <a:gd name="adj2" fmla="val -21179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2" name="角丸四角形吹き出し 44">
            <a:extLst>
              <a:ext uri="{FF2B5EF4-FFF2-40B4-BE49-F238E27FC236}">
                <a16:creationId xmlns:a16="http://schemas.microsoft.com/office/drawing/2014/main" id="{D572CFAD-3741-E051-E6E1-7557888BCB76}"/>
              </a:ext>
            </a:extLst>
          </p:cNvPr>
          <p:cNvSpPr/>
          <p:nvPr/>
        </p:nvSpPr>
        <p:spPr>
          <a:xfrm>
            <a:off x="3421549" y="6205948"/>
            <a:ext cx="1202264" cy="803700"/>
          </a:xfrm>
          <a:prstGeom prst="wedgeRoundRectCallout">
            <a:avLst>
              <a:gd name="adj1" fmla="val -58180"/>
              <a:gd name="adj2" fmla="val -19499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2348154E-0392-F1A0-B561-AB566D5F53CB}"/>
              </a:ext>
            </a:extLst>
          </p:cNvPr>
          <p:cNvSpPr/>
          <p:nvPr/>
        </p:nvSpPr>
        <p:spPr>
          <a:xfrm>
            <a:off x="3491616" y="6230738"/>
            <a:ext cx="11092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産油国が生産量を減らすし、輸入国への輸送費も、日本国内での輸送コストも上がる！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85DCA139-4FEF-8E3B-D386-9E66A2294330}"/>
              </a:ext>
            </a:extLst>
          </p:cNvPr>
          <p:cNvSpPr/>
          <p:nvPr/>
        </p:nvSpPr>
        <p:spPr>
          <a:xfrm>
            <a:off x="1227062" y="6205075"/>
            <a:ext cx="11092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食べ物や製品を作る人の賃金や、それぞれに必要な原材料も、値上がりし続けている！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7" name="角丸四角形吹き出し 44">
            <a:extLst>
              <a:ext uri="{FF2B5EF4-FFF2-40B4-BE49-F238E27FC236}">
                <a16:creationId xmlns:a16="http://schemas.microsoft.com/office/drawing/2014/main" id="{B198661A-0261-8840-718A-FF2BCB228FA6}"/>
              </a:ext>
            </a:extLst>
          </p:cNvPr>
          <p:cNvSpPr/>
          <p:nvPr/>
        </p:nvSpPr>
        <p:spPr>
          <a:xfrm>
            <a:off x="5888601" y="6183625"/>
            <a:ext cx="1327352" cy="816368"/>
          </a:xfrm>
          <a:prstGeom prst="wedgeRoundRectCallout">
            <a:avLst>
              <a:gd name="adj1" fmla="val -58161"/>
              <a:gd name="adj2" fmla="val -20289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42BCEFDD-A8EC-2046-BA2A-F928F2F95D5B}"/>
              </a:ext>
            </a:extLst>
          </p:cNvPr>
          <p:cNvSpPr/>
          <p:nvPr/>
        </p:nvSpPr>
        <p:spPr>
          <a:xfrm>
            <a:off x="5888601" y="6205193"/>
            <a:ext cx="139598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アメリカやヨーロッパ諸国の賃金は</a:t>
            </a:r>
            <a:r>
              <a:rPr lang="en-US" altLang="ja-JP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30</a:t>
            </a:r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年で</a:t>
            </a:r>
            <a:r>
              <a:rPr lang="en-US" altLang="ja-JP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</a:t>
            </a:r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倍以上上昇</a:t>
            </a:r>
            <a:r>
              <a:rPr lang="en-US" altLang="ja-JP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!</a:t>
            </a:r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それらの国の賃金基準で価格がつくと日本人は買えない！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87" name="図 86" descr="アイコン&#10;&#10;自動的に生成された説明">
            <a:extLst>
              <a:ext uri="{FF2B5EF4-FFF2-40B4-BE49-F238E27FC236}">
                <a16:creationId xmlns:a16="http://schemas.microsoft.com/office/drawing/2014/main" id="{3564006D-A64D-AA75-5B0A-22F605313F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076" y="7819252"/>
            <a:ext cx="778858" cy="778858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F13E13F7-46CE-7360-705F-8FC0544382E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28" y="7750075"/>
            <a:ext cx="839124" cy="852397"/>
          </a:xfrm>
          <a:prstGeom prst="rect">
            <a:avLst/>
          </a:prstGeom>
        </p:spPr>
      </p:pic>
      <p:sp>
        <p:nvSpPr>
          <p:cNvPr id="51" name="角丸四角形吹き出し 25">
            <a:extLst>
              <a:ext uri="{FF2B5EF4-FFF2-40B4-BE49-F238E27FC236}">
                <a16:creationId xmlns:a16="http://schemas.microsoft.com/office/drawing/2014/main" id="{6A67876F-0EC2-5F1B-26AB-029C304B0BDD}"/>
              </a:ext>
            </a:extLst>
          </p:cNvPr>
          <p:cNvSpPr/>
          <p:nvPr/>
        </p:nvSpPr>
        <p:spPr>
          <a:xfrm>
            <a:off x="2999819" y="3832687"/>
            <a:ext cx="2022494" cy="1181436"/>
          </a:xfrm>
          <a:prstGeom prst="wedgeRoundRectCallout">
            <a:avLst>
              <a:gd name="adj1" fmla="val 28961"/>
              <a:gd name="adj2" fmla="val -18964"/>
              <a:gd name="adj3" fmla="val 16667"/>
            </a:avLst>
          </a:prstGeom>
          <a:solidFill>
            <a:srgbClr val="EA5504"/>
          </a:solidFill>
          <a:ln>
            <a:solidFill>
              <a:srgbClr val="EA5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三角形 55">
            <a:extLst>
              <a:ext uri="{FF2B5EF4-FFF2-40B4-BE49-F238E27FC236}">
                <a16:creationId xmlns:a16="http://schemas.microsoft.com/office/drawing/2014/main" id="{3A4C6330-D6A3-BE30-D33E-7CA55AB19D96}"/>
              </a:ext>
            </a:extLst>
          </p:cNvPr>
          <p:cNvSpPr/>
          <p:nvPr/>
        </p:nvSpPr>
        <p:spPr>
          <a:xfrm rot="16026968">
            <a:off x="2943485" y="4315793"/>
            <a:ext cx="161609" cy="165549"/>
          </a:xfrm>
          <a:prstGeom prst="triangle">
            <a:avLst>
              <a:gd name="adj" fmla="val 48967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TextBox 77">
            <a:extLst>
              <a:ext uri="{FF2B5EF4-FFF2-40B4-BE49-F238E27FC236}">
                <a16:creationId xmlns:a16="http://schemas.microsoft.com/office/drawing/2014/main" id="{F6EAEE1E-D019-FE44-8F5E-AC3638D6DA89}"/>
              </a:ext>
            </a:extLst>
          </p:cNvPr>
          <p:cNvSpPr txBox="1"/>
          <p:nvPr/>
        </p:nvSpPr>
        <p:spPr>
          <a:xfrm>
            <a:off x="273321" y="3255806"/>
            <a:ext cx="4266271" cy="391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３０年間の変化（１９９５→２０２５）</a:t>
            </a:r>
          </a:p>
        </p:txBody>
      </p:sp>
      <p:pic>
        <p:nvPicPr>
          <p:cNvPr id="92" name="図 9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CFF3EE7-50F1-D25B-C070-CAB3FA257D6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19"/>
          <a:stretch/>
        </p:blipFill>
        <p:spPr>
          <a:xfrm>
            <a:off x="5369255" y="1429595"/>
            <a:ext cx="1890813" cy="986940"/>
          </a:xfrm>
          <a:prstGeom prst="rect">
            <a:avLst/>
          </a:prstGeom>
        </p:spPr>
      </p:pic>
      <p:pic>
        <p:nvPicPr>
          <p:cNvPr id="94" name="図 93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6F570EC-84FA-7D38-A627-CBC96967C4D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58" y="6225417"/>
            <a:ext cx="655785" cy="655785"/>
          </a:xfrm>
          <a:prstGeom prst="rect">
            <a:avLst/>
          </a:prstGeom>
          <a:noFill/>
        </p:spPr>
      </p:pic>
      <p:pic>
        <p:nvPicPr>
          <p:cNvPr id="96" name="図 95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2182AD4-612D-B1A1-00E8-F0C0D724BC6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34" y="6275621"/>
            <a:ext cx="680649" cy="701541"/>
          </a:xfrm>
          <a:prstGeom prst="rect">
            <a:avLst/>
          </a:prstGeom>
        </p:spPr>
      </p:pic>
      <p:pic>
        <p:nvPicPr>
          <p:cNvPr id="106" name="図 105" descr="アイ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C3819E0-0D98-7966-6CDF-AA8BAFF4A3DD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lum bright="70000" contrast="-70000"/>
            <a:alphaModFix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6700"/>
                    </a14:imgEffect>
                    <a14:imgEffect>
                      <a14:saturation sat="10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170" y="6216678"/>
            <a:ext cx="795840" cy="795840"/>
          </a:xfrm>
          <a:prstGeom prst="rect">
            <a:avLst/>
          </a:prstGeom>
        </p:spPr>
      </p:pic>
      <p:pic>
        <p:nvPicPr>
          <p:cNvPr id="107" name="図 106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ED7D3C0A-7BB0-839B-FAE1-14ADF5D8979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128" y="7712953"/>
            <a:ext cx="1205974" cy="885157"/>
          </a:xfrm>
          <a:prstGeom prst="rect">
            <a:avLst/>
          </a:prstGeom>
        </p:spPr>
      </p:pic>
      <p:sp>
        <p:nvSpPr>
          <p:cNvPr id="30" name="三角形 55">
            <a:extLst>
              <a:ext uri="{FF2B5EF4-FFF2-40B4-BE49-F238E27FC236}">
                <a16:creationId xmlns:a16="http://schemas.microsoft.com/office/drawing/2014/main" id="{283C5FC2-CE7A-21C9-0EB6-CEEE9C4627D8}"/>
              </a:ext>
            </a:extLst>
          </p:cNvPr>
          <p:cNvSpPr/>
          <p:nvPr/>
        </p:nvSpPr>
        <p:spPr>
          <a:xfrm rot="5400000">
            <a:off x="1527055" y="4026553"/>
            <a:ext cx="145486" cy="113630"/>
          </a:xfrm>
          <a:prstGeom prst="triangle">
            <a:avLst>
              <a:gd name="adj" fmla="val 48967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TextBox 77">
            <a:extLst>
              <a:ext uri="{FF2B5EF4-FFF2-40B4-BE49-F238E27FC236}">
                <a16:creationId xmlns:a16="http://schemas.microsoft.com/office/drawing/2014/main" id="{7E2E67DB-187F-5486-464F-EC698BC1C133}"/>
              </a:ext>
            </a:extLst>
          </p:cNvPr>
          <p:cNvSpPr txBox="1"/>
          <p:nvPr/>
        </p:nvSpPr>
        <p:spPr>
          <a:xfrm>
            <a:off x="774626" y="3955679"/>
            <a:ext cx="697288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2,269</a:t>
            </a:r>
            <a:r>
              <a:rPr lang="ja-JP" altLang="en-US" sz="11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endParaRPr lang="en-US" altLang="ja-JP" sz="1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3" name="TextBox 77">
            <a:extLst>
              <a:ext uri="{FF2B5EF4-FFF2-40B4-BE49-F238E27FC236}">
                <a16:creationId xmlns:a16="http://schemas.microsoft.com/office/drawing/2014/main" id="{292B67AD-0E6B-2D51-5E99-E6EE9DACBF3C}"/>
              </a:ext>
            </a:extLst>
          </p:cNvPr>
          <p:cNvSpPr txBox="1"/>
          <p:nvPr/>
        </p:nvSpPr>
        <p:spPr>
          <a:xfrm>
            <a:off x="232061" y="2984380"/>
            <a:ext cx="465684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賃金に物価の影響を反映したのが実質賃金です。賃金が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割あがっても、物価が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割あがってたら実質賃金はマイナスになります。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4" name="TextBox 77">
            <a:extLst>
              <a:ext uri="{FF2B5EF4-FFF2-40B4-BE49-F238E27FC236}">
                <a16:creationId xmlns:a16="http://schemas.microsoft.com/office/drawing/2014/main" id="{89CE0460-20BA-481D-4F94-9F5A2646B5EE}"/>
              </a:ext>
            </a:extLst>
          </p:cNvPr>
          <p:cNvSpPr txBox="1"/>
          <p:nvPr/>
        </p:nvSpPr>
        <p:spPr>
          <a:xfrm>
            <a:off x="1709895" y="3955679"/>
            <a:ext cx="697288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ja-JP" sz="1400" b="1" dirty="0">
                <a:solidFill>
                  <a:srgbClr val="EA550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3,679</a:t>
            </a:r>
            <a:r>
              <a:rPr lang="ja-JP" altLang="en-US" sz="1100" b="1" dirty="0">
                <a:solidFill>
                  <a:srgbClr val="EA550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endParaRPr lang="en-US" altLang="ja-JP" sz="1400" b="1" dirty="0">
              <a:solidFill>
                <a:srgbClr val="EA550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6" name="図 45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C311C91-03AB-2838-9A0A-00660464AC8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" y="3816250"/>
            <a:ext cx="348523" cy="332128"/>
          </a:xfrm>
          <a:prstGeom prst="rect">
            <a:avLst/>
          </a:prstGeom>
        </p:spPr>
      </p:pic>
      <p:sp>
        <p:nvSpPr>
          <p:cNvPr id="47" name="TextBox 77">
            <a:extLst>
              <a:ext uri="{FF2B5EF4-FFF2-40B4-BE49-F238E27FC236}">
                <a16:creationId xmlns:a16="http://schemas.microsoft.com/office/drawing/2014/main" id="{6996AB2B-F89E-311C-5B69-CF45409560C5}"/>
              </a:ext>
            </a:extLst>
          </p:cNvPr>
          <p:cNvSpPr txBox="1"/>
          <p:nvPr/>
        </p:nvSpPr>
        <p:spPr>
          <a:xfrm>
            <a:off x="774626" y="3748212"/>
            <a:ext cx="1319533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お米</a:t>
            </a: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5kg</a:t>
            </a:r>
            <a:r>
              <a:rPr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の値段</a:t>
            </a:r>
            <a:endParaRPr lang="en-US" altLang="ja-JP" sz="12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9" name="図 48" descr="テキスト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872F003-266D-3730-E260-6FCEC7F004B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22" y="4209018"/>
            <a:ext cx="363353" cy="363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2" name="TextBox 77">
            <a:extLst>
              <a:ext uri="{FF2B5EF4-FFF2-40B4-BE49-F238E27FC236}">
                <a16:creationId xmlns:a16="http://schemas.microsoft.com/office/drawing/2014/main" id="{EC5D382D-5DD8-B00D-64D1-4AE09C058912}"/>
              </a:ext>
            </a:extLst>
          </p:cNvPr>
          <p:cNvSpPr txBox="1"/>
          <p:nvPr/>
        </p:nvSpPr>
        <p:spPr>
          <a:xfrm>
            <a:off x="761424" y="4232820"/>
            <a:ext cx="1947532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セブンスター</a:t>
            </a: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タバコ</a:t>
            </a: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の値段</a:t>
            </a:r>
            <a:endParaRPr lang="en-US" altLang="ja-JP" sz="12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三角形 55">
            <a:extLst>
              <a:ext uri="{FF2B5EF4-FFF2-40B4-BE49-F238E27FC236}">
                <a16:creationId xmlns:a16="http://schemas.microsoft.com/office/drawing/2014/main" id="{25D8BD67-54D3-8173-C223-9A79F0137A0A}"/>
              </a:ext>
            </a:extLst>
          </p:cNvPr>
          <p:cNvSpPr/>
          <p:nvPr/>
        </p:nvSpPr>
        <p:spPr>
          <a:xfrm rot="5400000">
            <a:off x="1513853" y="4482913"/>
            <a:ext cx="145486" cy="113630"/>
          </a:xfrm>
          <a:prstGeom prst="triangle">
            <a:avLst>
              <a:gd name="adj" fmla="val 48967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TextBox 77">
            <a:extLst>
              <a:ext uri="{FF2B5EF4-FFF2-40B4-BE49-F238E27FC236}">
                <a16:creationId xmlns:a16="http://schemas.microsoft.com/office/drawing/2014/main" id="{11B1BC2E-69FC-7EAC-2AD2-782087B69E09}"/>
              </a:ext>
            </a:extLst>
          </p:cNvPr>
          <p:cNvSpPr txBox="1"/>
          <p:nvPr/>
        </p:nvSpPr>
        <p:spPr>
          <a:xfrm>
            <a:off x="761424" y="4412039"/>
            <a:ext cx="697288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　 </a:t>
            </a: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220</a:t>
            </a:r>
            <a:r>
              <a:rPr lang="ja-JP" altLang="en-US" sz="11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endParaRPr lang="en-US" altLang="ja-JP" sz="1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9" name="TextBox 77">
            <a:extLst>
              <a:ext uri="{FF2B5EF4-FFF2-40B4-BE49-F238E27FC236}">
                <a16:creationId xmlns:a16="http://schemas.microsoft.com/office/drawing/2014/main" id="{F17B67EE-B745-E6CF-2B99-7B3BE3FA565B}"/>
              </a:ext>
            </a:extLst>
          </p:cNvPr>
          <p:cNvSpPr txBox="1"/>
          <p:nvPr/>
        </p:nvSpPr>
        <p:spPr>
          <a:xfrm>
            <a:off x="1696693" y="4412039"/>
            <a:ext cx="697288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en-US" altLang="ja-JP" sz="1400" b="1" dirty="0">
                <a:solidFill>
                  <a:srgbClr val="EA550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600</a:t>
            </a:r>
            <a:r>
              <a:rPr lang="ja-JP" altLang="en-US" sz="1100" b="1" dirty="0">
                <a:solidFill>
                  <a:srgbClr val="EA550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endParaRPr lang="en-US" altLang="ja-JP" sz="1400" b="1" dirty="0">
              <a:solidFill>
                <a:srgbClr val="EA550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75" name="図 74" descr="探す, ケーキ, 座る, 大きい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A986C1B-B5B6-C659-4DC2-5CD8B89F2D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8" y="4667621"/>
            <a:ext cx="283862" cy="389519"/>
          </a:xfrm>
          <a:prstGeom prst="rect">
            <a:avLst/>
          </a:prstGeom>
        </p:spPr>
      </p:pic>
      <p:sp>
        <p:nvSpPr>
          <p:cNvPr id="86" name="TextBox 77">
            <a:extLst>
              <a:ext uri="{FF2B5EF4-FFF2-40B4-BE49-F238E27FC236}">
                <a16:creationId xmlns:a16="http://schemas.microsoft.com/office/drawing/2014/main" id="{DBDBD643-4093-55DE-AA5B-1045269BC4E9}"/>
              </a:ext>
            </a:extLst>
          </p:cNvPr>
          <p:cNvSpPr txBox="1"/>
          <p:nvPr/>
        </p:nvSpPr>
        <p:spPr>
          <a:xfrm>
            <a:off x="750320" y="4661000"/>
            <a:ext cx="1947532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ディズニーランド入場料</a:t>
            </a:r>
            <a:endParaRPr lang="en-US" altLang="ja-JP" sz="12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89" name="三角形 55">
            <a:extLst>
              <a:ext uri="{FF2B5EF4-FFF2-40B4-BE49-F238E27FC236}">
                <a16:creationId xmlns:a16="http://schemas.microsoft.com/office/drawing/2014/main" id="{5DFA389A-0B7F-5F9A-8D6A-ABCFFD5D2453}"/>
              </a:ext>
            </a:extLst>
          </p:cNvPr>
          <p:cNvSpPr/>
          <p:nvPr/>
        </p:nvSpPr>
        <p:spPr>
          <a:xfrm rot="5400000">
            <a:off x="1527055" y="4912990"/>
            <a:ext cx="145486" cy="113630"/>
          </a:xfrm>
          <a:prstGeom prst="triangle">
            <a:avLst>
              <a:gd name="adj" fmla="val 48967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TextBox 77">
            <a:extLst>
              <a:ext uri="{FF2B5EF4-FFF2-40B4-BE49-F238E27FC236}">
                <a16:creationId xmlns:a16="http://schemas.microsoft.com/office/drawing/2014/main" id="{8714C48C-0083-8C66-8F61-76B4304F49B9}"/>
              </a:ext>
            </a:extLst>
          </p:cNvPr>
          <p:cNvSpPr txBox="1"/>
          <p:nvPr/>
        </p:nvSpPr>
        <p:spPr>
          <a:xfrm>
            <a:off x="774626" y="4842116"/>
            <a:ext cx="697288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4,800</a:t>
            </a:r>
            <a:r>
              <a:rPr lang="ja-JP" altLang="en-US" sz="11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endParaRPr lang="en-US" altLang="ja-JP" sz="1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1" name="TextBox 77">
            <a:extLst>
              <a:ext uri="{FF2B5EF4-FFF2-40B4-BE49-F238E27FC236}">
                <a16:creationId xmlns:a16="http://schemas.microsoft.com/office/drawing/2014/main" id="{F4891DE2-96A2-DE10-54D7-A6A3288422E3}"/>
              </a:ext>
            </a:extLst>
          </p:cNvPr>
          <p:cNvSpPr txBox="1"/>
          <p:nvPr/>
        </p:nvSpPr>
        <p:spPr>
          <a:xfrm>
            <a:off x="1674557" y="4842116"/>
            <a:ext cx="914523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altLang="ja-JP" sz="1400" b="1" dirty="0">
                <a:solidFill>
                  <a:srgbClr val="EA550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10,900</a:t>
            </a:r>
            <a:r>
              <a:rPr lang="ja-JP" altLang="en-US" sz="1100" b="1" dirty="0">
                <a:solidFill>
                  <a:srgbClr val="EA5504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endParaRPr lang="en-US" altLang="ja-JP" sz="1400" b="1" dirty="0">
              <a:solidFill>
                <a:srgbClr val="EA5504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5" name="TextBox 77">
            <a:extLst>
              <a:ext uri="{FF2B5EF4-FFF2-40B4-BE49-F238E27FC236}">
                <a16:creationId xmlns:a16="http://schemas.microsoft.com/office/drawing/2014/main" id="{151AD668-A2AB-94CE-F1C5-7938688A5CBD}"/>
              </a:ext>
            </a:extLst>
          </p:cNvPr>
          <p:cNvSpPr txBox="1"/>
          <p:nvPr/>
        </p:nvSpPr>
        <p:spPr>
          <a:xfrm>
            <a:off x="3072987" y="3950461"/>
            <a:ext cx="1921497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一方で</a:t>
            </a:r>
            <a:r>
              <a:rPr lang="en-US" altLang="ja-JP" sz="1200" b="1" u="sng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1995</a:t>
            </a:r>
            <a:r>
              <a:rPr lang="ja-JP" altLang="en-US" sz="1200" b="1" u="sng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年のサラリーマンの平均年収は約</a:t>
            </a:r>
            <a:r>
              <a:rPr lang="en-US" altLang="ja-JP" sz="1200" b="1" u="sng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409</a:t>
            </a:r>
            <a:r>
              <a:rPr lang="ja-JP" altLang="en-US" sz="1200" b="1" u="sng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万。</a:t>
            </a:r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今とあまり変わりません。モノの価格上昇に賃金が追い付かず、</a:t>
            </a:r>
            <a:r>
              <a:rPr lang="ja-JP" altLang="en-US" sz="1200" b="1" u="sng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実質的な賃金はマイナスに・・・</a:t>
            </a:r>
            <a:endParaRPr lang="en-US" altLang="ja-JP" sz="1200" b="1" u="sng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10" name="図 109" descr="ネクタイを締めた少年の顔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ABBC78C-592F-FC6F-F31C-D6F0AE03183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5487" y="3976156"/>
            <a:ext cx="795594" cy="800754"/>
          </a:xfrm>
          <a:prstGeom prst="rect">
            <a:avLst/>
          </a:prstGeom>
        </p:spPr>
      </p:pic>
      <p:pic>
        <p:nvPicPr>
          <p:cNvPr id="1028" name="Picture 4" descr="コラム１－３－①図　Ｇ７各国の賃金（名目・実質）の推移">
            <a:extLst>
              <a:ext uri="{FF2B5EF4-FFF2-40B4-BE49-F238E27FC236}">
                <a16:creationId xmlns:a16="http://schemas.microsoft.com/office/drawing/2014/main" id="{731FEA8B-8DED-C8B0-EE43-B205B8BC3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 t="7039" b="21917"/>
          <a:stretch/>
        </p:blipFill>
        <p:spPr bwMode="auto">
          <a:xfrm>
            <a:off x="5240583" y="3391614"/>
            <a:ext cx="1894671" cy="1694357"/>
          </a:xfrm>
          <a:prstGeom prst="rect">
            <a:avLst/>
          </a:prstGeom>
          <a:noFill/>
          <a:ln>
            <a:solidFill>
              <a:srgbClr val="EA550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77">
            <a:extLst>
              <a:ext uri="{FF2B5EF4-FFF2-40B4-BE49-F238E27FC236}">
                <a16:creationId xmlns:a16="http://schemas.microsoft.com/office/drawing/2014/main" id="{DB946800-3341-DF5B-3745-5BEA5A470EC8}"/>
              </a:ext>
            </a:extLst>
          </p:cNvPr>
          <p:cNvSpPr txBox="1"/>
          <p:nvPr/>
        </p:nvSpPr>
        <p:spPr>
          <a:xfrm>
            <a:off x="5156635" y="3126889"/>
            <a:ext cx="2099042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highlight>
                  <a:srgbClr val="EA5504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実質賃金が全然上がらない日本</a:t>
            </a:r>
            <a:endParaRPr lang="en-US" altLang="ja-JP" sz="1200" b="1" dirty="0">
              <a:solidFill>
                <a:schemeClr val="bg1"/>
              </a:solidFill>
              <a:highlight>
                <a:srgbClr val="EA5504"/>
              </a:highligh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14" name="TextBox 77">
            <a:extLst>
              <a:ext uri="{FF2B5EF4-FFF2-40B4-BE49-F238E27FC236}">
                <a16:creationId xmlns:a16="http://schemas.microsoft.com/office/drawing/2014/main" id="{26963501-B49F-F678-139E-980CBD927F59}"/>
              </a:ext>
            </a:extLst>
          </p:cNvPr>
          <p:cNvSpPr txBox="1"/>
          <p:nvPr/>
        </p:nvSpPr>
        <p:spPr>
          <a:xfrm>
            <a:off x="6035230" y="4753333"/>
            <a:ext cx="1082341" cy="184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highlight>
                  <a:srgbClr val="EA5504"/>
                </a:highlight>
                <a:latin typeface="Meiryo UI" panose="020B0604030504040204" pitchFamily="34" charset="-128"/>
                <a:ea typeface="Meiryo UI" panose="020B0604030504040204" pitchFamily="34" charset="-128"/>
              </a:rPr>
              <a:t>黒線が日本</a:t>
            </a:r>
            <a:endParaRPr lang="en-US" altLang="ja-JP" sz="1200" b="1" dirty="0">
              <a:solidFill>
                <a:schemeClr val="bg1"/>
              </a:solidFill>
              <a:highlight>
                <a:srgbClr val="EA5504"/>
              </a:highligh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797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7C0BFADC-8CC3-7C35-D954-39419CDF0029}"/>
              </a:ext>
            </a:extLst>
          </p:cNvPr>
          <p:cNvSpPr/>
          <p:nvPr/>
        </p:nvSpPr>
        <p:spPr>
          <a:xfrm>
            <a:off x="103674" y="7718745"/>
            <a:ext cx="7238867" cy="955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31ED5EEF-D883-07CD-6A75-C66A8DA7AB84}"/>
              </a:ext>
            </a:extLst>
          </p:cNvPr>
          <p:cNvSpPr/>
          <p:nvPr/>
        </p:nvSpPr>
        <p:spPr>
          <a:xfrm>
            <a:off x="1537178" y="8844954"/>
            <a:ext cx="5726939" cy="971498"/>
          </a:xfrm>
          <a:prstGeom prst="roundRect">
            <a:avLst>
              <a:gd name="adj" fmla="val 9885"/>
            </a:avLst>
          </a:prstGeom>
          <a:solidFill>
            <a:srgbClr val="EA55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Group 2"/>
          <p:cNvGrpSpPr/>
          <p:nvPr/>
        </p:nvGrpSpPr>
        <p:grpSpPr>
          <a:xfrm>
            <a:off x="-2" y="-1894439"/>
            <a:ext cx="7556501" cy="2770176"/>
            <a:chOff x="0" y="-28575"/>
            <a:chExt cx="3017389" cy="841375"/>
          </a:xfrm>
        </p:grpSpPr>
        <p:sp>
          <p:nvSpPr>
            <p:cNvPr id="3" name="Freeform 3"/>
            <p:cNvSpPr/>
            <p:nvPr/>
          </p:nvSpPr>
          <p:spPr>
            <a:xfrm>
              <a:off x="0" y="541867"/>
              <a:ext cx="3017389" cy="270933"/>
            </a:xfrm>
            <a:custGeom>
              <a:avLst/>
              <a:gdLst/>
              <a:ahLst/>
              <a:cxnLst/>
              <a:rect l="l" t="t" r="r" b="b"/>
              <a:pathLst>
                <a:path w="3017389" h="812800">
                  <a:moveTo>
                    <a:pt x="0" y="0"/>
                  </a:moveTo>
                  <a:lnTo>
                    <a:pt x="3017389" y="0"/>
                  </a:lnTo>
                  <a:lnTo>
                    <a:pt x="30173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017389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98973"/>
            <a:ext cx="7560000" cy="3007044"/>
            <a:chOff x="0" y="-28575"/>
            <a:chExt cx="2709333" cy="12798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1127784"/>
            </a:xfrm>
            <a:custGeom>
              <a:avLst/>
              <a:gdLst/>
              <a:ahLst/>
              <a:cxnLst/>
              <a:rect l="l" t="t" r="r" b="b"/>
              <a:pathLst>
                <a:path w="2709333" h="1251236">
                  <a:moveTo>
                    <a:pt x="0" y="0"/>
                  </a:moveTo>
                  <a:lnTo>
                    <a:pt x="2709333" y="0"/>
                  </a:lnTo>
                  <a:lnTo>
                    <a:pt x="2709333" y="1251236"/>
                  </a:lnTo>
                  <a:lnTo>
                    <a:pt x="0" y="1251236"/>
                  </a:lnTo>
                  <a:close/>
                </a:path>
              </a:pathLst>
            </a:custGeom>
            <a:solidFill>
              <a:srgbClr val="7191C0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709333" cy="1279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695983" y="1189447"/>
            <a:ext cx="4123644" cy="2082440"/>
          </a:xfrm>
          <a:custGeom>
            <a:avLst/>
            <a:gdLst/>
            <a:ahLst/>
            <a:cxnLst/>
            <a:rect l="l" t="t" r="r" b="b"/>
            <a:pathLst>
              <a:path w="4123644" h="2082440">
                <a:moveTo>
                  <a:pt x="0" y="0"/>
                </a:moveTo>
                <a:lnTo>
                  <a:pt x="4123644" y="0"/>
                </a:lnTo>
                <a:lnTo>
                  <a:pt x="4123644" y="2082440"/>
                </a:lnTo>
                <a:lnTo>
                  <a:pt x="0" y="2082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grpSp>
        <p:nvGrpSpPr>
          <p:cNvPr id="10" name="Group 10"/>
          <p:cNvGrpSpPr/>
          <p:nvPr/>
        </p:nvGrpSpPr>
        <p:grpSpPr>
          <a:xfrm>
            <a:off x="2670229" y="1037157"/>
            <a:ext cx="4351323" cy="1153587"/>
            <a:chOff x="0" y="0"/>
            <a:chExt cx="1559416" cy="4134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59416" cy="413419"/>
            </a:xfrm>
            <a:custGeom>
              <a:avLst/>
              <a:gdLst/>
              <a:ahLst/>
              <a:cxnLst/>
              <a:rect l="l" t="t" r="r" b="b"/>
              <a:pathLst>
                <a:path w="1559416" h="413419">
                  <a:moveTo>
                    <a:pt x="65831" y="0"/>
                  </a:moveTo>
                  <a:lnTo>
                    <a:pt x="1493585" y="0"/>
                  </a:lnTo>
                  <a:cubicBezTo>
                    <a:pt x="1511045" y="0"/>
                    <a:pt x="1527789" y="6936"/>
                    <a:pt x="1540135" y="19281"/>
                  </a:cubicBezTo>
                  <a:cubicBezTo>
                    <a:pt x="1552480" y="31627"/>
                    <a:pt x="1559416" y="48371"/>
                    <a:pt x="1559416" y="65831"/>
                  </a:cubicBezTo>
                  <a:lnTo>
                    <a:pt x="1559416" y="347589"/>
                  </a:lnTo>
                  <a:cubicBezTo>
                    <a:pt x="1559416" y="365048"/>
                    <a:pt x="1552480" y="381792"/>
                    <a:pt x="1540135" y="394138"/>
                  </a:cubicBezTo>
                  <a:cubicBezTo>
                    <a:pt x="1527789" y="406484"/>
                    <a:pt x="1511045" y="413419"/>
                    <a:pt x="1493585" y="413419"/>
                  </a:cubicBezTo>
                  <a:lnTo>
                    <a:pt x="65831" y="413419"/>
                  </a:lnTo>
                  <a:cubicBezTo>
                    <a:pt x="48371" y="413419"/>
                    <a:pt x="31627" y="406484"/>
                    <a:pt x="19281" y="394138"/>
                  </a:cubicBezTo>
                  <a:cubicBezTo>
                    <a:pt x="6936" y="381792"/>
                    <a:pt x="0" y="365048"/>
                    <a:pt x="0" y="347589"/>
                  </a:cubicBezTo>
                  <a:lnTo>
                    <a:pt x="0" y="65831"/>
                  </a:lnTo>
                  <a:cubicBezTo>
                    <a:pt x="0" y="48371"/>
                    <a:pt x="6936" y="31627"/>
                    <a:pt x="19281" y="19281"/>
                  </a:cubicBezTo>
                  <a:cubicBezTo>
                    <a:pt x="31627" y="6936"/>
                    <a:pt x="48371" y="0"/>
                    <a:pt x="65831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1559416" cy="441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3946364">
            <a:off x="6821257" y="933346"/>
            <a:ext cx="400590" cy="599595"/>
            <a:chOff x="0" y="0"/>
            <a:chExt cx="475154" cy="7112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75154" cy="711200"/>
            </a:xfrm>
            <a:custGeom>
              <a:avLst/>
              <a:gdLst/>
              <a:ahLst/>
              <a:cxnLst/>
              <a:rect l="l" t="t" r="r" b="b"/>
              <a:pathLst>
                <a:path w="475154" h="711200">
                  <a:moveTo>
                    <a:pt x="237577" y="0"/>
                  </a:moveTo>
                  <a:lnTo>
                    <a:pt x="475154" y="711200"/>
                  </a:lnTo>
                  <a:lnTo>
                    <a:pt x="0" y="711200"/>
                  </a:lnTo>
                  <a:lnTo>
                    <a:pt x="237577" y="0"/>
                  </a:ln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4243" y="301625"/>
              <a:ext cx="326668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3198" y="2247509"/>
            <a:ext cx="1152000" cy="1152000"/>
            <a:chOff x="0" y="0"/>
            <a:chExt cx="1763007" cy="1763007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763007" cy="1763007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A5504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0"/>
              <a:ext cx="1763007" cy="1763007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12179" r="-12366" b="-24546"/>
                </a:stretch>
              </a:blipFill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grpSp>
        <p:nvGrpSpPr>
          <p:cNvPr id="21" name="Group 21"/>
          <p:cNvGrpSpPr/>
          <p:nvPr/>
        </p:nvGrpSpPr>
        <p:grpSpPr>
          <a:xfrm>
            <a:off x="1996702" y="2309552"/>
            <a:ext cx="5032476" cy="1176082"/>
            <a:chOff x="0" y="-28575"/>
            <a:chExt cx="1675229" cy="51644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75229" cy="433539"/>
            </a:xfrm>
            <a:custGeom>
              <a:avLst/>
              <a:gdLst/>
              <a:ahLst/>
              <a:cxnLst/>
              <a:rect l="l" t="t" r="r" b="b"/>
              <a:pathLst>
                <a:path w="1675229" h="487871">
                  <a:moveTo>
                    <a:pt x="61280" y="0"/>
                  </a:moveTo>
                  <a:lnTo>
                    <a:pt x="1613950" y="0"/>
                  </a:lnTo>
                  <a:cubicBezTo>
                    <a:pt x="1630202" y="0"/>
                    <a:pt x="1645789" y="6456"/>
                    <a:pt x="1657281" y="17948"/>
                  </a:cubicBezTo>
                  <a:cubicBezTo>
                    <a:pt x="1668773" y="29441"/>
                    <a:pt x="1675229" y="45027"/>
                    <a:pt x="1675229" y="61280"/>
                  </a:cubicBezTo>
                  <a:lnTo>
                    <a:pt x="1675229" y="426591"/>
                  </a:lnTo>
                  <a:cubicBezTo>
                    <a:pt x="1675229" y="460435"/>
                    <a:pt x="1647793" y="487871"/>
                    <a:pt x="1613950" y="487871"/>
                  </a:cubicBezTo>
                  <a:lnTo>
                    <a:pt x="61280" y="487871"/>
                  </a:lnTo>
                  <a:cubicBezTo>
                    <a:pt x="45027" y="487871"/>
                    <a:pt x="29441" y="481415"/>
                    <a:pt x="17948" y="469922"/>
                  </a:cubicBezTo>
                  <a:cubicBezTo>
                    <a:pt x="6456" y="458430"/>
                    <a:pt x="0" y="442843"/>
                    <a:pt x="0" y="426591"/>
                  </a:cubicBezTo>
                  <a:lnTo>
                    <a:pt x="0" y="61280"/>
                  </a:lnTo>
                  <a:cubicBezTo>
                    <a:pt x="0" y="27436"/>
                    <a:pt x="27436" y="0"/>
                    <a:pt x="6128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1675229" cy="5164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-4113982">
            <a:off x="1796407" y="2511950"/>
            <a:ext cx="400590" cy="599595"/>
            <a:chOff x="0" y="0"/>
            <a:chExt cx="475154" cy="7112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75154" cy="711200"/>
            </a:xfrm>
            <a:custGeom>
              <a:avLst/>
              <a:gdLst/>
              <a:ahLst/>
              <a:cxnLst/>
              <a:rect l="l" t="t" r="r" b="b"/>
              <a:pathLst>
                <a:path w="475154" h="711200">
                  <a:moveTo>
                    <a:pt x="237577" y="0"/>
                  </a:moveTo>
                  <a:lnTo>
                    <a:pt x="475154" y="711200"/>
                  </a:lnTo>
                  <a:lnTo>
                    <a:pt x="0" y="711200"/>
                  </a:lnTo>
                  <a:lnTo>
                    <a:pt x="2375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4243" y="301625"/>
              <a:ext cx="326668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-1" y="9936000"/>
            <a:ext cx="7556501" cy="757401"/>
            <a:chOff x="0" y="0"/>
            <a:chExt cx="3017389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017389" cy="812800"/>
            </a:xfrm>
            <a:custGeom>
              <a:avLst/>
              <a:gdLst/>
              <a:ahLst/>
              <a:cxnLst/>
              <a:rect l="l" t="t" r="r" b="b"/>
              <a:pathLst>
                <a:path w="3017389" h="812800">
                  <a:moveTo>
                    <a:pt x="0" y="0"/>
                  </a:moveTo>
                  <a:lnTo>
                    <a:pt x="3017389" y="0"/>
                  </a:lnTo>
                  <a:lnTo>
                    <a:pt x="3017389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A5504"/>
            </a:solidFill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3017389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729533" y="9994900"/>
            <a:ext cx="4100934" cy="478224"/>
          </a:xfrm>
          <a:custGeom>
            <a:avLst/>
            <a:gdLst/>
            <a:ahLst/>
            <a:cxnLst/>
            <a:rect l="l" t="t" r="r" b="b"/>
            <a:pathLst>
              <a:path w="4100934" h="478224">
                <a:moveTo>
                  <a:pt x="0" y="0"/>
                </a:moveTo>
                <a:lnTo>
                  <a:pt x="4100934" y="0"/>
                </a:lnTo>
                <a:lnTo>
                  <a:pt x="4100934" y="478224"/>
                </a:lnTo>
                <a:lnTo>
                  <a:pt x="0" y="4782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ja-JP" altLang="en-US"/>
          </a:p>
        </p:txBody>
      </p:sp>
      <p:sp>
        <p:nvSpPr>
          <p:cNvPr id="41" name="TextBox 41"/>
          <p:cNvSpPr txBox="1"/>
          <p:nvPr/>
        </p:nvSpPr>
        <p:spPr>
          <a:xfrm>
            <a:off x="2899747" y="1270703"/>
            <a:ext cx="3984070" cy="71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8"/>
              </a:lnSpc>
            </a:pPr>
            <a:r>
              <a:rPr lang="ja-JP" altLang="en-US" sz="2400" b="1" dirty="0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なぜ国会には、衆議院</a:t>
            </a:r>
            <a:r>
              <a:rPr lang="ja-JP" altLang="en-US" sz="2400" b="1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・参議院の２つがあるん</a:t>
            </a:r>
            <a:r>
              <a:rPr lang="ja-JP" altLang="en-US" sz="2400" b="1" dirty="0">
                <a:solidFill>
                  <a:srgbClr val="000000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ですか？</a:t>
            </a:r>
            <a:endParaRPr lang="en-US" altLang="ja-JP" sz="2400" b="1" dirty="0">
              <a:solidFill>
                <a:srgbClr val="000000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2266106" y="246457"/>
            <a:ext cx="4464602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に郡山りょうが答えます</a:t>
            </a:r>
            <a:endParaRPr lang="en-US" sz="3000" dirty="0">
              <a:solidFill>
                <a:srgbClr val="FFFFFF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6354106" y="330125"/>
            <a:ext cx="937132" cy="338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80"/>
              </a:lnSpc>
            </a:pPr>
            <a:r>
              <a:rPr lang="en-US" sz="2200" b="1" dirty="0">
                <a:solidFill>
                  <a:srgbClr val="FFFFFF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No.11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212025" y="2538582"/>
            <a:ext cx="479318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ja-JP" altLang="en-US" sz="20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皆さんの多様な意見を、よりきめ細やかに丁寧に、政治に反映させるためです。</a:t>
            </a:r>
            <a:endParaRPr lang="en-US" altLang="ja-JP" sz="20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1989076" y="1826244"/>
            <a:ext cx="639663" cy="547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1599" dirty="0" err="1">
                <a:solidFill>
                  <a:srgbClr val="545454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既読</a:t>
            </a:r>
            <a:endParaRPr lang="en-US" sz="1599" dirty="0">
              <a:solidFill>
                <a:srgbClr val="545454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r">
              <a:lnSpc>
                <a:spcPts val="2239"/>
              </a:lnSpc>
            </a:pPr>
            <a:endParaRPr lang="en-US" sz="1599" dirty="0">
              <a:solidFill>
                <a:srgbClr val="545454"/>
              </a:solidFill>
              <a:ea typeface="Noto Sans JP Medium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119531" y="221431"/>
            <a:ext cx="2353908" cy="468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</a:t>
            </a:r>
            <a:r>
              <a:rPr lang="en-US" sz="3000" dirty="0" err="1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現場の声</a:t>
            </a:r>
            <a:r>
              <a:rPr lang="en-US" sz="3000" dirty="0">
                <a:solidFill>
                  <a:srgbClr val="FFFFFF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</a:p>
        </p:txBody>
      </p:sp>
      <p:pic>
        <p:nvPicPr>
          <p:cNvPr id="49" name="図 48" descr="QR コード&#10;&#10;自動的に生成された説明">
            <a:extLst>
              <a:ext uri="{FF2B5EF4-FFF2-40B4-BE49-F238E27FC236}">
                <a16:creationId xmlns:a16="http://schemas.microsoft.com/office/drawing/2014/main" id="{3311E054-F0A4-A273-D4ED-2FBF35BD02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700" y="9993373"/>
            <a:ext cx="500784" cy="500784"/>
          </a:xfrm>
          <a:prstGeom prst="rect">
            <a:avLst/>
          </a:prstGeom>
        </p:spPr>
      </p:pic>
      <p:sp>
        <p:nvSpPr>
          <p:cNvPr id="50" name="TextBox 38">
            <a:extLst>
              <a:ext uri="{FF2B5EF4-FFF2-40B4-BE49-F238E27FC236}">
                <a16:creationId xmlns:a16="http://schemas.microsoft.com/office/drawing/2014/main" id="{EEDA00DB-34C0-C720-13B9-380082CD2ED1}"/>
              </a:ext>
            </a:extLst>
          </p:cNvPr>
          <p:cNvSpPr txBox="1"/>
          <p:nvPr/>
        </p:nvSpPr>
        <p:spPr>
          <a:xfrm>
            <a:off x="204868" y="9932970"/>
            <a:ext cx="1015956" cy="65545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just">
              <a:lnSpc>
                <a:spcPts val="1680"/>
              </a:lnSpc>
            </a:pP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各</a:t>
            </a:r>
            <a:r>
              <a:rPr lang="en-US" altLang="ja-JP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SNS</a:t>
            </a: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は公式</a:t>
            </a:r>
            <a:endParaRPr lang="en-US" altLang="ja-JP" sz="1050" b="1" dirty="0">
              <a:solidFill>
                <a:srgbClr val="FFFFFF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algn="just">
              <a:lnSpc>
                <a:spcPts val="1680"/>
              </a:lnSpc>
            </a:pPr>
            <a:r>
              <a:rPr lang="ja-JP" alt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サイトから</a:t>
            </a:r>
            <a:r>
              <a:rPr lang="en-US" sz="1050" b="1" dirty="0">
                <a:solidFill>
                  <a:srgbClr val="FFFFFF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→</a:t>
            </a:r>
            <a:endParaRPr lang="en-US" sz="600" b="1" dirty="0">
              <a:solidFill>
                <a:srgbClr val="FFFFFF"/>
              </a:solidFill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56" name="TextBox 77">
            <a:extLst>
              <a:ext uri="{FF2B5EF4-FFF2-40B4-BE49-F238E27FC236}">
                <a16:creationId xmlns:a16="http://schemas.microsoft.com/office/drawing/2014/main" id="{97CEAEAD-13FA-DBA3-3179-B6650BFCE461}"/>
              </a:ext>
            </a:extLst>
          </p:cNvPr>
          <p:cNvSpPr txBox="1"/>
          <p:nvPr/>
        </p:nvSpPr>
        <p:spPr>
          <a:xfrm>
            <a:off x="176557" y="7224889"/>
            <a:ext cx="4219323" cy="409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0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海外では、どうなってるの？</a:t>
            </a:r>
            <a:endParaRPr lang="en-US" sz="20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6" name="TextBox 77">
            <a:extLst>
              <a:ext uri="{FF2B5EF4-FFF2-40B4-BE49-F238E27FC236}">
                <a16:creationId xmlns:a16="http://schemas.microsoft.com/office/drawing/2014/main" id="{612EB1C7-48E8-9317-AC70-4AE01E3057AD}"/>
              </a:ext>
            </a:extLst>
          </p:cNvPr>
          <p:cNvSpPr txBox="1"/>
          <p:nvPr/>
        </p:nvSpPr>
        <p:spPr>
          <a:xfrm>
            <a:off x="100995" y="3559013"/>
            <a:ext cx="4773769" cy="409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2000" b="1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衆議院・参議院って、何が違うの？</a:t>
            </a:r>
            <a:endParaRPr lang="en-US" altLang="ja-JP" sz="2000" b="1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BC7195F1-5ED1-3C36-6A4A-F8108D8E9F40}"/>
              </a:ext>
            </a:extLst>
          </p:cNvPr>
          <p:cNvSpPr/>
          <p:nvPr/>
        </p:nvSpPr>
        <p:spPr>
          <a:xfrm>
            <a:off x="3364921" y="7384373"/>
            <a:ext cx="4024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（２つある国は２院制、１つだけの国は１院制です）</a:t>
            </a:r>
            <a:endParaRPr lang="en-US" altLang="ja-JP" sz="12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80BF3BC2-57D6-4B32-1D0B-DA91F8C8263A}"/>
              </a:ext>
            </a:extLst>
          </p:cNvPr>
          <p:cNvSpPr/>
          <p:nvPr/>
        </p:nvSpPr>
        <p:spPr>
          <a:xfrm>
            <a:off x="1440504" y="7759755"/>
            <a:ext cx="604670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世界</a:t>
            </a:r>
            <a:r>
              <a:rPr lang="en-US" altLang="ja-JP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190</a:t>
            </a:r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ヵ国の議会で、約６割（</a:t>
            </a:r>
            <a:r>
              <a:rPr lang="en-US" altLang="ja-JP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112</a:t>
            </a:r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ヵ国）が１院制。</a:t>
            </a:r>
            <a:endParaRPr lang="en-US" altLang="ja-JP" sz="13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algn="just"/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しかし、民主主義を採る主要な</a:t>
            </a:r>
            <a:r>
              <a:rPr lang="ja-JP" altLang="en-US" sz="1300" b="1" dirty="0">
                <a:solidFill>
                  <a:schemeClr val="bg1"/>
                </a:solidFill>
                <a:highlight>
                  <a:srgbClr val="EA5504"/>
                </a:highlight>
                <a:latin typeface="BIZ UDGothic" panose="020B0400000000000000" pitchFamily="49" charset="-128"/>
                <a:ea typeface="BIZ UDGothic" panose="020B0400000000000000" pitchFamily="49" charset="-128"/>
              </a:rPr>
              <a:t>先進国では、２院制</a:t>
            </a:r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が主流。</a:t>
            </a:r>
            <a:endParaRPr lang="en-US" altLang="ja-JP" sz="13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algn="just"/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（例）日本、アメリカ、イギリス、ドイツ、フランス、イタリア、カナダ</a:t>
            </a:r>
            <a:endParaRPr lang="en-US" altLang="ja-JP" sz="13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pPr algn="just"/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　　　など、</a:t>
            </a:r>
            <a:r>
              <a:rPr lang="ja-JP" altLang="en-US" sz="1300" b="1" dirty="0">
                <a:solidFill>
                  <a:schemeClr val="bg1"/>
                </a:solidFill>
                <a:highlight>
                  <a:srgbClr val="EA5504"/>
                </a:highlight>
                <a:latin typeface="BIZ UDGothic" panose="020B0400000000000000" pitchFamily="49" charset="-128"/>
                <a:ea typeface="BIZ UDGothic" panose="020B0400000000000000" pitchFamily="49" charset="-128"/>
              </a:rPr>
              <a:t>Ｇ７サミットの参加国</a:t>
            </a:r>
            <a:r>
              <a:rPr lang="ja-JP" altLang="en-US" sz="13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は全て２院制。　</a:t>
            </a:r>
            <a:r>
              <a:rPr lang="zh-CN" altLang="en-US" sz="11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（出典：列国議会同盟）</a:t>
            </a:r>
            <a:endParaRPr lang="zh-CN" altLang="en-US" sz="13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206" name="TextBox 77">
            <a:extLst>
              <a:ext uri="{FF2B5EF4-FFF2-40B4-BE49-F238E27FC236}">
                <a16:creationId xmlns:a16="http://schemas.microsoft.com/office/drawing/2014/main" id="{33D6BF3B-2B84-06EF-EA7B-AB8F68F859DE}"/>
              </a:ext>
            </a:extLst>
          </p:cNvPr>
          <p:cNvSpPr txBox="1"/>
          <p:nvPr/>
        </p:nvSpPr>
        <p:spPr>
          <a:xfrm>
            <a:off x="1773579" y="8890680"/>
            <a:ext cx="5449655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以前と比べて、「両方ともあまり差が無くなっている」と言う人も</a:t>
            </a:r>
            <a:endParaRPr lang="en-US" altLang="ja-JP" sz="1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多いです。しかし参議院こそ、全国の皆さんとじっくり向き合い、</a:t>
            </a:r>
            <a:endParaRPr lang="en-US" altLang="ja-JP" sz="1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幅広く声を聴かせていただく余裕もあります。長期的な視野で</a:t>
            </a:r>
            <a:endParaRPr lang="en-US" altLang="ja-JP" sz="1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lang="ja-JP" altLang="en-US" sz="14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政策を議論し、実現できる「良識の府」とも呼ばれています。</a:t>
            </a:r>
            <a:endParaRPr lang="en-US" altLang="ja-JP" sz="14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7" name="二等辺三角形 206">
            <a:extLst>
              <a:ext uri="{FF2B5EF4-FFF2-40B4-BE49-F238E27FC236}">
                <a16:creationId xmlns:a16="http://schemas.microsoft.com/office/drawing/2014/main" id="{45869B88-A09C-BB7D-51AA-7BF903DBCA81}"/>
              </a:ext>
            </a:extLst>
          </p:cNvPr>
          <p:cNvSpPr/>
          <p:nvPr/>
        </p:nvSpPr>
        <p:spPr>
          <a:xfrm rot="16200000">
            <a:off x="1415541" y="9074290"/>
            <a:ext cx="131949" cy="111325"/>
          </a:xfrm>
          <a:prstGeom prst="triangle">
            <a:avLst/>
          </a:prstGeom>
          <a:solidFill>
            <a:srgbClr val="F354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1B8ECA6-1CD6-F644-AF11-92A4C8C0F108}"/>
              </a:ext>
            </a:extLst>
          </p:cNvPr>
          <p:cNvSpPr/>
          <p:nvPr/>
        </p:nvSpPr>
        <p:spPr>
          <a:xfrm>
            <a:off x="3814023" y="4043416"/>
            <a:ext cx="3600000" cy="1182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393F2C1-216F-7F56-25BF-8055B8EB124A}"/>
              </a:ext>
            </a:extLst>
          </p:cNvPr>
          <p:cNvSpPr/>
          <p:nvPr/>
        </p:nvSpPr>
        <p:spPr>
          <a:xfrm>
            <a:off x="100995" y="4044735"/>
            <a:ext cx="3600000" cy="11821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36410611-29BD-DC3B-1DD9-3C479850D14F}"/>
              </a:ext>
            </a:extLst>
          </p:cNvPr>
          <p:cNvSpPr/>
          <p:nvPr/>
        </p:nvSpPr>
        <p:spPr>
          <a:xfrm>
            <a:off x="3814023" y="4039740"/>
            <a:ext cx="727167" cy="307777"/>
          </a:xfrm>
          <a:prstGeom prst="rect">
            <a:avLst/>
          </a:prstGeom>
          <a:solidFill>
            <a:srgbClr val="EA5504"/>
          </a:solidFill>
        </p:spPr>
        <p:txBody>
          <a:bodyPr wrap="square">
            <a:spAutoFit/>
          </a:bodyPr>
          <a:lstStyle/>
          <a:p>
            <a:r>
              <a:rPr lang="ja-JP" altLang="en-US" sz="1400" dirty="0">
                <a:solidFill>
                  <a:schemeClr val="bg1"/>
                </a:solidFill>
              </a:rPr>
              <a:t>参議院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931E8840-7A88-A31F-2077-B5064F1AA948}"/>
              </a:ext>
            </a:extLst>
          </p:cNvPr>
          <p:cNvSpPr/>
          <p:nvPr/>
        </p:nvSpPr>
        <p:spPr>
          <a:xfrm>
            <a:off x="100995" y="4039740"/>
            <a:ext cx="733067" cy="307777"/>
          </a:xfrm>
          <a:prstGeom prst="rect">
            <a:avLst/>
          </a:prstGeom>
          <a:solidFill>
            <a:srgbClr val="EA5504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</a:rPr>
              <a:t>衆議院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1A37F2CE-403E-9197-C672-3716D493DC83}"/>
              </a:ext>
            </a:extLst>
          </p:cNvPr>
          <p:cNvSpPr/>
          <p:nvPr/>
        </p:nvSpPr>
        <p:spPr>
          <a:xfrm>
            <a:off x="116277" y="4389246"/>
            <a:ext cx="3626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・任期は最大４年。</a:t>
            </a:r>
            <a:r>
              <a:rPr lang="ja-JP" altLang="en-US" sz="12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いつ解散するか分からない。</a:t>
            </a:r>
          </a:p>
          <a:p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・国の</a:t>
            </a:r>
            <a:r>
              <a:rPr lang="ja-JP" altLang="en-US" sz="12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予算は、衆議院が先に</a:t>
            </a:r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議論をする。</a:t>
            </a:r>
          </a:p>
          <a:p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・参議院と意見が違ったら、</a:t>
            </a:r>
            <a:r>
              <a:rPr lang="ja-JP" altLang="en-US" sz="12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衆議院が優先される。</a:t>
            </a:r>
          </a:p>
          <a:p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・総理大臣含む</a:t>
            </a:r>
            <a:r>
              <a:rPr lang="ja-JP" altLang="en-US" sz="12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内閣を総辞職させる</a:t>
            </a:r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案を出せる。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37A395E8-B97E-1346-AB87-F9D49779AF55}"/>
              </a:ext>
            </a:extLst>
          </p:cNvPr>
          <p:cNvSpPr/>
          <p:nvPr/>
        </p:nvSpPr>
        <p:spPr>
          <a:xfrm>
            <a:off x="3829405" y="4394535"/>
            <a:ext cx="33466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・任期は６年。</a:t>
            </a:r>
            <a:r>
              <a:rPr lang="ja-JP" altLang="en-US" sz="12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解散はない。</a:t>
            </a:r>
          </a:p>
          <a:p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・国の</a:t>
            </a:r>
            <a:r>
              <a:rPr lang="ja-JP" altLang="en-US" sz="1200" b="1" dirty="0">
                <a:solidFill>
                  <a:srgbClr val="EA5504"/>
                </a:solidFill>
                <a:latin typeface="BIZ UDGothic" panose="020B0400000000000000" pitchFamily="49" charset="-128"/>
                <a:ea typeface="BIZ UDGothic" panose="020B0400000000000000" pitchFamily="49" charset="-128"/>
              </a:rPr>
              <a:t>決算の議論</a:t>
            </a:r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を重視する。</a:t>
            </a:r>
          </a:p>
          <a:p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・一時的な世論や内閣の動向を気にせず、</a:t>
            </a:r>
            <a:endParaRPr lang="en-US" altLang="ja-JP" sz="1200" b="1" dirty="0">
              <a:latin typeface="BIZ UDGothic" panose="020B0400000000000000" pitchFamily="49" charset="-128"/>
              <a:ea typeface="BIZ UDGothic" panose="020B0400000000000000" pitchFamily="49" charset="-128"/>
            </a:endParaRPr>
          </a:p>
          <a:p>
            <a:r>
              <a:rPr lang="ja-JP" altLang="en-US" sz="1200" b="1" dirty="0">
                <a:latin typeface="BIZ UDGothic" panose="020B0400000000000000" pitchFamily="49" charset="-128"/>
                <a:ea typeface="BIZ UDGothic" panose="020B0400000000000000" pitchFamily="49" charset="-128"/>
              </a:rPr>
              <a:t>　腰を据えて議論できる。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1A1C5E-A7C7-55E5-FAC3-7E8DCF41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70" y="8715830"/>
            <a:ext cx="1158183" cy="115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図 75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5A57688-F360-DE5C-C3B1-11330F4E02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59" y="7603421"/>
            <a:ext cx="1104808" cy="1104808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0EEC5809-8FC0-D79F-253D-2B54050DD6C6}"/>
              </a:ext>
            </a:extLst>
          </p:cNvPr>
          <p:cNvSpPr txBox="1"/>
          <p:nvPr/>
        </p:nvSpPr>
        <p:spPr>
          <a:xfrm>
            <a:off x="103340" y="5364699"/>
            <a:ext cx="558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どちらか１つだけでいいのでは？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F05D921-F92F-F185-3271-C7DA53F97914}"/>
              </a:ext>
            </a:extLst>
          </p:cNvPr>
          <p:cNvSpPr/>
          <p:nvPr/>
        </p:nvSpPr>
        <p:spPr>
          <a:xfrm>
            <a:off x="2371412" y="6860165"/>
            <a:ext cx="197596" cy="7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四角形: 角を丸くする 79">
            <a:extLst>
              <a:ext uri="{FF2B5EF4-FFF2-40B4-BE49-F238E27FC236}">
                <a16:creationId xmlns:a16="http://schemas.microsoft.com/office/drawing/2014/main" id="{B1C7D736-A9DE-D2D7-FFDD-66B6C71C55CC}"/>
              </a:ext>
            </a:extLst>
          </p:cNvPr>
          <p:cNvSpPr/>
          <p:nvPr/>
        </p:nvSpPr>
        <p:spPr>
          <a:xfrm>
            <a:off x="123775" y="5805819"/>
            <a:ext cx="2427405" cy="1267352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45F04FB9-CEDB-969A-D241-FB2EE40BA996}"/>
              </a:ext>
            </a:extLst>
          </p:cNvPr>
          <p:cNvSpPr txBox="1"/>
          <p:nvPr/>
        </p:nvSpPr>
        <p:spPr>
          <a:xfrm>
            <a:off x="138012" y="5849562"/>
            <a:ext cx="2324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①法律を作る国会の権限が、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１つの機関の集中してしまう。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2" name="正方形/長方形 81">
            <a:extLst>
              <a:ext uri="{FF2B5EF4-FFF2-40B4-BE49-F238E27FC236}">
                <a16:creationId xmlns:a16="http://schemas.microsoft.com/office/drawing/2014/main" id="{AFC17D6F-CC7B-2B4D-F7FF-F89C55287745}"/>
              </a:ext>
            </a:extLst>
          </p:cNvPr>
          <p:cNvSpPr/>
          <p:nvPr/>
        </p:nvSpPr>
        <p:spPr>
          <a:xfrm>
            <a:off x="4427786" y="6855255"/>
            <a:ext cx="197596" cy="7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7BF5FBBB-C371-2F7B-1713-88D93166D3DF}"/>
              </a:ext>
            </a:extLst>
          </p:cNvPr>
          <p:cNvSpPr/>
          <p:nvPr/>
        </p:nvSpPr>
        <p:spPr>
          <a:xfrm>
            <a:off x="6470909" y="6848812"/>
            <a:ext cx="197596" cy="78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四角形: 角を丸くする 83">
            <a:extLst>
              <a:ext uri="{FF2B5EF4-FFF2-40B4-BE49-F238E27FC236}">
                <a16:creationId xmlns:a16="http://schemas.microsoft.com/office/drawing/2014/main" id="{4F4113B5-02F2-3036-429A-43F5CB459548}"/>
              </a:ext>
            </a:extLst>
          </p:cNvPr>
          <p:cNvSpPr/>
          <p:nvPr/>
        </p:nvSpPr>
        <p:spPr>
          <a:xfrm>
            <a:off x="2667986" y="5799696"/>
            <a:ext cx="2114317" cy="1275793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四角形: 角を丸くする 84">
            <a:extLst>
              <a:ext uri="{FF2B5EF4-FFF2-40B4-BE49-F238E27FC236}">
                <a16:creationId xmlns:a16="http://schemas.microsoft.com/office/drawing/2014/main" id="{DA01A3EF-5450-B420-9C54-E70465EBEE97}"/>
              </a:ext>
            </a:extLst>
          </p:cNvPr>
          <p:cNvSpPr/>
          <p:nvPr/>
        </p:nvSpPr>
        <p:spPr>
          <a:xfrm>
            <a:off x="4905364" y="5805819"/>
            <a:ext cx="2448113" cy="1267705"/>
          </a:xfrm>
          <a:prstGeom prst="roundRect">
            <a:avLst>
              <a:gd name="adj" fmla="val 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4C2403F-8742-F116-5DFA-88C342AE86EE}"/>
              </a:ext>
            </a:extLst>
          </p:cNvPr>
          <p:cNvSpPr txBox="1"/>
          <p:nvPr/>
        </p:nvSpPr>
        <p:spPr>
          <a:xfrm>
            <a:off x="2650371" y="5858825"/>
            <a:ext cx="2032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②１つの機関の行き過ぎた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行動をチェックできない。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3969158C-31C1-FDB8-CFD8-73E7C9BE6243}"/>
              </a:ext>
            </a:extLst>
          </p:cNvPr>
          <p:cNvSpPr txBox="1"/>
          <p:nvPr/>
        </p:nvSpPr>
        <p:spPr>
          <a:xfrm>
            <a:off x="4888514" y="5844738"/>
            <a:ext cx="235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③１回の選挙の世論で形成され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algn="just"/>
            <a:r>
              <a:rPr kumimoji="1" lang="ja-JP" altLang="en-US" sz="1200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た国会で議論が進んでしまう。</a:t>
            </a:r>
            <a:endParaRPr kumimoji="1" lang="en-US" altLang="ja-JP" sz="12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89" name="角丸四角形吹き出し 44">
            <a:extLst>
              <a:ext uri="{FF2B5EF4-FFF2-40B4-BE49-F238E27FC236}">
                <a16:creationId xmlns:a16="http://schemas.microsoft.com/office/drawing/2014/main" id="{2E396A01-4C36-3C91-F50C-D35761A0F8C1}"/>
              </a:ext>
            </a:extLst>
          </p:cNvPr>
          <p:cNvSpPr/>
          <p:nvPr/>
        </p:nvSpPr>
        <p:spPr>
          <a:xfrm>
            <a:off x="894315" y="6318828"/>
            <a:ext cx="1567850" cy="661395"/>
          </a:xfrm>
          <a:prstGeom prst="wedgeRoundRectCallout">
            <a:avLst>
              <a:gd name="adj1" fmla="val -60279"/>
              <a:gd name="adj2" fmla="val -21179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角丸四角形吹き出し 44">
            <a:extLst>
              <a:ext uri="{FF2B5EF4-FFF2-40B4-BE49-F238E27FC236}">
                <a16:creationId xmlns:a16="http://schemas.microsoft.com/office/drawing/2014/main" id="{C5051294-B289-6D37-58B4-7FD2C7E4B8B1}"/>
              </a:ext>
            </a:extLst>
          </p:cNvPr>
          <p:cNvSpPr/>
          <p:nvPr/>
        </p:nvSpPr>
        <p:spPr>
          <a:xfrm>
            <a:off x="3508960" y="6321839"/>
            <a:ext cx="1100800" cy="675474"/>
          </a:xfrm>
          <a:prstGeom prst="wedgeRoundRectCallout">
            <a:avLst>
              <a:gd name="adj1" fmla="val -58180"/>
              <a:gd name="adj2" fmla="val -19499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724B8F13-D88A-2C24-FB91-038A301F781D}"/>
              </a:ext>
            </a:extLst>
          </p:cNvPr>
          <p:cNvSpPr/>
          <p:nvPr/>
        </p:nvSpPr>
        <p:spPr>
          <a:xfrm>
            <a:off x="3513847" y="6340240"/>
            <a:ext cx="1136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（国民）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働く者を脅かす政策を強行する国会を止められない！</a:t>
            </a:r>
          </a:p>
        </p:txBody>
      </p:sp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AEFA4D17-BEA7-7E02-ADA8-E3050E5A05D3}"/>
              </a:ext>
            </a:extLst>
          </p:cNvPr>
          <p:cNvSpPr/>
          <p:nvPr/>
        </p:nvSpPr>
        <p:spPr>
          <a:xfrm>
            <a:off x="932498" y="6330203"/>
            <a:ext cx="1571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（総理大臣）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国会の多数派がそのまま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内閣を作るから、国会を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自分の言いなりにしよう</a:t>
            </a:r>
            <a:r>
              <a:rPr lang="en-US" altLang="ja-JP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</a:p>
        </p:txBody>
      </p:sp>
      <p:sp>
        <p:nvSpPr>
          <p:cNvPr id="94" name="角丸四角形吹き出し 44">
            <a:extLst>
              <a:ext uri="{FF2B5EF4-FFF2-40B4-BE49-F238E27FC236}">
                <a16:creationId xmlns:a16="http://schemas.microsoft.com/office/drawing/2014/main" id="{0C86F510-F3FF-043D-5278-BB4EB397EF71}"/>
              </a:ext>
            </a:extLst>
          </p:cNvPr>
          <p:cNvSpPr/>
          <p:nvPr/>
        </p:nvSpPr>
        <p:spPr>
          <a:xfrm>
            <a:off x="5788377" y="6414132"/>
            <a:ext cx="1327352" cy="565689"/>
          </a:xfrm>
          <a:prstGeom prst="wedgeRoundRectCallout">
            <a:avLst>
              <a:gd name="adj1" fmla="val -58161"/>
              <a:gd name="adj2" fmla="val -20289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5" name="正方形/長方形 94">
            <a:extLst>
              <a:ext uri="{FF2B5EF4-FFF2-40B4-BE49-F238E27FC236}">
                <a16:creationId xmlns:a16="http://schemas.microsoft.com/office/drawing/2014/main" id="{1A9F9DBA-A428-6269-3949-BCE04C811052}"/>
              </a:ext>
            </a:extLst>
          </p:cNvPr>
          <p:cNvSpPr/>
          <p:nvPr/>
        </p:nvSpPr>
        <p:spPr>
          <a:xfrm>
            <a:off x="5732597" y="6454993"/>
            <a:ext cx="14766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（政権を支持する議員）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選挙に勝ったから、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lang="ja-JP" altLang="en-US" sz="9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何でもできるよね～</a:t>
            </a:r>
            <a:endParaRPr lang="en-US" altLang="ja-JP" sz="9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052" name="図 2051" descr="フェンス が含まれている画像&#10;&#10;自動的に生成された説明">
            <a:extLst>
              <a:ext uri="{FF2B5EF4-FFF2-40B4-BE49-F238E27FC236}">
                <a16:creationId xmlns:a16="http://schemas.microsoft.com/office/drawing/2014/main" id="{6B2520A0-1F64-D2C0-7371-AE07E93412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3" b="3513"/>
          <a:stretch/>
        </p:blipFill>
        <p:spPr>
          <a:xfrm>
            <a:off x="5029039" y="6431540"/>
            <a:ext cx="601011" cy="555662"/>
          </a:xfrm>
          <a:prstGeom prst="rect">
            <a:avLst/>
          </a:prstGeom>
        </p:spPr>
      </p:pic>
      <p:sp>
        <p:nvSpPr>
          <p:cNvPr id="2053" name="TextBox 77">
            <a:extLst>
              <a:ext uri="{FF2B5EF4-FFF2-40B4-BE49-F238E27FC236}">
                <a16:creationId xmlns:a16="http://schemas.microsoft.com/office/drawing/2014/main" id="{B8D96C83-EC83-ACBD-DA09-AF9B85EE99FB}"/>
              </a:ext>
            </a:extLst>
          </p:cNvPr>
          <p:cNvSpPr txBox="1"/>
          <p:nvPr/>
        </p:nvSpPr>
        <p:spPr>
          <a:xfrm>
            <a:off x="950824" y="3909834"/>
            <a:ext cx="2722920" cy="391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1400" b="1" u="sng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立場が不安定な分、優先される。</a:t>
            </a:r>
            <a:endParaRPr lang="en-US" altLang="ja-JP" sz="1400" b="1" u="sng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054" name="TextBox 77">
            <a:extLst>
              <a:ext uri="{FF2B5EF4-FFF2-40B4-BE49-F238E27FC236}">
                <a16:creationId xmlns:a16="http://schemas.microsoft.com/office/drawing/2014/main" id="{AA81CB0F-D273-A300-4850-97D2AE591F42}"/>
              </a:ext>
            </a:extLst>
          </p:cNvPr>
          <p:cNvSpPr txBox="1"/>
          <p:nvPr/>
        </p:nvSpPr>
        <p:spPr>
          <a:xfrm>
            <a:off x="4666242" y="3904826"/>
            <a:ext cx="2722920" cy="391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ja-JP" altLang="en-US" sz="1400" b="1" u="sng" dirty="0">
                <a:solidFill>
                  <a:srgbClr val="EA5504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立場が安定、じっくりチェック。</a:t>
            </a:r>
            <a:endParaRPr lang="en-US" altLang="ja-JP" sz="1400" b="1" u="sng" dirty="0">
              <a:solidFill>
                <a:srgbClr val="EA5504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056" name="図 2055" descr="アイコン&#10;&#10;自動的に生成された説明">
            <a:extLst>
              <a:ext uri="{FF2B5EF4-FFF2-40B4-BE49-F238E27FC236}">
                <a16:creationId xmlns:a16="http://schemas.microsoft.com/office/drawing/2014/main" id="{9798F095-F61D-A6E5-9A15-2D4901202B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017" y="6385581"/>
            <a:ext cx="548715" cy="558529"/>
          </a:xfrm>
          <a:prstGeom prst="rect">
            <a:avLst/>
          </a:prstGeom>
        </p:spPr>
      </p:pic>
      <p:pic>
        <p:nvPicPr>
          <p:cNvPr id="2057" name="図 2056" descr="シャツ が含まれている画像&#10;&#10;自動的に生成された説明">
            <a:extLst>
              <a:ext uri="{FF2B5EF4-FFF2-40B4-BE49-F238E27FC236}">
                <a16:creationId xmlns:a16="http://schemas.microsoft.com/office/drawing/2014/main" id="{5DBF04F6-124E-B159-2DB2-F498074D93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alphaModFix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90" y="6399315"/>
            <a:ext cx="551967" cy="55196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61ABCAD9D4F248A58F0F0BDFE5B5F9" ma:contentTypeVersion="13" ma:contentTypeDescription="新しいドキュメントを作成します。" ma:contentTypeScope="" ma:versionID="162d5a1f2dbf9125c126e96c74460d23">
  <xsd:schema xmlns:xsd="http://www.w3.org/2001/XMLSchema" xmlns:xs="http://www.w3.org/2001/XMLSchema" xmlns:p="http://schemas.microsoft.com/office/2006/metadata/properties" xmlns:ns2="bbd015d1-1fb6-4ff2-9e56-a924d2e6ef07" xmlns:ns3="36b22aac-cebf-46da-a759-5c924adb76a0" targetNamespace="http://schemas.microsoft.com/office/2006/metadata/properties" ma:root="true" ma:fieldsID="a593978580cece1c4c4dca292817214d" ns2:_="" ns3:_="">
    <xsd:import namespace="bbd015d1-1fb6-4ff2-9e56-a924d2e6ef07"/>
    <xsd:import namespace="36b22aac-cebf-46da-a759-5c924adb76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015d1-1fb6-4ff2-9e56-a924d2e6e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692bdd7a-4870-4664-9f82-b3d85769f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22aac-cebf-46da-a759-5c924adb76a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34eaf73b-22a5-4af5-a909-fe389f58ce6e}" ma:internalName="TaxCatchAll" ma:showField="CatchAllData" ma:web="36b22aac-cebf-46da-a759-5c924adb76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8C7DB2-B322-456E-83A5-671C3BA1FB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d015d1-1fb6-4ff2-9e56-a924d2e6ef07"/>
    <ds:schemaRef ds:uri="36b22aac-cebf-46da-a759-5c924adb76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E05BE6-5288-43F3-A40A-2466846BBE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5813</TotalTime>
  <Words>864</Words>
  <Application>Microsoft Office PowerPoint</Application>
  <PresentationFormat>ユーザー設定</PresentationFormat>
  <Paragraphs>91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HG創英角ｺﾞｼｯｸUB</vt:lpstr>
      <vt:lpstr>BIZ UDゴシック</vt:lpstr>
      <vt:lpstr>BIZ UDゴシック</vt:lpstr>
      <vt:lpstr>メイリオ</vt:lpstr>
      <vt:lpstr>Meiryo UI</vt:lpstr>
      <vt:lpstr>Arial</vt:lpstr>
      <vt:lpstr>HGS創英角ｺﾞｼｯｸUB</vt:lpstr>
      <vt:lpstr>游ゴシック</vt:lpstr>
      <vt:lpstr>Rounded M+ Bold</vt:lpstr>
      <vt:lpstr>Calibri</vt:lpstr>
      <vt:lpstr>HGP創英角ｺﾞｼｯｸUB</vt:lpstr>
      <vt:lpstr>Noto Sans JP Medium</vt:lpstr>
      <vt:lpstr>Office Theme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郡山りょう</dc:title>
  <dc:creator>平田 慎太郎</dc:creator>
  <cp:lastModifiedBy>平田 慎太郎</cp:lastModifiedBy>
  <cp:revision>154</cp:revision>
  <cp:lastPrinted>2024-07-04T02:24:24Z</cp:lastPrinted>
  <dcterms:created xsi:type="dcterms:W3CDTF">2006-08-16T00:00:00Z</dcterms:created>
  <dcterms:modified xsi:type="dcterms:W3CDTF">2025-02-19T00:24:31Z</dcterms:modified>
  <dc:identifier>DAGCijUpT20</dc:identifier>
</cp:coreProperties>
</file>