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59" r:id="rId4"/>
    <p:sldId id="256" r:id="rId5"/>
  </p:sldIdLst>
  <p:sldSz cx="7556500" cy="10693400"/>
  <p:notesSz cx="6888163" cy="10018713"/>
  <p:embeddedFontLst>
    <p:embeddedFont>
      <p:font typeface="HG創英角ｺﾞｼｯｸUB" panose="020B0909000000000000" pitchFamily="49" charset="-128"/>
      <p:regular r:id="rId7"/>
    </p:embeddedFont>
    <p:embeddedFont>
      <p:font typeface="Noto Sans JP Medium" panose="020B0200000000000000" pitchFamily="50" charset="-128"/>
      <p:regular r:id="rId8"/>
    </p:embeddedFont>
    <p:embeddedFont>
      <p:font typeface="Rounded M+ Bold" panose="020B0600070205080204" charset="-128"/>
      <p:regular r:id="rId9"/>
    </p:embeddedFont>
    <p:embeddedFont>
      <p:font typeface="玉ねぎ楷書激無料版v7改" panose="020B0600070205080204" charset="-128"/>
      <p:regular r:id="rId10"/>
    </p:embeddedFont>
    <p:embeddedFont>
      <p:font typeface="BIZ UDゴシック" panose="020B0400000000000000" pitchFamily="49" charset="-128"/>
      <p:regular r:id="rId11"/>
      <p:bold r:id="rId12"/>
    </p:embeddedFont>
    <p:embeddedFont>
      <p:font typeface="BIZ UDゴシック" panose="020B0400000000000000" pitchFamily="49" charset="-128"/>
      <p:regular r:id="rId11"/>
      <p:bold r:id="rId12"/>
    </p:embeddedFont>
    <p:embeddedFont>
      <p:font typeface="HGP創英角ｺﾞｼｯｸUB" panose="020B0900000000000000" pitchFamily="50" charset="-128"/>
      <p:regular r:id="rId13"/>
    </p:embeddedFont>
    <p:embeddedFont>
      <p:font typeface="HGP創英角ｺﾞｼｯｸUB" panose="020B0900000000000000" pitchFamily="50" charset="-128"/>
      <p:regular r:id="rId13"/>
    </p:embeddedFont>
    <p:embeddedFont>
      <p:font typeface="HGS創英角ｺﾞｼｯｸUB" panose="020B0900000000000000" pitchFamily="50" charset="-128"/>
      <p:regular r:id="rId14"/>
    </p:embeddedFont>
    <p:embeddedFont>
      <p:font typeface="游ゴシック" panose="020B0400000000000000" pitchFamily="50" charset="-12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95BBD-008A-64F0-273F-C5574F853E85}" name="田畑 智哉" initials="智田" userId="S::t.tabata@jam-union.jp::76c0089d-5842-4717-99bf-a496d1885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24E55-03F9-419F-B474-7915F7BCC9C1}" v="157" dt="2025-03-17T16:17:1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5" autoAdjust="0"/>
    <p:restoredTop sz="94611" autoAdjust="0"/>
  </p:normalViewPr>
  <p:slideViewPr>
    <p:cSldViewPr>
      <p:cViewPr varScale="1">
        <p:scale>
          <a:sx n="58" d="100"/>
          <a:sy n="58" d="100"/>
        </p:scale>
        <p:origin x="2861"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font" Target="fonts/font9.fntdata"/><Relationship Id="rId23" Type="http://schemas.microsoft.com/office/2018/10/relationships/authors" Target="authors.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2025/4/18</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6" y="4821240"/>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E76FA-F963-89C4-C1A5-762A1FC0E5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90C928-90EC-DE1A-8D1E-4E29558290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15E906-F683-9474-A38F-55D99B1282F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C427C59-2863-3F81-CE69-F807F6A02ADE}"/>
              </a:ext>
            </a:extLst>
          </p:cNvPr>
          <p:cNvSpPr>
            <a:spLocks noGrp="1"/>
          </p:cNvSpPr>
          <p:nvPr>
            <p:ph type="sldNum" sz="quarter" idx="10"/>
          </p:nvPr>
        </p:nvSpPr>
        <p:spPr/>
        <p:txBody>
          <a:bodyPr/>
          <a:lstStyle/>
          <a:p>
            <a:fld id="{26A2C6D3-792E-43F8-BE28-340B7046B34A}" type="slidenum">
              <a:rPr kumimoji="1" lang="ja-JP" altLang="en-US" smtClean="0"/>
              <a:t>1</a:t>
            </a:fld>
            <a:endParaRPr kumimoji="1" lang="ja-JP" altLang="en-US"/>
          </a:p>
        </p:txBody>
      </p:sp>
    </p:spTree>
    <p:extLst>
      <p:ext uri="{BB962C8B-B14F-4D97-AF65-F5344CB8AC3E}">
        <p14:creationId xmlns:p14="http://schemas.microsoft.com/office/powerpoint/2010/main" val="170502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0224924-8993-8250-7BDB-51A739772B39}"/>
            </a:ext>
          </a:extLst>
        </p:cNvPr>
        <p:cNvGrpSpPr/>
        <p:nvPr/>
      </p:nvGrpSpPr>
      <p:grpSpPr>
        <a:xfrm>
          <a:off x="0" y="0"/>
          <a:ext cx="0" cy="0"/>
          <a:chOff x="0" y="0"/>
          <a:chExt cx="0" cy="0"/>
        </a:xfrm>
      </p:grpSpPr>
      <p:sp>
        <p:nvSpPr>
          <p:cNvPr id="54" name="角丸四角形 113">
            <a:extLst>
              <a:ext uri="{FF2B5EF4-FFF2-40B4-BE49-F238E27FC236}">
                <a16:creationId xmlns:a16="http://schemas.microsoft.com/office/drawing/2014/main" id="{7D3CD084-1893-CEAD-5766-3F54D4A75AE2}"/>
              </a:ext>
            </a:extLst>
          </p:cNvPr>
          <p:cNvSpPr/>
          <p:nvPr/>
        </p:nvSpPr>
        <p:spPr>
          <a:xfrm>
            <a:off x="236403" y="3136900"/>
            <a:ext cx="6021372" cy="1233480"/>
          </a:xfrm>
          <a:prstGeom prst="roundRect">
            <a:avLst>
              <a:gd name="adj" fmla="val 9835"/>
            </a:avLst>
          </a:prstGeom>
          <a:solidFill>
            <a:srgbClr val="EA5504"/>
          </a:solidFill>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accent1">
                  <a:lumMod val="50000"/>
                </a:schemeClr>
              </a:solidFill>
            </a:endParaRPr>
          </a:p>
        </p:txBody>
      </p:sp>
      <p:sp>
        <p:nvSpPr>
          <p:cNvPr id="69" name="角丸四角形 113">
            <a:extLst>
              <a:ext uri="{FF2B5EF4-FFF2-40B4-BE49-F238E27FC236}">
                <a16:creationId xmlns:a16="http://schemas.microsoft.com/office/drawing/2014/main" id="{FA07A866-2B8E-A98D-4780-D03F3E480E20}"/>
              </a:ext>
            </a:extLst>
          </p:cNvPr>
          <p:cNvSpPr/>
          <p:nvPr/>
        </p:nvSpPr>
        <p:spPr>
          <a:xfrm>
            <a:off x="243679" y="8402594"/>
            <a:ext cx="7052537" cy="1436284"/>
          </a:xfrm>
          <a:prstGeom prst="roundRect">
            <a:avLst>
              <a:gd name="adj" fmla="val 4348"/>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1" name="角丸四角形 113">
            <a:extLst>
              <a:ext uri="{FF2B5EF4-FFF2-40B4-BE49-F238E27FC236}">
                <a16:creationId xmlns:a16="http://schemas.microsoft.com/office/drawing/2014/main" id="{B93F8860-5899-EE46-E36D-8FB3D76C122A}"/>
              </a:ext>
            </a:extLst>
          </p:cNvPr>
          <p:cNvSpPr/>
          <p:nvPr/>
        </p:nvSpPr>
        <p:spPr>
          <a:xfrm>
            <a:off x="240203" y="6760728"/>
            <a:ext cx="7052537" cy="1440000"/>
          </a:xfrm>
          <a:prstGeom prst="roundRect">
            <a:avLst>
              <a:gd name="adj" fmla="val 358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TextBox 4">
            <a:extLst>
              <a:ext uri="{FF2B5EF4-FFF2-40B4-BE49-F238E27FC236}">
                <a16:creationId xmlns:a16="http://schemas.microsoft.com/office/drawing/2014/main" id="{F7B97BC2-316C-598B-24F2-16BB744CFE8C}"/>
              </a:ext>
            </a:extLst>
          </p:cNvPr>
          <p:cNvSpPr txBox="1"/>
          <p:nvPr/>
        </p:nvSpPr>
        <p:spPr>
          <a:xfrm>
            <a:off x="0" y="-94577"/>
            <a:ext cx="7560000" cy="1406448"/>
          </a:xfrm>
          <a:prstGeom prst="rect">
            <a:avLst/>
          </a:prstGeom>
        </p:spPr>
        <p:txBody>
          <a:bodyPr lIns="50800" tIns="50800" rIns="50800" bIns="50800" rtlCol="0" anchor="ctr"/>
          <a:lstStyle/>
          <a:p>
            <a:pPr algn="ctr">
              <a:lnSpc>
                <a:spcPts val="1960"/>
              </a:lnSpc>
              <a:spcBef>
                <a:spcPct val="0"/>
              </a:spcBef>
            </a:pPr>
            <a:endParaRPr/>
          </a:p>
        </p:txBody>
      </p:sp>
      <p:grpSp>
        <p:nvGrpSpPr>
          <p:cNvPr id="57" name="Group 57">
            <a:extLst>
              <a:ext uri="{FF2B5EF4-FFF2-40B4-BE49-F238E27FC236}">
                <a16:creationId xmlns:a16="http://schemas.microsoft.com/office/drawing/2014/main" id="{032A1077-CEB9-5EC6-208D-3393F3253A33}"/>
              </a:ext>
            </a:extLst>
          </p:cNvPr>
          <p:cNvGrpSpPr/>
          <p:nvPr/>
        </p:nvGrpSpPr>
        <p:grpSpPr>
          <a:xfrm>
            <a:off x="0" y="9960083"/>
            <a:ext cx="7560000" cy="741524"/>
            <a:chOff x="0" y="0"/>
            <a:chExt cx="2709333" cy="204871"/>
          </a:xfrm>
        </p:grpSpPr>
        <p:sp>
          <p:nvSpPr>
            <p:cNvPr id="58" name="Freeform 58">
              <a:extLst>
                <a:ext uri="{FF2B5EF4-FFF2-40B4-BE49-F238E27FC236}">
                  <a16:creationId xmlns:a16="http://schemas.microsoft.com/office/drawing/2014/main" id="{4F5E1E36-F418-469F-9F9C-B65E519BE3B5}"/>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a:extLst>
                <a:ext uri="{FF2B5EF4-FFF2-40B4-BE49-F238E27FC236}">
                  <a16:creationId xmlns:a16="http://schemas.microsoft.com/office/drawing/2014/main" id="{281669A9-4798-47B7-CED9-5F8586CA2750}"/>
                </a:ext>
              </a:extLst>
            </p:cNvPr>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a:extLst>
              <a:ext uri="{FF2B5EF4-FFF2-40B4-BE49-F238E27FC236}">
                <a16:creationId xmlns:a16="http://schemas.microsoft.com/office/drawing/2014/main" id="{03ED6CDA-EDE5-2B6D-2498-7DA2E03CFCDE}"/>
              </a:ext>
            </a:extLst>
          </p:cNvPr>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3"/>
            <a:stretch>
              <a:fillRect/>
            </a:stretch>
          </a:blipFill>
        </p:spPr>
        <p:txBody>
          <a:bodyPr/>
          <a:lstStyle/>
          <a:p>
            <a:endParaRPr lang="ja-JP" altLang="en-US"/>
          </a:p>
        </p:txBody>
      </p:sp>
      <p:grpSp>
        <p:nvGrpSpPr>
          <p:cNvPr id="64" name="Group 64">
            <a:extLst>
              <a:ext uri="{FF2B5EF4-FFF2-40B4-BE49-F238E27FC236}">
                <a16:creationId xmlns:a16="http://schemas.microsoft.com/office/drawing/2014/main" id="{0EC609FE-C397-DA52-0E14-AD01D086AAA2}"/>
              </a:ext>
            </a:extLst>
          </p:cNvPr>
          <p:cNvGrpSpPr/>
          <p:nvPr/>
        </p:nvGrpSpPr>
        <p:grpSpPr>
          <a:xfrm>
            <a:off x="3914461" y="339139"/>
            <a:ext cx="2458318" cy="327637"/>
            <a:chOff x="0" y="0"/>
            <a:chExt cx="881006" cy="117418"/>
          </a:xfrm>
        </p:grpSpPr>
        <p:sp>
          <p:nvSpPr>
            <p:cNvPr id="65" name="Freeform 65">
              <a:extLst>
                <a:ext uri="{FF2B5EF4-FFF2-40B4-BE49-F238E27FC236}">
                  <a16:creationId xmlns:a16="http://schemas.microsoft.com/office/drawing/2014/main" id="{3B080C6D-0A8E-4F57-751A-43AD99725E8E}"/>
                </a:ext>
              </a:extLst>
            </p:cNvPr>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a:extLst>
                <a:ext uri="{FF2B5EF4-FFF2-40B4-BE49-F238E27FC236}">
                  <a16:creationId xmlns:a16="http://schemas.microsoft.com/office/drawing/2014/main" id="{922F63BF-BBF2-7D47-13BC-2CC41B28AAEC}"/>
                </a:ext>
              </a:extLst>
            </p:cNvPr>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76" name="TextBox 76">
            <a:extLst>
              <a:ext uri="{FF2B5EF4-FFF2-40B4-BE49-F238E27FC236}">
                <a16:creationId xmlns:a16="http://schemas.microsoft.com/office/drawing/2014/main" id="{D4490811-9F61-BEDE-D9B1-8769AF758407}"/>
              </a:ext>
            </a:extLst>
          </p:cNvPr>
          <p:cNvSpPr txBox="1"/>
          <p:nvPr/>
        </p:nvSpPr>
        <p:spPr>
          <a:xfrm>
            <a:off x="4145798" y="817165"/>
            <a:ext cx="1983628" cy="382797"/>
          </a:xfrm>
          <a:prstGeom prst="rect">
            <a:avLst/>
          </a:prstGeom>
        </p:spPr>
        <p:txBody>
          <a:bodyPr wrap="square" lIns="0" tIns="0" rIns="0" bIns="0" rtlCol="0" anchor="t">
            <a:spAutoFit/>
          </a:bodyPr>
          <a:lstStyle/>
          <a:p>
            <a:pPr algn="just">
              <a:lnSpc>
                <a:spcPts val="3499"/>
              </a:lnSpc>
            </a:pPr>
            <a:r>
              <a:rPr lang="en-US" sz="2499" b="1" dirty="0">
                <a:solidFill>
                  <a:srgbClr val="FFFFFF"/>
                </a:solidFill>
                <a:latin typeface="BIZ UDゴシック" panose="020B0400000000000000" pitchFamily="49" charset="-128"/>
                <a:ea typeface="BIZ UDゴシック" panose="020B0400000000000000" pitchFamily="49" charset="-128"/>
              </a:rPr>
              <a:t>2024.12</a:t>
            </a:r>
            <a:r>
              <a:rPr lang="en-US" sz="2499" dirty="0">
                <a:solidFill>
                  <a:srgbClr val="FFFFFF"/>
                </a:solidFill>
                <a:latin typeface="BIZ UDゴシック" panose="020B0400000000000000" pitchFamily="49" charset="-128"/>
                <a:ea typeface="BIZ UDゴシック" panose="020B0400000000000000" pitchFamily="49" charset="-128"/>
              </a:rPr>
              <a:t>月号</a:t>
            </a:r>
          </a:p>
        </p:txBody>
      </p:sp>
      <p:sp>
        <p:nvSpPr>
          <p:cNvPr id="122" name="TextBox 76">
            <a:extLst>
              <a:ext uri="{FF2B5EF4-FFF2-40B4-BE49-F238E27FC236}">
                <a16:creationId xmlns:a16="http://schemas.microsoft.com/office/drawing/2014/main" id="{36F88763-442C-3D41-FADB-C4441F1DC8DC}"/>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sp>
        <p:nvSpPr>
          <p:cNvPr id="8" name="Google Shape;92;p1">
            <a:extLst>
              <a:ext uri="{FF2B5EF4-FFF2-40B4-BE49-F238E27FC236}">
                <a16:creationId xmlns:a16="http://schemas.microsoft.com/office/drawing/2014/main" id="{7087D785-FE55-107D-14EA-6B0B9C1D9A6B}"/>
              </a:ext>
            </a:extLst>
          </p:cNvPr>
          <p:cNvSpPr/>
          <p:nvPr/>
        </p:nvSpPr>
        <p:spPr>
          <a:xfrm>
            <a:off x="0" y="0"/>
            <a:ext cx="7556500" cy="1408857"/>
          </a:xfrm>
          <a:prstGeom prst="flowChartDocument">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95;p1">
            <a:extLst>
              <a:ext uri="{FF2B5EF4-FFF2-40B4-BE49-F238E27FC236}">
                <a16:creationId xmlns:a16="http://schemas.microsoft.com/office/drawing/2014/main" id="{D5FFECB1-D83C-F4A8-F52F-0B155AE2FA18}"/>
              </a:ext>
            </a:extLst>
          </p:cNvPr>
          <p:cNvSpPr txBox="1"/>
          <p:nvPr/>
        </p:nvSpPr>
        <p:spPr>
          <a:xfrm>
            <a:off x="315377" y="130980"/>
            <a:ext cx="3129961" cy="695575"/>
          </a:xfrm>
          <a:prstGeom prst="rect">
            <a:avLst/>
          </a:prstGeom>
          <a:noFill/>
          <a:ln>
            <a:noFill/>
          </a:ln>
        </p:spPr>
        <p:txBody>
          <a:bodyPr spcFirstLastPara="1" wrap="square" lIns="0" tIns="0" rIns="0" bIns="0" anchor="t" anchorCtr="0">
            <a:spAutoFit/>
          </a:bodyPr>
          <a:lstStyle/>
          <a:p>
            <a:pPr marL="0" marR="0" lvl="0" indent="0" algn="l" rtl="0">
              <a:lnSpc>
                <a:spcPct val="112700"/>
              </a:lnSpc>
              <a:spcBef>
                <a:spcPts val="0"/>
              </a:spcBef>
              <a:spcAft>
                <a:spcPts val="0"/>
              </a:spcAft>
              <a:buNone/>
            </a:pPr>
            <a:r>
              <a:rPr lang="ja-JP" sz="4000" dirty="0">
                <a:solidFill>
                  <a:srgbClr val="FFFFFF"/>
                </a:solidFill>
                <a:latin typeface="HGS創英角ｺﾞｼｯｸUB" panose="020B0900000000000000" pitchFamily="50" charset="-128"/>
                <a:ea typeface="HGS創英角ｺﾞｼｯｸUB" panose="020B0900000000000000" pitchFamily="50" charset="-128"/>
                <a:sym typeface="Arial"/>
              </a:rPr>
              <a:t>郡山りょう</a:t>
            </a:r>
            <a:endParaRPr dirty="0">
              <a:latin typeface="HGS創英角ｺﾞｼｯｸUB" panose="020B0900000000000000" pitchFamily="50" charset="-128"/>
              <a:ea typeface="HGS創英角ｺﾞｼｯｸUB" panose="020B0900000000000000" pitchFamily="50" charset="-128"/>
            </a:endParaRPr>
          </a:p>
        </p:txBody>
      </p:sp>
      <p:sp>
        <p:nvSpPr>
          <p:cNvPr id="11" name="Google Shape;96;p1">
            <a:extLst>
              <a:ext uri="{FF2B5EF4-FFF2-40B4-BE49-F238E27FC236}">
                <a16:creationId xmlns:a16="http://schemas.microsoft.com/office/drawing/2014/main" id="{8DDA7A72-7533-A7FA-A55D-3A77F1452E44}"/>
              </a:ext>
            </a:extLst>
          </p:cNvPr>
          <p:cNvSpPr txBox="1"/>
          <p:nvPr/>
        </p:nvSpPr>
        <p:spPr>
          <a:xfrm>
            <a:off x="335773" y="602141"/>
            <a:ext cx="3742250" cy="7755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ja-JP" sz="3200" dirty="0">
                <a:solidFill>
                  <a:srgbClr val="FFFFFF"/>
                </a:solidFill>
                <a:latin typeface="HGS創英角ｺﾞｼｯｸUB" panose="020B0900000000000000" pitchFamily="50" charset="-128"/>
                <a:ea typeface="HGS創英角ｺﾞｼｯｸUB" panose="020B0900000000000000" pitchFamily="50" charset="-128"/>
                <a:sym typeface="Arial"/>
              </a:rPr>
              <a:t>マンスリーレポート</a:t>
            </a:r>
            <a:r>
              <a:rPr lang="ja-JP" sz="3600" dirty="0">
                <a:solidFill>
                  <a:srgbClr val="FFFFFF"/>
                </a:solidFill>
                <a:latin typeface="HGS創英角ｺﾞｼｯｸUB" panose="020B0900000000000000" pitchFamily="50" charset="-128"/>
                <a:ea typeface="HGS創英角ｺﾞｼｯｸUB" panose="020B0900000000000000" pitchFamily="50" charset="-128"/>
                <a:sym typeface="Arial"/>
              </a:rPr>
              <a:t>  </a:t>
            </a:r>
            <a:endParaRPr sz="2000" dirty="0">
              <a:latin typeface="HGS創英角ｺﾞｼｯｸUB" panose="020B0900000000000000" pitchFamily="50" charset="-128"/>
              <a:ea typeface="HGS創英角ｺﾞｼｯｸUB" panose="020B0900000000000000" pitchFamily="50" charset="-128"/>
            </a:endParaRPr>
          </a:p>
        </p:txBody>
      </p:sp>
      <p:sp>
        <p:nvSpPr>
          <p:cNvPr id="14" name="Google Shape;97;p1">
            <a:extLst>
              <a:ext uri="{FF2B5EF4-FFF2-40B4-BE49-F238E27FC236}">
                <a16:creationId xmlns:a16="http://schemas.microsoft.com/office/drawing/2014/main" id="{E5C9C9EA-70D0-15AC-DCF3-7638600E57E4}"/>
              </a:ext>
            </a:extLst>
          </p:cNvPr>
          <p:cNvSpPr txBox="1"/>
          <p:nvPr/>
        </p:nvSpPr>
        <p:spPr>
          <a:xfrm>
            <a:off x="3199707" y="156632"/>
            <a:ext cx="991814" cy="641201"/>
          </a:xfrm>
          <a:prstGeom prst="rect">
            <a:avLst/>
          </a:prstGeom>
          <a:noFill/>
          <a:ln>
            <a:noFill/>
          </a:ln>
        </p:spPr>
        <p:txBody>
          <a:bodyPr spcFirstLastPara="1" wrap="square" lIns="0" tIns="0" rIns="0" bIns="0" anchor="t" anchorCtr="0">
            <a:spAutoFit/>
          </a:bodyPr>
          <a:lstStyle/>
          <a:p>
            <a:pPr marL="0" marR="0" lvl="0" indent="0" algn="just" rtl="0">
              <a:lnSpc>
                <a:spcPts val="2500"/>
              </a:lnSpc>
              <a:spcBef>
                <a:spcPts val="0"/>
              </a:spcBef>
              <a:spcAft>
                <a:spcPts val="0"/>
              </a:spcAft>
              <a:buNone/>
            </a:pPr>
            <a:r>
              <a:rPr lang="ja-JP" b="1" dirty="0">
                <a:solidFill>
                  <a:srgbClr val="FFFFFF"/>
                </a:solidFill>
                <a:latin typeface="Calibri"/>
                <a:ea typeface="+mn-ea"/>
                <a:cs typeface="Calibri"/>
                <a:sym typeface="Calibri"/>
              </a:rPr>
              <a:t>202</a:t>
            </a:r>
            <a:r>
              <a:rPr lang="en-US" altLang="ja-JP" b="1" dirty="0">
                <a:solidFill>
                  <a:srgbClr val="FFFFFF"/>
                </a:solidFill>
                <a:latin typeface="Calibri"/>
                <a:ea typeface="+mn-ea"/>
                <a:cs typeface="Calibri"/>
                <a:sym typeface="Calibri"/>
              </a:rPr>
              <a:t>5</a:t>
            </a:r>
            <a:endParaRPr lang="en-US" altLang="ja-JP" b="1" dirty="0">
              <a:solidFill>
                <a:srgbClr val="FFFFFF"/>
              </a:solidFill>
              <a:latin typeface="Calibri"/>
              <a:cs typeface="Calibri"/>
              <a:sym typeface="Calibri"/>
            </a:endParaRPr>
          </a:p>
          <a:p>
            <a:pPr marL="0" marR="0" lvl="0" indent="0" algn="just" rtl="0">
              <a:lnSpc>
                <a:spcPts val="2500"/>
              </a:lnSpc>
              <a:spcBef>
                <a:spcPts val="0"/>
              </a:spcBef>
              <a:spcAft>
                <a:spcPts val="0"/>
              </a:spcAft>
              <a:buNone/>
            </a:pPr>
            <a:r>
              <a:rPr lang="en-US" altLang="ja-JP" sz="2499" b="1" dirty="0">
                <a:solidFill>
                  <a:srgbClr val="FFFFFF"/>
                </a:solidFill>
                <a:latin typeface="Calibri"/>
                <a:cs typeface="Calibri"/>
                <a:sym typeface="Calibri"/>
              </a:rPr>
              <a:t>5</a:t>
            </a:r>
            <a:r>
              <a:rPr lang="ja-JP" sz="2499" dirty="0">
                <a:solidFill>
                  <a:srgbClr val="FFFFFF"/>
                </a:solidFill>
                <a:latin typeface="Calibri"/>
                <a:ea typeface="+mn-ea"/>
                <a:cs typeface="Calibri"/>
                <a:sym typeface="Calibri"/>
              </a:rPr>
              <a:t>月号</a:t>
            </a:r>
            <a:endParaRPr dirty="0"/>
          </a:p>
        </p:txBody>
      </p:sp>
      <p:grpSp>
        <p:nvGrpSpPr>
          <p:cNvPr id="15" name="グループ化 14">
            <a:extLst>
              <a:ext uri="{FF2B5EF4-FFF2-40B4-BE49-F238E27FC236}">
                <a16:creationId xmlns:a16="http://schemas.microsoft.com/office/drawing/2014/main" id="{7F5B74E0-DE5E-F560-E447-44462860244D}"/>
              </a:ext>
            </a:extLst>
          </p:cNvPr>
          <p:cNvGrpSpPr/>
          <p:nvPr/>
        </p:nvGrpSpPr>
        <p:grpSpPr>
          <a:xfrm>
            <a:off x="4145798" y="160381"/>
            <a:ext cx="2209158" cy="866813"/>
            <a:chOff x="4188691" y="341947"/>
            <a:chExt cx="2248496" cy="936674"/>
          </a:xfrm>
        </p:grpSpPr>
        <p:sp>
          <p:nvSpPr>
            <p:cNvPr id="17" name="Google Shape;100;p1">
              <a:extLst>
                <a:ext uri="{FF2B5EF4-FFF2-40B4-BE49-F238E27FC236}">
                  <a16:creationId xmlns:a16="http://schemas.microsoft.com/office/drawing/2014/main" id="{AECE6807-CA84-5E78-31C4-379A27D92933}"/>
                </a:ext>
              </a:extLst>
            </p:cNvPr>
            <p:cNvSpPr/>
            <p:nvPr/>
          </p:nvSpPr>
          <p:spPr>
            <a:xfrm>
              <a:off x="4188691" y="341947"/>
              <a:ext cx="2248496" cy="936674"/>
            </a:xfrm>
            <a:prstGeom prst="roundRect">
              <a:avLst>
                <a:gd name="adj" fmla="val 273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8" name="Google Shape;101;p1">
              <a:extLst>
                <a:ext uri="{FF2B5EF4-FFF2-40B4-BE49-F238E27FC236}">
                  <a16:creationId xmlns:a16="http://schemas.microsoft.com/office/drawing/2014/main" id="{52356604-AC65-AAF4-B2F6-01299BADAFA2}"/>
                </a:ext>
              </a:extLst>
            </p:cNvPr>
            <p:cNvGrpSpPr/>
            <p:nvPr/>
          </p:nvGrpSpPr>
          <p:grpSpPr>
            <a:xfrm>
              <a:off x="4900394" y="488712"/>
              <a:ext cx="1476701" cy="675998"/>
              <a:chOff x="4809616" y="453141"/>
              <a:chExt cx="1476701" cy="675998"/>
            </a:xfrm>
          </p:grpSpPr>
          <p:sp>
            <p:nvSpPr>
              <p:cNvPr id="35" name="Google Shape;107;p1">
                <a:extLst>
                  <a:ext uri="{FF2B5EF4-FFF2-40B4-BE49-F238E27FC236}">
                    <a16:creationId xmlns:a16="http://schemas.microsoft.com/office/drawing/2014/main" id="{6EDE8AE6-5EF0-9ACA-A447-6A85B47029F0}"/>
                  </a:ext>
                </a:extLst>
              </p:cNvPr>
              <p:cNvSpPr txBox="1"/>
              <p:nvPr/>
            </p:nvSpPr>
            <p:spPr>
              <a:xfrm>
                <a:off x="4809616" y="453141"/>
                <a:ext cx="1476701" cy="558738"/>
              </a:xfrm>
              <a:prstGeom prst="rect">
                <a:avLst/>
              </a:prstGeom>
              <a:noFill/>
              <a:ln>
                <a:noFill/>
              </a:ln>
            </p:spPr>
            <p:txBody>
              <a:bodyPr spcFirstLastPara="1" wrap="square" lIns="0" tIns="0" rIns="0" bIns="0" anchor="t" anchorCtr="0">
                <a:spAutoFit/>
              </a:bodyPr>
              <a:lstStyle/>
              <a:p>
                <a:pPr marL="0" marR="0" lvl="0" indent="0" algn="just" rtl="0">
                  <a:lnSpc>
                    <a:spcPct val="104999"/>
                  </a:lnSpc>
                  <a:spcBef>
                    <a:spcPts val="0"/>
                  </a:spcBef>
                  <a:spcAft>
                    <a:spcPts val="0"/>
                  </a:spcAft>
                  <a:buNone/>
                </a:pPr>
                <a:r>
                  <a:rPr lang="en-US" altLang="ja-JP" sz="1600" b="1" dirty="0">
                    <a:solidFill>
                      <a:srgbClr val="00B050"/>
                    </a:solidFill>
                    <a:latin typeface="BIZ UDゴシック" panose="020B0400000000000000" pitchFamily="49" charset="-128"/>
                    <a:ea typeface="BIZ UDゴシック" panose="020B0400000000000000" pitchFamily="49" charset="-128"/>
                    <a:cs typeface="BIZ UDGothic"/>
                    <a:sym typeface="BIZ UDGothic"/>
                  </a:rPr>
                  <a:t>LINE</a:t>
                </a:r>
                <a:r>
                  <a:rPr lang="ja-JP" altLang="en-US" sz="1600" b="1" dirty="0">
                    <a:solidFill>
                      <a:srgbClr val="00B050"/>
                    </a:solidFill>
                    <a:latin typeface="BIZ UDゴシック" panose="020B0400000000000000" pitchFamily="49" charset="-128"/>
                    <a:ea typeface="BIZ UDゴシック" panose="020B0400000000000000" pitchFamily="49" charset="-128"/>
                    <a:cs typeface="BIZ UDGothic"/>
                    <a:sym typeface="BIZ UDGothic"/>
                  </a:rPr>
                  <a:t>公式の</a:t>
                </a:r>
                <a:r>
                  <a:rPr lang="ja-JP" altLang="en-US" sz="1600" b="1" dirty="0">
                    <a:solidFill>
                      <a:srgbClr val="00B050"/>
                    </a:solidFill>
                    <a:latin typeface="BIZ UDゴシック" panose="020B0400000000000000" pitchFamily="49" charset="-128"/>
                    <a:ea typeface="BIZ UDゴシック" panose="020B0400000000000000" pitchFamily="49" charset="-128"/>
                    <a:sym typeface="BIZ UDGothic"/>
                  </a:rPr>
                  <a:t>登録</a:t>
                </a:r>
                <a:endParaRPr lang="en-US" altLang="ja-JP" sz="1600" b="1" dirty="0">
                  <a:solidFill>
                    <a:srgbClr val="00B050"/>
                  </a:solidFill>
                  <a:latin typeface="BIZ UDゴシック" panose="020B0400000000000000" pitchFamily="49" charset="-128"/>
                  <a:ea typeface="BIZ UDゴシック" panose="020B0400000000000000" pitchFamily="49" charset="-128"/>
                  <a:sym typeface="BIZ UDGothic"/>
                </a:endParaRPr>
              </a:p>
              <a:p>
                <a:pPr marL="0" marR="0" lvl="0" indent="0" algn="just" rtl="0">
                  <a:lnSpc>
                    <a:spcPct val="104999"/>
                  </a:lnSpc>
                  <a:spcBef>
                    <a:spcPts val="0"/>
                  </a:spcBef>
                  <a:spcAft>
                    <a:spcPts val="0"/>
                  </a:spcAft>
                  <a:buNone/>
                </a:pPr>
                <a:r>
                  <a:rPr lang="ja-JP" altLang="en-US" sz="1600" b="1" dirty="0">
                    <a:solidFill>
                      <a:srgbClr val="00B050"/>
                    </a:solidFill>
                    <a:latin typeface="BIZ UDゴシック" panose="020B0400000000000000" pitchFamily="49" charset="-128"/>
                    <a:ea typeface="BIZ UDゴシック" panose="020B0400000000000000" pitchFamily="49" charset="-128"/>
                    <a:sym typeface="BIZ UDGothic"/>
                  </a:rPr>
                  <a:t>お願いします！</a:t>
                </a:r>
                <a:endParaRPr sz="4800" dirty="0">
                  <a:solidFill>
                    <a:srgbClr val="00B050"/>
                  </a:solidFill>
                  <a:latin typeface="BIZ UDゴシック" panose="020B0400000000000000" pitchFamily="49" charset="-128"/>
                  <a:ea typeface="BIZ UDゴシック" panose="020B0400000000000000" pitchFamily="49" charset="-128"/>
                </a:endParaRPr>
              </a:p>
            </p:txBody>
          </p:sp>
          <p:sp>
            <p:nvSpPr>
              <p:cNvPr id="36" name="Google Shape;108;p1">
                <a:extLst>
                  <a:ext uri="{FF2B5EF4-FFF2-40B4-BE49-F238E27FC236}">
                    <a16:creationId xmlns:a16="http://schemas.microsoft.com/office/drawing/2014/main" id="{C06A0941-7386-4DF7-F4CF-D451E37BD2DC}"/>
                  </a:ext>
                </a:extLst>
              </p:cNvPr>
              <p:cNvSpPr/>
              <p:nvPr/>
            </p:nvSpPr>
            <p:spPr>
              <a:xfrm rot="16204817">
                <a:off x="6028837" y="929013"/>
                <a:ext cx="146018" cy="254234"/>
              </a:xfrm>
              <a:custGeom>
                <a:avLst/>
                <a:gdLst/>
                <a:ahLst/>
                <a:cxnLst/>
                <a:rect l="l" t="t" r="r" b="b"/>
                <a:pathLst>
                  <a:path w="812800" h="711200" extrusionOk="0">
                    <a:moveTo>
                      <a:pt x="406400" y="711200"/>
                    </a:moveTo>
                    <a:lnTo>
                      <a:pt x="812800" y="0"/>
                    </a:lnTo>
                    <a:lnTo>
                      <a:pt x="0" y="0"/>
                    </a:lnTo>
                    <a:lnTo>
                      <a:pt x="406400" y="711200"/>
                    </a:lnTo>
                    <a:close/>
                  </a:path>
                </a:pathLst>
              </a:cu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pic>
        <p:nvPicPr>
          <p:cNvPr id="3" name="図 2" descr="屋外, 道路, 人, 草 が含まれている画像&#10;&#10;AI によって生成されたコンテンツは間違っている可能性があります。">
            <a:extLst>
              <a:ext uri="{FF2B5EF4-FFF2-40B4-BE49-F238E27FC236}">
                <a16:creationId xmlns:a16="http://schemas.microsoft.com/office/drawing/2014/main" id="{0FEA929E-35CD-ECD7-8B8D-B41D21BA27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675" y="1596299"/>
            <a:ext cx="1744041" cy="1308031"/>
          </a:xfrm>
          <a:prstGeom prst="rect">
            <a:avLst/>
          </a:prstGeom>
        </p:spPr>
      </p:pic>
      <p:pic>
        <p:nvPicPr>
          <p:cNvPr id="12" name="図 11" descr="バイクにまたがる女性&#10;&#10;AI によって生成されたコンテンツは間違っている可能性があります。">
            <a:extLst>
              <a:ext uri="{FF2B5EF4-FFF2-40B4-BE49-F238E27FC236}">
                <a16:creationId xmlns:a16="http://schemas.microsoft.com/office/drawing/2014/main" id="{EA02ED66-8E35-1DCA-10DD-C5D85F03A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9098" y="1592674"/>
            <a:ext cx="1744041" cy="1308031"/>
          </a:xfrm>
          <a:prstGeom prst="rect">
            <a:avLst/>
          </a:prstGeom>
        </p:spPr>
      </p:pic>
      <p:grpSp>
        <p:nvGrpSpPr>
          <p:cNvPr id="2" name="グループ化 1">
            <a:extLst>
              <a:ext uri="{FF2B5EF4-FFF2-40B4-BE49-F238E27FC236}">
                <a16:creationId xmlns:a16="http://schemas.microsoft.com/office/drawing/2014/main" id="{6B126BA8-1D42-8B84-560F-FA68F3295CCC}"/>
              </a:ext>
            </a:extLst>
          </p:cNvPr>
          <p:cNvGrpSpPr/>
          <p:nvPr/>
        </p:nvGrpSpPr>
        <p:grpSpPr>
          <a:xfrm>
            <a:off x="3808594" y="1591059"/>
            <a:ext cx="1734081" cy="1315646"/>
            <a:chOff x="3790758" y="1591296"/>
            <a:chExt cx="1734081" cy="1315646"/>
          </a:xfrm>
        </p:grpSpPr>
        <p:pic>
          <p:nvPicPr>
            <p:cNvPr id="16" name="図 15" descr="屋外, 人, 男, 民衆 が含まれている画像&#10;&#10;AI によって生成されたコンテンツは間違っている可能性があります。">
              <a:extLst>
                <a:ext uri="{FF2B5EF4-FFF2-40B4-BE49-F238E27FC236}">
                  <a16:creationId xmlns:a16="http://schemas.microsoft.com/office/drawing/2014/main" id="{9CC5E7E3-8F0D-9692-225F-9B5E3611E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7275" y="1591296"/>
              <a:ext cx="876839" cy="657629"/>
            </a:xfrm>
            <a:prstGeom prst="rect">
              <a:avLst/>
            </a:prstGeom>
          </p:spPr>
        </p:pic>
        <p:pic>
          <p:nvPicPr>
            <p:cNvPr id="22" name="図 21" descr="野球をしている男&#10;&#10;AI によって生成されたコンテンツは間違っている可能性があります。">
              <a:extLst>
                <a:ext uri="{FF2B5EF4-FFF2-40B4-BE49-F238E27FC236}">
                  <a16:creationId xmlns:a16="http://schemas.microsoft.com/office/drawing/2014/main" id="{D9782AE7-9AF7-B03D-ED1C-AB0F81BFB9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1499" y="1593679"/>
              <a:ext cx="873340" cy="655005"/>
            </a:xfrm>
            <a:prstGeom prst="rect">
              <a:avLst/>
            </a:prstGeom>
          </p:spPr>
        </p:pic>
        <p:pic>
          <p:nvPicPr>
            <p:cNvPr id="27" name="図 26" descr="花火の写真&#10;&#10;AI によって生成されたコンテンツは間違っている可能性があります。">
              <a:extLst>
                <a:ext uri="{FF2B5EF4-FFF2-40B4-BE49-F238E27FC236}">
                  <a16:creationId xmlns:a16="http://schemas.microsoft.com/office/drawing/2014/main" id="{90C124D3-861A-7A2E-D0A7-F6E93D121E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0758" y="2243995"/>
              <a:ext cx="876839" cy="660335"/>
            </a:xfrm>
            <a:prstGeom prst="rect">
              <a:avLst/>
            </a:prstGeom>
          </p:spPr>
        </p:pic>
        <p:pic>
          <p:nvPicPr>
            <p:cNvPr id="30" name="図 29" descr="テレビゲームのリモコンを持っている手&#10;&#10;AI によって生成されたコンテンツは間違っている可能性があります。">
              <a:extLst>
                <a:ext uri="{FF2B5EF4-FFF2-40B4-BE49-F238E27FC236}">
                  <a16:creationId xmlns:a16="http://schemas.microsoft.com/office/drawing/2014/main" id="{20ECDBAD-6673-1A8A-9BAF-690DA37351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3747" y="2247214"/>
              <a:ext cx="878073" cy="659728"/>
            </a:xfrm>
            <a:prstGeom prst="rect">
              <a:avLst/>
            </a:prstGeom>
          </p:spPr>
        </p:pic>
      </p:grpSp>
      <p:grpSp>
        <p:nvGrpSpPr>
          <p:cNvPr id="9" name="グループ化 8">
            <a:extLst>
              <a:ext uri="{FF2B5EF4-FFF2-40B4-BE49-F238E27FC236}">
                <a16:creationId xmlns:a16="http://schemas.microsoft.com/office/drawing/2014/main" id="{9984EC52-268C-8153-09BB-7078F7AC39C0}"/>
              </a:ext>
            </a:extLst>
          </p:cNvPr>
          <p:cNvGrpSpPr/>
          <p:nvPr/>
        </p:nvGrpSpPr>
        <p:grpSpPr>
          <a:xfrm>
            <a:off x="5575913" y="1585639"/>
            <a:ext cx="1821089" cy="1322661"/>
            <a:chOff x="5575913" y="1585639"/>
            <a:chExt cx="1821089" cy="1322661"/>
          </a:xfrm>
        </p:grpSpPr>
        <p:pic>
          <p:nvPicPr>
            <p:cNvPr id="32" name="図 31" descr="テーブル, 座る, いっぱい, ベンチ が含まれている画像&#10;&#10;AI によって生成されたコンテンツは間違っている可能性があります。">
              <a:extLst>
                <a:ext uri="{FF2B5EF4-FFF2-40B4-BE49-F238E27FC236}">
                  <a16:creationId xmlns:a16="http://schemas.microsoft.com/office/drawing/2014/main" id="{63A034CD-F6F6-BCF2-B86B-6F511E10F484}"/>
                </a:ext>
              </a:extLst>
            </p:cNvPr>
            <p:cNvPicPr>
              <a:picLocks noChangeAspect="1"/>
            </p:cNvPicPr>
            <p:nvPr/>
          </p:nvPicPr>
          <p:blipFill>
            <a:blip r:embed="rId10" cstate="print">
              <a:extLst>
                <a:ext uri="{28A0092B-C50C-407E-A947-70E740481C1C}">
                  <a14:useLocalDpi xmlns:a14="http://schemas.microsoft.com/office/drawing/2010/main" val="0"/>
                </a:ext>
              </a:extLst>
            </a:blip>
            <a:srcRect r="50264"/>
            <a:stretch/>
          </p:blipFill>
          <p:spPr>
            <a:xfrm>
              <a:off x="5575913" y="1593040"/>
              <a:ext cx="869337" cy="1315260"/>
            </a:xfrm>
            <a:prstGeom prst="rect">
              <a:avLst/>
            </a:prstGeom>
          </p:spPr>
        </p:pic>
        <p:pic>
          <p:nvPicPr>
            <p:cNvPr id="39" name="図 38" descr="屋外, 人, 砂浜, 男 が含まれている画像&#10;&#10;AI によって生成されたコンテンツは間違っている可能性があります。">
              <a:extLst>
                <a:ext uri="{FF2B5EF4-FFF2-40B4-BE49-F238E27FC236}">
                  <a16:creationId xmlns:a16="http://schemas.microsoft.com/office/drawing/2014/main" id="{DA66367D-5D55-FB13-BFF0-9025040DBB19}"/>
                </a:ext>
              </a:extLst>
            </p:cNvPr>
            <p:cNvPicPr>
              <a:picLocks noChangeAspect="1"/>
            </p:cNvPicPr>
            <p:nvPr/>
          </p:nvPicPr>
          <p:blipFill>
            <a:blip r:embed="rId11" cstate="print">
              <a:extLst>
                <a:ext uri="{28A0092B-C50C-407E-A947-70E740481C1C}">
                  <a14:useLocalDpi xmlns:a14="http://schemas.microsoft.com/office/drawing/2010/main" val="0"/>
                </a:ext>
              </a:extLst>
            </a:blip>
            <a:srcRect l="18706" t="-646" r="26744" b="646"/>
            <a:stretch/>
          </p:blipFill>
          <p:spPr>
            <a:xfrm>
              <a:off x="6448979" y="1585639"/>
              <a:ext cx="948023" cy="1303404"/>
            </a:xfrm>
            <a:prstGeom prst="rect">
              <a:avLst/>
            </a:prstGeom>
          </p:spPr>
        </p:pic>
      </p:grpSp>
      <p:sp>
        <p:nvSpPr>
          <p:cNvPr id="44" name="TextBox 77">
            <a:extLst>
              <a:ext uri="{FF2B5EF4-FFF2-40B4-BE49-F238E27FC236}">
                <a16:creationId xmlns:a16="http://schemas.microsoft.com/office/drawing/2014/main" id="{FF72CFE6-D8D7-B2FF-7A69-3E06A1B795D0}"/>
              </a:ext>
            </a:extLst>
          </p:cNvPr>
          <p:cNvSpPr txBox="1"/>
          <p:nvPr/>
        </p:nvSpPr>
        <p:spPr>
          <a:xfrm>
            <a:off x="236403" y="4601980"/>
            <a:ext cx="4185470" cy="426079"/>
          </a:xfrm>
          <a:prstGeom prst="rect">
            <a:avLst/>
          </a:prstGeom>
          <a:ln>
            <a:noFill/>
          </a:ln>
        </p:spPr>
        <p:txBody>
          <a:bodyPr wrap="square" lIns="0" tIns="0" rIns="0" bIns="0" rtlCol="0" anchor="t">
            <a:spAutoFit/>
          </a:bodyPr>
          <a:lstStyle/>
          <a:p>
            <a:pPr>
              <a:lnSpc>
                <a:spcPts val="3780"/>
              </a:lnSpc>
            </a:pPr>
            <a:r>
              <a:rPr lang="ja-JP" altLang="en-US" sz="2800" dirty="0">
                <a:solidFill>
                  <a:srgbClr val="EA5504"/>
                </a:solidFill>
                <a:latin typeface="HGPSoeiKakugothicUB" panose="020B0900000000000000" pitchFamily="34" charset="-128"/>
                <a:ea typeface="HGPSoeiKakugothicUB" panose="020B0900000000000000" pitchFamily="34" charset="-128"/>
              </a:rPr>
              <a:t>どうして政治の力が必要？</a:t>
            </a:r>
            <a:endParaRPr lang="en-US" sz="2800" dirty="0">
              <a:solidFill>
                <a:srgbClr val="EA5504"/>
              </a:solidFill>
              <a:latin typeface="HGPSoeiKakugothicUB" panose="020B0900000000000000" pitchFamily="34" charset="-128"/>
              <a:ea typeface="HGPSoeiKakugothicUB" panose="020B0900000000000000" pitchFamily="34" charset="-128"/>
            </a:endParaRPr>
          </a:p>
        </p:txBody>
      </p:sp>
      <p:sp>
        <p:nvSpPr>
          <p:cNvPr id="55" name="TextBox 77">
            <a:extLst>
              <a:ext uri="{FF2B5EF4-FFF2-40B4-BE49-F238E27FC236}">
                <a16:creationId xmlns:a16="http://schemas.microsoft.com/office/drawing/2014/main" id="{814B336B-9753-E87A-8CBA-D3012D7975DB}"/>
              </a:ext>
            </a:extLst>
          </p:cNvPr>
          <p:cNvSpPr txBox="1"/>
          <p:nvPr/>
        </p:nvSpPr>
        <p:spPr>
          <a:xfrm>
            <a:off x="3447854" y="5518742"/>
            <a:ext cx="646906" cy="487313"/>
          </a:xfrm>
          <a:prstGeom prst="rect">
            <a:avLst/>
          </a:prstGeom>
          <a:ln>
            <a:noFill/>
          </a:ln>
        </p:spPr>
        <p:txBody>
          <a:bodyPr wrap="square" lIns="0" tIns="0" rIns="0" bIns="0" rtlCol="0" anchor="t">
            <a:spAutoFit/>
          </a:bodyPr>
          <a:lstStyle/>
          <a:p>
            <a:pPr>
              <a:lnSpc>
                <a:spcPts val="3780"/>
              </a:lnSpc>
            </a:pPr>
            <a:r>
              <a:rPr lang="ja-JP" altLang="en-US" sz="3200" dirty="0">
                <a:solidFill>
                  <a:srgbClr val="EA5504"/>
                </a:solidFill>
                <a:latin typeface="HGPSoeiKakugothicUB" panose="020B0900000000000000" pitchFamily="34" charset="-128"/>
                <a:ea typeface="HGPSoeiKakugothicUB" panose="020B0900000000000000" pitchFamily="34" charset="-128"/>
              </a:rPr>
              <a:t>👉</a:t>
            </a:r>
            <a:endParaRPr lang="en-US" sz="3200" dirty="0">
              <a:solidFill>
                <a:srgbClr val="EA5504"/>
              </a:solidFill>
              <a:latin typeface="HGPSoeiKakugothicUB" panose="020B0900000000000000" pitchFamily="34" charset="-128"/>
              <a:ea typeface="HGPSoeiKakugothicUB" panose="020B0900000000000000" pitchFamily="34" charset="-128"/>
            </a:endParaRPr>
          </a:p>
        </p:txBody>
      </p:sp>
      <p:sp>
        <p:nvSpPr>
          <p:cNvPr id="56" name="角丸四角形 113">
            <a:extLst>
              <a:ext uri="{FF2B5EF4-FFF2-40B4-BE49-F238E27FC236}">
                <a16:creationId xmlns:a16="http://schemas.microsoft.com/office/drawing/2014/main" id="{2960CD19-9614-F3DE-55B5-07BD6A26D4BA}"/>
              </a:ext>
            </a:extLst>
          </p:cNvPr>
          <p:cNvSpPr/>
          <p:nvPr/>
        </p:nvSpPr>
        <p:spPr>
          <a:xfrm>
            <a:off x="243396" y="5122578"/>
            <a:ext cx="7059487" cy="1440000"/>
          </a:xfrm>
          <a:prstGeom prst="roundRect">
            <a:avLst>
              <a:gd name="adj" fmla="val 358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accent1">
                  <a:lumMod val="50000"/>
                </a:schemeClr>
              </a:solidFill>
            </a:endParaRPr>
          </a:p>
        </p:txBody>
      </p:sp>
      <p:sp>
        <p:nvSpPr>
          <p:cNvPr id="86" name="正方形/長方形 85">
            <a:extLst>
              <a:ext uri="{FF2B5EF4-FFF2-40B4-BE49-F238E27FC236}">
                <a16:creationId xmlns:a16="http://schemas.microsoft.com/office/drawing/2014/main" id="{55816C2D-9247-CCDC-44FC-A0D9AD7796E6}"/>
              </a:ext>
            </a:extLst>
          </p:cNvPr>
          <p:cNvSpPr/>
          <p:nvPr/>
        </p:nvSpPr>
        <p:spPr>
          <a:xfrm>
            <a:off x="4265994" y="5212686"/>
            <a:ext cx="2941256" cy="523220"/>
          </a:xfrm>
          <a:prstGeom prst="rect">
            <a:avLst/>
          </a:prstGeom>
        </p:spPr>
        <p:txBody>
          <a:bodyPr wrap="square">
            <a:spAutoFit/>
          </a:bodyPr>
          <a:lstStyle/>
          <a:p>
            <a:pPr algn="just"/>
            <a:r>
              <a:rPr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法律・制度を「現場の声」で変えることで、自由時間を増やす！</a:t>
            </a:r>
            <a:endParaRPr lang="en-US" altLang="ja-JP" sz="1200" b="1" dirty="0">
              <a:solidFill>
                <a:schemeClr val="bg1"/>
              </a:solidFill>
              <a:highlight>
                <a:srgbClr val="EA5504"/>
              </a:highlight>
              <a:latin typeface="BIZ UDゴシック" panose="020B0400000000000000" pitchFamily="49" charset="-128"/>
              <a:ea typeface="BIZ UDゴシック" panose="020B0400000000000000" pitchFamily="49" charset="-128"/>
            </a:endParaRPr>
          </a:p>
        </p:txBody>
      </p:sp>
      <p:pic>
        <p:nvPicPr>
          <p:cNvPr id="90" name="図 89" descr="アイコン&#10;&#10;AI によって生成されたコンテンツは間違っている可能性があります。">
            <a:extLst>
              <a:ext uri="{FF2B5EF4-FFF2-40B4-BE49-F238E27FC236}">
                <a16:creationId xmlns:a16="http://schemas.microsoft.com/office/drawing/2014/main" id="{BCCD6F98-8B44-9E91-7861-89FFE6BF4424}"/>
              </a:ext>
            </a:extLst>
          </p:cNvPr>
          <p:cNvPicPr>
            <a:picLocks noChangeAspect="1"/>
          </p:cNvPicPr>
          <p:nvPr/>
        </p:nvPicPr>
        <p:blipFill>
          <a:blip r:embed="rId12" cstate="print">
            <a:extLst>
              <a:ext uri="{28A0092B-C50C-407E-A947-70E740481C1C}">
                <a14:useLocalDpi xmlns:a14="http://schemas.microsoft.com/office/drawing/2010/main" val="0"/>
              </a:ext>
            </a:extLst>
          </a:blip>
          <a:srcRect l="1726" r="58514" b="61015"/>
          <a:stretch/>
        </p:blipFill>
        <p:spPr>
          <a:xfrm>
            <a:off x="6356336" y="5843985"/>
            <a:ext cx="781504" cy="642422"/>
          </a:xfrm>
          <a:prstGeom prst="rect">
            <a:avLst/>
          </a:prstGeom>
        </p:spPr>
      </p:pic>
      <p:sp>
        <p:nvSpPr>
          <p:cNvPr id="1033" name="TextBox 77">
            <a:extLst>
              <a:ext uri="{FF2B5EF4-FFF2-40B4-BE49-F238E27FC236}">
                <a16:creationId xmlns:a16="http://schemas.microsoft.com/office/drawing/2014/main" id="{1CEF8FD0-9DA9-D927-914B-3634B0398338}"/>
              </a:ext>
            </a:extLst>
          </p:cNvPr>
          <p:cNvSpPr txBox="1"/>
          <p:nvPr/>
        </p:nvSpPr>
        <p:spPr>
          <a:xfrm>
            <a:off x="5608525" y="2456053"/>
            <a:ext cx="1262272" cy="426079"/>
          </a:xfrm>
          <a:prstGeom prst="rect">
            <a:avLst/>
          </a:prstGeom>
          <a:ln>
            <a:noFill/>
          </a:ln>
        </p:spPr>
        <p:txBody>
          <a:bodyPr wrap="square" lIns="0" tIns="0" rIns="0" bIns="0" rtlCol="0" anchor="t">
            <a:spAutoFit/>
          </a:bodyPr>
          <a:lstStyle/>
          <a:p>
            <a:pPr>
              <a:lnSpc>
                <a:spcPts val="3780"/>
              </a:lnSpc>
            </a:pPr>
            <a:r>
              <a:rPr lang="ja-JP" altLang="en-US" sz="2400" dirty="0">
                <a:solidFill>
                  <a:srgbClr val="EA5504"/>
                </a:solidFill>
                <a:highlight>
                  <a:srgbClr val="FFFFFF"/>
                </a:highlight>
                <a:latin typeface="HGPSoeiKakugothicUB" panose="020B0900000000000000" pitchFamily="34" charset="-128"/>
                <a:ea typeface="HGPSoeiKakugothicUB" panose="020B0900000000000000" pitchFamily="34" charset="-128"/>
              </a:rPr>
              <a:t>地域活動　　　　</a:t>
            </a:r>
            <a:endParaRPr lang="en-US" sz="2400" dirty="0">
              <a:solidFill>
                <a:srgbClr val="EA5504"/>
              </a:solidFill>
              <a:highlight>
                <a:srgbClr val="FFFFFF"/>
              </a:highlight>
              <a:latin typeface="HGPSoeiKakugothicUB" panose="020B0900000000000000" pitchFamily="34" charset="-128"/>
              <a:ea typeface="HGPSoeiKakugothicUB" panose="020B0900000000000000" pitchFamily="34" charset="-128"/>
            </a:endParaRPr>
          </a:p>
        </p:txBody>
      </p:sp>
      <p:pic>
        <p:nvPicPr>
          <p:cNvPr id="1036" name="Picture 4">
            <a:extLst>
              <a:ext uri="{FF2B5EF4-FFF2-40B4-BE49-F238E27FC236}">
                <a16:creationId xmlns:a16="http://schemas.microsoft.com/office/drawing/2014/main" id="{35CA06AC-636D-B913-AAA5-82F8862C0EC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2779" y="4184605"/>
            <a:ext cx="1033328" cy="247695"/>
          </a:xfrm>
          <a:prstGeom prst="rect">
            <a:avLst/>
          </a:prstGeom>
          <a:noFill/>
          <a:extLst>
            <a:ext uri="{909E8E84-426E-40DD-AFC4-6F175D3DCCD1}">
              <a14:hiddenFill xmlns:a14="http://schemas.microsoft.com/office/drawing/2010/main">
                <a:solidFill>
                  <a:srgbClr val="FFFFFF"/>
                </a:solidFill>
              </a14:hiddenFill>
            </a:ext>
          </a:extLst>
        </p:spPr>
      </p:pic>
      <p:sp>
        <p:nvSpPr>
          <p:cNvPr id="1039" name="二等辺三角形 1038">
            <a:extLst>
              <a:ext uri="{FF2B5EF4-FFF2-40B4-BE49-F238E27FC236}">
                <a16:creationId xmlns:a16="http://schemas.microsoft.com/office/drawing/2014/main" id="{27F2D222-9C1C-49C3-084D-7D965144C721}"/>
              </a:ext>
            </a:extLst>
          </p:cNvPr>
          <p:cNvSpPr/>
          <p:nvPr/>
        </p:nvSpPr>
        <p:spPr>
          <a:xfrm rot="5400000">
            <a:off x="5934188" y="3207325"/>
            <a:ext cx="371076" cy="68908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0" name="テキスト ボックス 1039">
            <a:extLst>
              <a:ext uri="{FF2B5EF4-FFF2-40B4-BE49-F238E27FC236}">
                <a16:creationId xmlns:a16="http://schemas.microsoft.com/office/drawing/2014/main" id="{4BAE5629-6C43-7926-07E9-B42558D6B515}"/>
              </a:ext>
            </a:extLst>
          </p:cNvPr>
          <p:cNvSpPr txBox="1"/>
          <p:nvPr/>
        </p:nvSpPr>
        <p:spPr>
          <a:xfrm>
            <a:off x="303280" y="3136900"/>
            <a:ext cx="5405027" cy="461665"/>
          </a:xfrm>
          <a:prstGeom prst="rect">
            <a:avLst/>
          </a:prstGeom>
          <a:noFill/>
        </p:spPr>
        <p:txBody>
          <a:bodyPr wrap="square" rtlCol="0">
            <a:spAutoFit/>
          </a:bodyPr>
          <a:lstStyle/>
          <a:p>
            <a:r>
              <a:rPr lang="ja-JP" altLang="en-US" sz="2000" b="1" dirty="0">
                <a:solidFill>
                  <a:schemeClr val="bg1"/>
                </a:solidFill>
                <a:latin typeface="BIZ UDゴシック" panose="020B0400000000000000" pitchFamily="49" charset="-128"/>
                <a:ea typeface="BIZ UDゴシック" panose="020B0400000000000000" pitchFamily="49" charset="-128"/>
              </a:rPr>
              <a:t>何をするにも“</a:t>
            </a:r>
            <a:r>
              <a:rPr lang="ja-JP" altLang="en-US" sz="2400" b="1" dirty="0">
                <a:solidFill>
                  <a:schemeClr val="bg1"/>
                </a:solidFill>
                <a:latin typeface="BIZ UDゴシック" panose="020B0400000000000000" pitchFamily="49" charset="-128"/>
                <a:ea typeface="BIZ UDゴシック" panose="020B0400000000000000" pitchFamily="49" charset="-128"/>
              </a:rPr>
              <a:t>自由時間</a:t>
            </a:r>
            <a:r>
              <a:rPr lang="ja-JP" altLang="en-US" sz="2000" b="1" dirty="0">
                <a:solidFill>
                  <a:schemeClr val="bg1"/>
                </a:solidFill>
                <a:latin typeface="BIZ UDゴシック" panose="020B0400000000000000" pitchFamily="49" charset="-128"/>
                <a:ea typeface="BIZ UDゴシック" panose="020B0400000000000000" pitchFamily="49" charset="-128"/>
              </a:rPr>
              <a:t>”が必要。だから、</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104" name="正方形/長方形 103">
            <a:extLst>
              <a:ext uri="{FF2B5EF4-FFF2-40B4-BE49-F238E27FC236}">
                <a16:creationId xmlns:a16="http://schemas.microsoft.com/office/drawing/2014/main" id="{D4370797-1136-FDE5-2163-D2AA3FC908CF}"/>
              </a:ext>
            </a:extLst>
          </p:cNvPr>
          <p:cNvSpPr/>
          <p:nvPr/>
        </p:nvSpPr>
        <p:spPr>
          <a:xfrm>
            <a:off x="4265994" y="8458521"/>
            <a:ext cx="3232041" cy="523220"/>
          </a:xfrm>
          <a:prstGeom prst="rect">
            <a:avLst/>
          </a:prstGeom>
          <a:noFill/>
          <a:ln>
            <a:noFill/>
          </a:ln>
        </p:spPr>
        <p:txBody>
          <a:bodyPr wrap="square">
            <a:spAutoFit/>
          </a:bodyPr>
          <a:lstStyle/>
          <a:p>
            <a:pPr algn="just"/>
            <a:r>
              <a:rPr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ものづくりに人が集まるようバック</a:t>
            </a:r>
            <a:endParaRPr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a:p>
            <a:pPr algn="just"/>
            <a:r>
              <a:rPr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アップし、自由時間を増やす！</a:t>
            </a:r>
            <a:endParaRPr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p:txBody>
      </p:sp>
      <p:pic>
        <p:nvPicPr>
          <p:cNvPr id="71" name="図 70" descr="アイコン&#10;&#10;AI によって生成されたコンテンツは間違っている可能性があります。">
            <a:extLst>
              <a:ext uri="{FF2B5EF4-FFF2-40B4-BE49-F238E27FC236}">
                <a16:creationId xmlns:a16="http://schemas.microsoft.com/office/drawing/2014/main" id="{75F6C384-2CC7-CFCE-771F-F4F2DE0182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21101" y="7479391"/>
            <a:ext cx="799639" cy="523221"/>
          </a:xfrm>
          <a:prstGeom prst="rect">
            <a:avLst/>
          </a:prstGeom>
        </p:spPr>
      </p:pic>
      <p:sp>
        <p:nvSpPr>
          <p:cNvPr id="77" name="正方形/長方形 76">
            <a:extLst>
              <a:ext uri="{FF2B5EF4-FFF2-40B4-BE49-F238E27FC236}">
                <a16:creationId xmlns:a16="http://schemas.microsoft.com/office/drawing/2014/main" id="{F2A7E77F-12AB-AA78-AFCA-4D80433C331F}"/>
              </a:ext>
            </a:extLst>
          </p:cNvPr>
          <p:cNvSpPr/>
          <p:nvPr/>
        </p:nvSpPr>
        <p:spPr>
          <a:xfrm>
            <a:off x="4270179" y="6853709"/>
            <a:ext cx="3046118" cy="523220"/>
          </a:xfrm>
          <a:prstGeom prst="rect">
            <a:avLst/>
          </a:prstGeom>
        </p:spPr>
        <p:txBody>
          <a:bodyPr wrap="square">
            <a:spAutoFit/>
          </a:bodyPr>
          <a:lstStyle/>
          <a:p>
            <a:pPr algn="just"/>
            <a:r>
              <a:rPr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「現場の声」で取り締まりルールを整備し、自由時間を増やす！</a:t>
            </a:r>
            <a:endParaRPr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p:txBody>
      </p:sp>
      <p:pic>
        <p:nvPicPr>
          <p:cNvPr id="87" name="図 86" descr="テキスト&#10;&#10;AI によって生成されたコンテンツは間違っている可能性があります。">
            <a:extLst>
              <a:ext uri="{FF2B5EF4-FFF2-40B4-BE49-F238E27FC236}">
                <a16:creationId xmlns:a16="http://schemas.microsoft.com/office/drawing/2014/main" id="{3324393F-9DC6-13DB-6B59-C0358553431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56761" y="9062703"/>
            <a:ext cx="981401" cy="493319"/>
          </a:xfrm>
          <a:prstGeom prst="rect">
            <a:avLst/>
          </a:prstGeom>
        </p:spPr>
      </p:pic>
      <p:sp>
        <p:nvSpPr>
          <p:cNvPr id="91" name="正方形/長方形 90">
            <a:extLst>
              <a:ext uri="{FF2B5EF4-FFF2-40B4-BE49-F238E27FC236}">
                <a16:creationId xmlns:a16="http://schemas.microsoft.com/office/drawing/2014/main" id="{022D85BD-5365-8E46-24C7-FAA07C56AB9C}"/>
              </a:ext>
            </a:extLst>
          </p:cNvPr>
          <p:cNvSpPr/>
          <p:nvPr/>
        </p:nvSpPr>
        <p:spPr>
          <a:xfrm>
            <a:off x="4347293" y="9559241"/>
            <a:ext cx="1268650" cy="276999"/>
          </a:xfrm>
          <a:prstGeom prst="rect">
            <a:avLst/>
          </a:prstGeom>
        </p:spPr>
        <p:txBody>
          <a:bodyPr wrap="square">
            <a:spAutoFit/>
          </a:bodyPr>
          <a:lstStyle/>
          <a:p>
            <a:pPr algn="just"/>
            <a:r>
              <a:rPr lang="ja-JP" altLang="en-US" sz="1200" b="1" dirty="0">
                <a:latin typeface="BIZ UDゴシック" panose="020B0400000000000000" pitchFamily="49" charset="-128"/>
                <a:ea typeface="BIZ UDゴシック" panose="020B0400000000000000" pitchFamily="49" charset="-128"/>
              </a:rPr>
              <a:t>学校教育の推進</a:t>
            </a:r>
            <a:endParaRPr lang="en-US" altLang="ja-JP" sz="1200" b="1" dirty="0">
              <a:latin typeface="BIZ UDゴシック" panose="020B0400000000000000" pitchFamily="49" charset="-128"/>
              <a:ea typeface="BIZ UDゴシック" panose="020B0400000000000000" pitchFamily="49" charset="-128"/>
            </a:endParaRPr>
          </a:p>
        </p:txBody>
      </p:sp>
      <p:sp>
        <p:nvSpPr>
          <p:cNvPr id="98" name="正方形/長方形 97">
            <a:extLst>
              <a:ext uri="{FF2B5EF4-FFF2-40B4-BE49-F238E27FC236}">
                <a16:creationId xmlns:a16="http://schemas.microsoft.com/office/drawing/2014/main" id="{FC7E0FFC-BE23-9508-B69F-63FB1A810626}"/>
              </a:ext>
            </a:extLst>
          </p:cNvPr>
          <p:cNvSpPr/>
          <p:nvPr/>
        </p:nvSpPr>
        <p:spPr>
          <a:xfrm>
            <a:off x="4421873" y="9035777"/>
            <a:ext cx="943999" cy="400110"/>
          </a:xfrm>
          <a:prstGeom prst="rect">
            <a:avLst/>
          </a:prstGeom>
        </p:spPr>
        <p:txBody>
          <a:bodyPr wrap="square">
            <a:spAutoFit/>
          </a:bodyPr>
          <a:lstStyle/>
          <a:p>
            <a:pPr algn="just"/>
            <a:r>
              <a:rPr lang="ja-JP" altLang="en-US" sz="1000" b="1" dirty="0">
                <a:latin typeface="BIZ UDゴシック" panose="020B0400000000000000" pitchFamily="49" charset="-128"/>
                <a:ea typeface="BIZ UDゴシック" panose="020B0400000000000000" pitchFamily="49" charset="-128"/>
              </a:rPr>
              <a:t>ものづくり</a:t>
            </a:r>
            <a:endParaRPr lang="en-US" altLang="ja-JP" sz="1000" b="1" dirty="0">
              <a:latin typeface="BIZ UDゴシック" panose="020B0400000000000000" pitchFamily="49" charset="-128"/>
              <a:ea typeface="BIZ UDゴシック" panose="020B0400000000000000" pitchFamily="49" charset="-128"/>
            </a:endParaRPr>
          </a:p>
          <a:p>
            <a:pPr algn="just"/>
            <a:r>
              <a:rPr lang="ja-JP" altLang="en-US" sz="1000" b="1" dirty="0">
                <a:latin typeface="BIZ UDゴシック" panose="020B0400000000000000" pitchFamily="49" charset="-128"/>
                <a:ea typeface="BIZ UDゴシック" panose="020B0400000000000000" pitchFamily="49" charset="-128"/>
              </a:rPr>
              <a:t>の魅力</a:t>
            </a:r>
            <a:endParaRPr lang="en-US" altLang="ja-JP" sz="1000" b="1" dirty="0">
              <a:latin typeface="BIZ UDゴシック" panose="020B0400000000000000" pitchFamily="49" charset="-128"/>
              <a:ea typeface="BIZ UDゴシック" panose="020B0400000000000000" pitchFamily="49" charset="-128"/>
            </a:endParaRPr>
          </a:p>
        </p:txBody>
      </p:sp>
      <p:pic>
        <p:nvPicPr>
          <p:cNvPr id="100" name="図 99">
            <a:extLst>
              <a:ext uri="{FF2B5EF4-FFF2-40B4-BE49-F238E27FC236}">
                <a16:creationId xmlns:a16="http://schemas.microsoft.com/office/drawing/2014/main" id="{00EA8D62-9CA1-047D-9932-BA8D0570CF82}"/>
              </a:ext>
            </a:extLst>
          </p:cNvPr>
          <p:cNvPicPr>
            <a:picLocks noChangeAspect="1"/>
          </p:cNvPicPr>
          <p:nvPr/>
        </p:nvPicPr>
        <p:blipFill>
          <a:blip r:embed="rId16"/>
          <a:stretch>
            <a:fillRect/>
          </a:stretch>
        </p:blipFill>
        <p:spPr>
          <a:xfrm>
            <a:off x="6053681" y="9008689"/>
            <a:ext cx="371960" cy="572247"/>
          </a:xfrm>
          <a:prstGeom prst="rect">
            <a:avLst/>
          </a:prstGeom>
        </p:spPr>
      </p:pic>
      <p:sp>
        <p:nvSpPr>
          <p:cNvPr id="102" name="正方形/長方形 101">
            <a:extLst>
              <a:ext uri="{FF2B5EF4-FFF2-40B4-BE49-F238E27FC236}">
                <a16:creationId xmlns:a16="http://schemas.microsoft.com/office/drawing/2014/main" id="{0BAB6CCE-3181-7EE3-E5FB-D5B6324890E1}"/>
              </a:ext>
            </a:extLst>
          </p:cNvPr>
          <p:cNvSpPr/>
          <p:nvPr/>
        </p:nvSpPr>
        <p:spPr>
          <a:xfrm>
            <a:off x="5842033" y="9556775"/>
            <a:ext cx="1268650" cy="276999"/>
          </a:xfrm>
          <a:prstGeom prst="rect">
            <a:avLst/>
          </a:prstGeom>
        </p:spPr>
        <p:txBody>
          <a:bodyPr wrap="square">
            <a:spAutoFit/>
          </a:bodyPr>
          <a:lstStyle/>
          <a:p>
            <a:pPr algn="just"/>
            <a:r>
              <a:rPr lang="ja-JP" altLang="en-US" sz="1200" b="1" dirty="0">
                <a:latin typeface="BIZ UDゴシック" panose="020B0400000000000000" pitchFamily="49" charset="-128"/>
                <a:ea typeface="BIZ UDゴシック" panose="020B0400000000000000" pitchFamily="49" charset="-128"/>
              </a:rPr>
              <a:t>職場環境の改善</a:t>
            </a:r>
            <a:endParaRPr lang="en-US" altLang="ja-JP" sz="1200" b="1" dirty="0">
              <a:latin typeface="BIZ UDゴシック" panose="020B0400000000000000" pitchFamily="49" charset="-128"/>
              <a:ea typeface="BIZ UDゴシック" panose="020B0400000000000000" pitchFamily="49" charset="-128"/>
            </a:endParaRPr>
          </a:p>
        </p:txBody>
      </p:sp>
      <p:pic>
        <p:nvPicPr>
          <p:cNvPr id="103" name="図 102" descr="白い背景に黒い文字が書かれた紙&#10;&#10;中程度の精度で自動的に生成された説明">
            <a:extLst>
              <a:ext uri="{FF2B5EF4-FFF2-40B4-BE49-F238E27FC236}">
                <a16:creationId xmlns:a16="http://schemas.microsoft.com/office/drawing/2014/main" id="{A880AE4D-8EF4-9233-939E-2FF062CE872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95972" y="9036015"/>
            <a:ext cx="474263" cy="589147"/>
          </a:xfrm>
          <a:prstGeom prst="rect">
            <a:avLst/>
          </a:prstGeom>
        </p:spPr>
      </p:pic>
      <p:sp>
        <p:nvSpPr>
          <p:cNvPr id="6" name="テキスト ボックス 5">
            <a:extLst>
              <a:ext uri="{FF2B5EF4-FFF2-40B4-BE49-F238E27FC236}">
                <a16:creationId xmlns:a16="http://schemas.microsoft.com/office/drawing/2014/main" id="{082B77B7-3FE8-511F-70C1-1648CCEF4D20}"/>
              </a:ext>
            </a:extLst>
          </p:cNvPr>
          <p:cNvSpPr txBox="1"/>
          <p:nvPr/>
        </p:nvSpPr>
        <p:spPr>
          <a:xfrm>
            <a:off x="421477" y="5212686"/>
            <a:ext cx="3204373" cy="523220"/>
          </a:xfrm>
          <a:prstGeom prst="rect">
            <a:avLst/>
          </a:prstGeom>
          <a:solidFill>
            <a:schemeClr val="bg1"/>
          </a:solidFill>
        </p:spPr>
        <p:txBody>
          <a:bodyPr wrap="square" rtlCol="0">
            <a:spAutoFit/>
          </a:bodyPr>
          <a:lstStyle/>
          <a:p>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今の法律だと長時間労働</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を減らすには不十分</a:t>
            </a:r>
          </a:p>
        </p:txBody>
      </p:sp>
      <p:sp>
        <p:nvSpPr>
          <p:cNvPr id="7" name="テキスト ボックス 6">
            <a:extLst>
              <a:ext uri="{FF2B5EF4-FFF2-40B4-BE49-F238E27FC236}">
                <a16:creationId xmlns:a16="http://schemas.microsoft.com/office/drawing/2014/main" id="{051FE669-1B46-A7B8-D727-67D90F7173AC}"/>
              </a:ext>
            </a:extLst>
          </p:cNvPr>
          <p:cNvSpPr txBox="1"/>
          <p:nvPr/>
        </p:nvSpPr>
        <p:spPr>
          <a:xfrm>
            <a:off x="421477" y="6853709"/>
            <a:ext cx="3204373" cy="523220"/>
          </a:xfrm>
          <a:prstGeom prst="rect">
            <a:avLst/>
          </a:prstGeom>
          <a:solidFill>
            <a:schemeClr val="bg1"/>
          </a:solidFill>
        </p:spPr>
        <p:txBody>
          <a:bodyPr wrap="square" rtlCol="0">
            <a:spAutoFit/>
          </a:bodyPr>
          <a:lstStyle/>
          <a:p>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無茶な発注・要求等を</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取り締まるルールが無い</a:t>
            </a:r>
          </a:p>
        </p:txBody>
      </p:sp>
      <p:sp>
        <p:nvSpPr>
          <p:cNvPr id="13" name="テキスト ボックス 12">
            <a:extLst>
              <a:ext uri="{FF2B5EF4-FFF2-40B4-BE49-F238E27FC236}">
                <a16:creationId xmlns:a16="http://schemas.microsoft.com/office/drawing/2014/main" id="{E3A2BF5E-96DC-B313-D212-D066FD4012E1}"/>
              </a:ext>
            </a:extLst>
          </p:cNvPr>
          <p:cNvSpPr txBox="1"/>
          <p:nvPr/>
        </p:nvSpPr>
        <p:spPr>
          <a:xfrm>
            <a:off x="421477" y="8458521"/>
            <a:ext cx="3204373" cy="523220"/>
          </a:xfrm>
          <a:prstGeom prst="rect">
            <a:avLst/>
          </a:prstGeom>
          <a:solidFill>
            <a:schemeClr val="bg1"/>
          </a:solidFill>
        </p:spPr>
        <p:txBody>
          <a:bodyPr wrap="square" rtlCol="0">
            <a:spAutoFit/>
          </a:bodyPr>
          <a:lstStyle/>
          <a:p>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現場だけでは、</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人材不足の解消が困難</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p:txBody>
      </p:sp>
      <p:pic>
        <p:nvPicPr>
          <p:cNvPr id="21" name="図 20" descr="アイコン&#10;&#10;中程度の精度で自動的に生成された説明">
            <a:extLst>
              <a:ext uri="{FF2B5EF4-FFF2-40B4-BE49-F238E27FC236}">
                <a16:creationId xmlns:a16="http://schemas.microsoft.com/office/drawing/2014/main" id="{B7280A47-1DD1-3CB6-DD63-F66CC7099FC1}"/>
              </a:ext>
            </a:extLst>
          </p:cNvPr>
          <p:cNvPicPr>
            <a:picLocks noChangeAspect="1"/>
          </p:cNvPicPr>
          <p:nvPr/>
        </p:nvPicPr>
        <p:blipFill>
          <a:blip r:embed="rId18" cstate="print">
            <a:extLst>
              <a:ext uri="{28A0092B-C50C-407E-A947-70E740481C1C}">
                <a14:useLocalDpi xmlns:a14="http://schemas.microsoft.com/office/drawing/2010/main" val="0"/>
              </a:ext>
            </a:extLst>
          </a:blip>
          <a:srcRect b="22307"/>
          <a:stretch/>
        </p:blipFill>
        <p:spPr>
          <a:xfrm>
            <a:off x="517638" y="5814491"/>
            <a:ext cx="682528" cy="638335"/>
          </a:xfrm>
          <a:prstGeom prst="rect">
            <a:avLst/>
          </a:prstGeom>
        </p:spPr>
      </p:pic>
      <p:sp>
        <p:nvSpPr>
          <p:cNvPr id="24" name="三角形 55">
            <a:extLst>
              <a:ext uri="{FF2B5EF4-FFF2-40B4-BE49-F238E27FC236}">
                <a16:creationId xmlns:a16="http://schemas.microsoft.com/office/drawing/2014/main" id="{42EEAADF-3B16-26B4-FC32-D22C46121628}"/>
              </a:ext>
            </a:extLst>
          </p:cNvPr>
          <p:cNvSpPr/>
          <p:nvPr/>
        </p:nvSpPr>
        <p:spPr>
          <a:xfrm rot="16200000">
            <a:off x="1393150" y="5857880"/>
            <a:ext cx="128238" cy="292990"/>
          </a:xfrm>
          <a:prstGeom prst="triangle">
            <a:avLst>
              <a:gd name="adj" fmla="val 489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角を丸めた四角形 22">
            <a:extLst>
              <a:ext uri="{FF2B5EF4-FFF2-40B4-BE49-F238E27FC236}">
                <a16:creationId xmlns:a16="http://schemas.microsoft.com/office/drawing/2014/main" id="{734D98C9-16E1-AE7F-0CE4-677B2A5E4B86}"/>
              </a:ext>
            </a:extLst>
          </p:cNvPr>
          <p:cNvSpPr/>
          <p:nvPr/>
        </p:nvSpPr>
        <p:spPr>
          <a:xfrm rot="10800000">
            <a:off x="1383254" y="5820329"/>
            <a:ext cx="1907253" cy="638334"/>
          </a:xfrm>
          <a:prstGeom prst="wedgeRoundRectCallout">
            <a:avLst>
              <a:gd name="adj1" fmla="val 21838"/>
              <a:gd name="adj2" fmla="val 49950"/>
              <a:gd name="adj3" fmla="val 166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25" name="正方形/長方形 24">
            <a:extLst>
              <a:ext uri="{FF2B5EF4-FFF2-40B4-BE49-F238E27FC236}">
                <a16:creationId xmlns:a16="http://schemas.microsoft.com/office/drawing/2014/main" id="{43D0A97C-5047-2F41-B732-C02DD7CD6783}"/>
              </a:ext>
            </a:extLst>
          </p:cNvPr>
          <p:cNvSpPr/>
          <p:nvPr/>
        </p:nvSpPr>
        <p:spPr>
          <a:xfrm>
            <a:off x="1433830" y="5888348"/>
            <a:ext cx="2001272" cy="477054"/>
          </a:xfrm>
          <a:prstGeom prst="rect">
            <a:avLst/>
          </a:prstGeom>
        </p:spPr>
        <p:txBody>
          <a:bodyPr wrap="square">
            <a:spAutoFit/>
          </a:bodyPr>
          <a:lstStyle/>
          <a:p>
            <a:r>
              <a:rPr lang="ja-JP" altLang="en-US" sz="1000" b="1" dirty="0">
                <a:latin typeface="BIZ UDゴシック" panose="020B0400000000000000" pitchFamily="49" charset="-128"/>
                <a:ea typeface="BIZ UDゴシック" panose="020B0400000000000000" pitchFamily="49" charset="-128"/>
              </a:rPr>
              <a:t>長時間労働が全然減らない！</a:t>
            </a:r>
            <a:endParaRPr lang="en-US" altLang="ja-JP" sz="1000" b="1" dirty="0">
              <a:latin typeface="BIZ UDゴシック" panose="020B0400000000000000" pitchFamily="49" charset="-128"/>
              <a:ea typeface="BIZ UDゴシック" panose="020B0400000000000000" pitchFamily="49" charset="-128"/>
            </a:endParaRPr>
          </a:p>
          <a:p>
            <a:endParaRPr lang="en-US" altLang="ja-JP" sz="500" b="1" dirty="0">
              <a:latin typeface="BIZ UDゴシック" panose="020B0400000000000000" pitchFamily="49" charset="-128"/>
              <a:ea typeface="BIZ UDゴシック" panose="020B0400000000000000" pitchFamily="49" charset="-128"/>
            </a:endParaRPr>
          </a:p>
          <a:p>
            <a:r>
              <a:rPr lang="ja-JP" altLang="en-US" sz="1000" b="1" dirty="0">
                <a:latin typeface="BIZ UDゴシック" panose="020B0400000000000000" pitchFamily="49" charset="-128"/>
                <a:ea typeface="BIZ UDゴシック" panose="020B0400000000000000" pitchFamily="49" charset="-128"/>
              </a:rPr>
              <a:t>休暇制度も取りづらい</a:t>
            </a:r>
            <a:r>
              <a:rPr lang="en-US" altLang="ja-JP" sz="1000" b="1" dirty="0">
                <a:latin typeface="BIZ UDゴシック" panose="020B0400000000000000" pitchFamily="49" charset="-128"/>
                <a:ea typeface="BIZ UDゴシック" panose="020B0400000000000000" pitchFamily="49" charset="-128"/>
              </a:rPr>
              <a:t>…</a:t>
            </a:r>
          </a:p>
        </p:txBody>
      </p:sp>
      <p:sp>
        <p:nvSpPr>
          <p:cNvPr id="28" name="テキスト ボックス 27">
            <a:extLst>
              <a:ext uri="{FF2B5EF4-FFF2-40B4-BE49-F238E27FC236}">
                <a16:creationId xmlns:a16="http://schemas.microsoft.com/office/drawing/2014/main" id="{C3CCAB7B-212C-A4EF-B5FA-8CA01076D403}"/>
              </a:ext>
            </a:extLst>
          </p:cNvPr>
          <p:cNvSpPr txBox="1"/>
          <p:nvPr/>
        </p:nvSpPr>
        <p:spPr>
          <a:xfrm rot="10800000">
            <a:off x="1515344" y="7566363"/>
            <a:ext cx="539659" cy="523220"/>
          </a:xfrm>
          <a:prstGeom prst="rect">
            <a:avLst/>
          </a:prstGeom>
          <a:noFill/>
          <a:ln>
            <a:noFill/>
          </a:ln>
        </p:spPr>
        <p:txBody>
          <a:bodyPr wrap="square" rtlCol="0">
            <a:spAutoFit/>
          </a:bodyPr>
          <a:lstStyle/>
          <a:p>
            <a:r>
              <a:rPr kumimoji="1" lang="en-US" altLang="ja-JP" sz="2800" dirty="0">
                <a:solidFill>
                  <a:srgbClr val="EA5504"/>
                </a:solidFill>
              </a:rPr>
              <a:t>&lt;</a:t>
            </a:r>
            <a:endParaRPr kumimoji="1" lang="ja-JP" altLang="en-US" sz="2800" dirty="0">
              <a:solidFill>
                <a:srgbClr val="EA5504"/>
              </a:solidFill>
            </a:endParaRPr>
          </a:p>
        </p:txBody>
      </p:sp>
      <p:sp>
        <p:nvSpPr>
          <p:cNvPr id="29" name="TextBox 77">
            <a:extLst>
              <a:ext uri="{FF2B5EF4-FFF2-40B4-BE49-F238E27FC236}">
                <a16:creationId xmlns:a16="http://schemas.microsoft.com/office/drawing/2014/main" id="{4D15F1FD-092A-8542-0FC6-055C75E1B443}"/>
              </a:ext>
            </a:extLst>
          </p:cNvPr>
          <p:cNvSpPr txBox="1"/>
          <p:nvPr/>
        </p:nvSpPr>
        <p:spPr>
          <a:xfrm>
            <a:off x="1642618" y="7268953"/>
            <a:ext cx="475477" cy="387670"/>
          </a:xfrm>
          <a:prstGeom prst="rect">
            <a:avLst/>
          </a:prstGeom>
          <a:ln>
            <a:noFill/>
          </a:ln>
        </p:spPr>
        <p:txBody>
          <a:bodyPr wrap="square" lIns="0" tIns="0" rIns="0" bIns="0" rtlCol="0" anchor="t">
            <a:spAutoFit/>
          </a:bodyPr>
          <a:lstStyle/>
          <a:p>
            <a:pPr algn="ctr">
              <a:lnSpc>
                <a:spcPts val="3780"/>
              </a:lnSpc>
            </a:pPr>
            <a:r>
              <a:rPr lang="ja-JP" altLang="en-US" sz="1200" b="1" dirty="0">
                <a:solidFill>
                  <a:srgbClr val="EA5504"/>
                </a:solidFill>
                <a:latin typeface="BIZ UDゴシック" panose="020B0400000000000000" pitchFamily="49" charset="-128"/>
                <a:ea typeface="BIZ UDゴシック" panose="020B0400000000000000" pitchFamily="49" charset="-128"/>
              </a:rPr>
              <a:t>立場</a:t>
            </a:r>
            <a:endParaRPr lang="en-US" sz="1200" b="1" dirty="0">
              <a:solidFill>
                <a:srgbClr val="EA5504"/>
              </a:solidFill>
              <a:latin typeface="BIZ UDゴシック" panose="020B0400000000000000" pitchFamily="49" charset="-128"/>
              <a:ea typeface="BIZ UDゴシック" panose="020B0400000000000000" pitchFamily="49" charset="-128"/>
            </a:endParaRPr>
          </a:p>
        </p:txBody>
      </p:sp>
      <p:pic>
        <p:nvPicPr>
          <p:cNvPr id="31" name="図 30" descr="衣料, 選手, 衣類, ラケット が含まれている画像&#10;&#10;AI によって生成されたコンテンツは間違っている可能性があります。">
            <a:extLst>
              <a:ext uri="{FF2B5EF4-FFF2-40B4-BE49-F238E27FC236}">
                <a16:creationId xmlns:a16="http://schemas.microsoft.com/office/drawing/2014/main" id="{6B37A28C-2098-89C5-223E-CBD996116B1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48065" y="7476323"/>
            <a:ext cx="588706" cy="588706"/>
          </a:xfrm>
          <a:prstGeom prst="rect">
            <a:avLst/>
          </a:prstGeom>
          <a:ln>
            <a:noFill/>
          </a:ln>
        </p:spPr>
      </p:pic>
      <p:sp>
        <p:nvSpPr>
          <p:cNvPr id="38" name="三角形 55">
            <a:extLst>
              <a:ext uri="{FF2B5EF4-FFF2-40B4-BE49-F238E27FC236}">
                <a16:creationId xmlns:a16="http://schemas.microsoft.com/office/drawing/2014/main" id="{6D61CA44-A501-4AB0-D1CD-63C7A4543A38}"/>
              </a:ext>
            </a:extLst>
          </p:cNvPr>
          <p:cNvSpPr/>
          <p:nvPr/>
        </p:nvSpPr>
        <p:spPr>
          <a:xfrm rot="5400000">
            <a:off x="1272572" y="7735474"/>
            <a:ext cx="128238" cy="151734"/>
          </a:xfrm>
          <a:prstGeom prst="triangle">
            <a:avLst>
              <a:gd name="adj" fmla="val 489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三角形 55">
            <a:extLst>
              <a:ext uri="{FF2B5EF4-FFF2-40B4-BE49-F238E27FC236}">
                <a16:creationId xmlns:a16="http://schemas.microsoft.com/office/drawing/2014/main" id="{4F7EBC93-B428-1A5C-7DDC-4A33EB7DE2C9}"/>
              </a:ext>
            </a:extLst>
          </p:cNvPr>
          <p:cNvSpPr/>
          <p:nvPr/>
        </p:nvSpPr>
        <p:spPr>
          <a:xfrm rot="16200000">
            <a:off x="2555758" y="7746449"/>
            <a:ext cx="128238" cy="151734"/>
          </a:xfrm>
          <a:prstGeom prst="triangle">
            <a:avLst>
              <a:gd name="adj" fmla="val 489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descr="シャツ が含まれている画像&#10;&#10;AI によって生成されたコンテンツは間違っている可能性があります。">
            <a:extLst>
              <a:ext uri="{FF2B5EF4-FFF2-40B4-BE49-F238E27FC236}">
                <a16:creationId xmlns:a16="http://schemas.microsoft.com/office/drawing/2014/main" id="{E999CDE9-C005-0F62-191A-4549971B363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79600" y="7545356"/>
            <a:ext cx="522926" cy="522926"/>
          </a:xfrm>
          <a:prstGeom prst="rect">
            <a:avLst/>
          </a:prstGeom>
        </p:spPr>
      </p:pic>
      <p:sp>
        <p:nvSpPr>
          <p:cNvPr id="37" name="吹き出し: 角を丸めた四角形 36">
            <a:extLst>
              <a:ext uri="{FF2B5EF4-FFF2-40B4-BE49-F238E27FC236}">
                <a16:creationId xmlns:a16="http://schemas.microsoft.com/office/drawing/2014/main" id="{23A82BFB-7873-03AD-65D3-EE056DD4612F}"/>
              </a:ext>
            </a:extLst>
          </p:cNvPr>
          <p:cNvSpPr/>
          <p:nvPr/>
        </p:nvSpPr>
        <p:spPr>
          <a:xfrm rot="10800000">
            <a:off x="503238" y="7371042"/>
            <a:ext cx="859271" cy="739917"/>
          </a:xfrm>
          <a:prstGeom prst="wedgeRoundRectCallout">
            <a:avLst>
              <a:gd name="adj1" fmla="val 21838"/>
              <a:gd name="adj2" fmla="val 49950"/>
              <a:gd name="adj3" fmla="val 166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41" name="吹き出し: 角を丸めた四角形 40">
            <a:extLst>
              <a:ext uri="{FF2B5EF4-FFF2-40B4-BE49-F238E27FC236}">
                <a16:creationId xmlns:a16="http://schemas.microsoft.com/office/drawing/2014/main" id="{39ACD090-E61E-6C19-A788-4361791B812D}"/>
              </a:ext>
            </a:extLst>
          </p:cNvPr>
          <p:cNvSpPr/>
          <p:nvPr/>
        </p:nvSpPr>
        <p:spPr>
          <a:xfrm rot="10800000">
            <a:off x="2591419" y="7400716"/>
            <a:ext cx="860400" cy="707885"/>
          </a:xfrm>
          <a:prstGeom prst="wedgeRoundRectCallout">
            <a:avLst>
              <a:gd name="adj1" fmla="val 21838"/>
              <a:gd name="adj2" fmla="val 49950"/>
              <a:gd name="adj3" fmla="val 166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40" name="正方形/長方形 39">
            <a:extLst>
              <a:ext uri="{FF2B5EF4-FFF2-40B4-BE49-F238E27FC236}">
                <a16:creationId xmlns:a16="http://schemas.microsoft.com/office/drawing/2014/main" id="{5A556E5D-F742-4921-06F6-B7C975D9A96E}"/>
              </a:ext>
            </a:extLst>
          </p:cNvPr>
          <p:cNvSpPr/>
          <p:nvPr/>
        </p:nvSpPr>
        <p:spPr>
          <a:xfrm>
            <a:off x="496625" y="7408952"/>
            <a:ext cx="954610" cy="646331"/>
          </a:xfrm>
          <a:prstGeom prst="rect">
            <a:avLst/>
          </a:prstGeom>
          <a:ln>
            <a:noFill/>
          </a:ln>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週明けまでに</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〇〇を△△個</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納品してね。</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出来るよね？</a:t>
            </a:r>
            <a:endParaRPr lang="en-US" altLang="ja-JP" sz="1000" b="1" dirty="0">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7CE344C4-DF4B-B063-0D6A-1384D6811072}"/>
              </a:ext>
            </a:extLst>
          </p:cNvPr>
          <p:cNvSpPr/>
          <p:nvPr/>
        </p:nvSpPr>
        <p:spPr>
          <a:xfrm>
            <a:off x="2578888" y="7425580"/>
            <a:ext cx="958402" cy="646331"/>
          </a:xfrm>
          <a:prstGeom prst="rect">
            <a:avLst/>
          </a:prstGeom>
          <a:ln>
            <a:noFill/>
          </a:ln>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急にそんな事</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言われても</a:t>
            </a:r>
            <a:r>
              <a:rPr lang="en-US" altLang="ja-JP" sz="900" b="1" dirty="0">
                <a:latin typeface="BIZ UDゴシック" panose="020B0400000000000000" pitchFamily="49" charset="-128"/>
                <a:ea typeface="BIZ UDゴシック" panose="020B0400000000000000" pitchFamily="49" charset="-128"/>
              </a:rPr>
              <a:t>…</a:t>
            </a:r>
          </a:p>
          <a:p>
            <a:r>
              <a:rPr lang="ja-JP" altLang="en-US" sz="900" b="1" dirty="0">
                <a:latin typeface="BIZ UDゴシック" panose="020B0400000000000000" pitchFamily="49" charset="-128"/>
                <a:ea typeface="BIZ UDゴシック" panose="020B0400000000000000" pitchFamily="49" charset="-128"/>
              </a:rPr>
              <a:t>休日出勤＆残業しないと</a:t>
            </a:r>
            <a:r>
              <a:rPr lang="en-US" altLang="ja-JP" sz="900" b="1" dirty="0">
                <a:latin typeface="BIZ UDゴシック" panose="020B0400000000000000" pitchFamily="49" charset="-128"/>
                <a:ea typeface="BIZ UDゴシック" panose="020B0400000000000000" pitchFamily="49" charset="-128"/>
              </a:rPr>
              <a:t>…</a:t>
            </a:r>
          </a:p>
        </p:txBody>
      </p:sp>
      <p:sp>
        <p:nvSpPr>
          <p:cNvPr id="53" name="三角形 55">
            <a:extLst>
              <a:ext uri="{FF2B5EF4-FFF2-40B4-BE49-F238E27FC236}">
                <a16:creationId xmlns:a16="http://schemas.microsoft.com/office/drawing/2014/main" id="{83464E70-47B7-B573-5291-2B0C84923ADE}"/>
              </a:ext>
            </a:extLst>
          </p:cNvPr>
          <p:cNvSpPr/>
          <p:nvPr/>
        </p:nvSpPr>
        <p:spPr>
          <a:xfrm rot="16200000">
            <a:off x="1375113" y="9089337"/>
            <a:ext cx="128238" cy="292990"/>
          </a:xfrm>
          <a:prstGeom prst="triangle">
            <a:avLst>
              <a:gd name="adj" fmla="val 489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吹き出し: 角を丸めた四角形 61">
            <a:extLst>
              <a:ext uri="{FF2B5EF4-FFF2-40B4-BE49-F238E27FC236}">
                <a16:creationId xmlns:a16="http://schemas.microsoft.com/office/drawing/2014/main" id="{FCF2CBEC-53E3-154B-3091-0B663BACFCC0}"/>
              </a:ext>
            </a:extLst>
          </p:cNvPr>
          <p:cNvSpPr/>
          <p:nvPr/>
        </p:nvSpPr>
        <p:spPr>
          <a:xfrm rot="10800000">
            <a:off x="1400243" y="9088552"/>
            <a:ext cx="1984413" cy="638334"/>
          </a:xfrm>
          <a:prstGeom prst="wedgeRoundRectCallout">
            <a:avLst>
              <a:gd name="adj1" fmla="val 21838"/>
              <a:gd name="adj2" fmla="val 49950"/>
              <a:gd name="adj3" fmla="val 16667"/>
            </a:avLst>
          </a:prstGeom>
          <a:solidFill>
            <a:schemeClr val="tx2">
              <a:lumMod val="20000"/>
              <a:lumOff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pic>
        <p:nvPicPr>
          <p:cNvPr id="67" name="図 66" descr="アイコン&#10;&#10;AI によって生成されたコンテンツは間違っている可能性があります。">
            <a:extLst>
              <a:ext uri="{FF2B5EF4-FFF2-40B4-BE49-F238E27FC236}">
                <a16:creationId xmlns:a16="http://schemas.microsoft.com/office/drawing/2014/main" id="{13B84029-FEF1-473D-5BE5-8193BECE275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7403" y="9054081"/>
            <a:ext cx="641193" cy="641193"/>
          </a:xfrm>
          <a:prstGeom prst="rect">
            <a:avLst/>
          </a:prstGeom>
        </p:spPr>
      </p:pic>
      <p:sp>
        <p:nvSpPr>
          <p:cNvPr id="68" name="正方形/長方形 67">
            <a:extLst>
              <a:ext uri="{FF2B5EF4-FFF2-40B4-BE49-F238E27FC236}">
                <a16:creationId xmlns:a16="http://schemas.microsoft.com/office/drawing/2014/main" id="{880B1A3C-BCAA-BABE-63EF-49FD6AC9C526}"/>
              </a:ext>
            </a:extLst>
          </p:cNvPr>
          <p:cNvSpPr/>
          <p:nvPr/>
        </p:nvSpPr>
        <p:spPr>
          <a:xfrm>
            <a:off x="1408205" y="9130720"/>
            <a:ext cx="2001272" cy="553998"/>
          </a:xfrm>
          <a:prstGeom prst="rect">
            <a:avLst/>
          </a:prstGeom>
        </p:spPr>
        <p:txBody>
          <a:bodyPr wrap="square">
            <a:spAutoFit/>
          </a:bodyPr>
          <a:lstStyle/>
          <a:p>
            <a:r>
              <a:rPr lang="ja-JP" altLang="en-US" sz="1000" b="1" dirty="0">
                <a:latin typeface="BIZ UDゴシック" panose="020B0400000000000000" pitchFamily="49" charset="-128"/>
                <a:ea typeface="BIZ UDゴシック" panose="020B0400000000000000" pitchFamily="49" charset="-128"/>
              </a:rPr>
              <a:t>ものづくり現場は人材不足！</a:t>
            </a:r>
            <a:endParaRPr lang="en-US" altLang="ja-JP" sz="1000" b="1" dirty="0">
              <a:latin typeface="BIZ UDゴシック" panose="020B0400000000000000" pitchFamily="49" charset="-128"/>
              <a:ea typeface="BIZ UDゴシック" panose="020B0400000000000000" pitchFamily="49" charset="-128"/>
            </a:endParaRPr>
          </a:p>
          <a:p>
            <a:r>
              <a:rPr lang="ja-JP" altLang="en-US" sz="1000" b="1" dirty="0">
                <a:latin typeface="BIZ UDゴシック" panose="020B0400000000000000" pitchFamily="49" charset="-128"/>
                <a:ea typeface="BIZ UDゴシック" panose="020B0400000000000000" pitchFamily="49" charset="-128"/>
              </a:rPr>
              <a:t>人手が足りないと長時間労働になるし、離職者も・・・・</a:t>
            </a:r>
            <a:endParaRPr lang="en-US" altLang="ja-JP" sz="1000" b="1" dirty="0">
              <a:latin typeface="BIZ UDゴシック" panose="020B0400000000000000" pitchFamily="49" charset="-128"/>
              <a:ea typeface="BIZ UDゴシック" panose="020B0400000000000000" pitchFamily="49" charset="-128"/>
            </a:endParaRPr>
          </a:p>
        </p:txBody>
      </p:sp>
      <p:sp>
        <p:nvSpPr>
          <p:cNvPr id="5" name="TextBox 77">
            <a:extLst>
              <a:ext uri="{FF2B5EF4-FFF2-40B4-BE49-F238E27FC236}">
                <a16:creationId xmlns:a16="http://schemas.microsoft.com/office/drawing/2014/main" id="{CEE16911-54DF-8B17-C7A9-91C4334391E3}"/>
              </a:ext>
            </a:extLst>
          </p:cNvPr>
          <p:cNvSpPr txBox="1"/>
          <p:nvPr/>
        </p:nvSpPr>
        <p:spPr>
          <a:xfrm>
            <a:off x="2324108" y="3739468"/>
            <a:ext cx="7789644" cy="502895"/>
          </a:xfrm>
          <a:prstGeom prst="rect">
            <a:avLst/>
          </a:prstGeom>
        </p:spPr>
        <p:txBody>
          <a:bodyPr wrap="square" lIns="0" tIns="0" rIns="0" bIns="0" rtlCol="0" anchor="t">
            <a:spAutoFit/>
          </a:bodyPr>
          <a:lstStyle/>
          <a:p>
            <a:pPr>
              <a:lnSpc>
                <a:spcPts val="3780"/>
              </a:lnSpc>
            </a:pPr>
            <a:r>
              <a:rPr lang="ja-JP" alt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rPr>
              <a:t>自由時間を増やす</a:t>
            </a:r>
            <a:endParaRPr 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endParaRPr>
          </a:p>
        </p:txBody>
      </p:sp>
      <p:sp>
        <p:nvSpPr>
          <p:cNvPr id="45" name="TextBox 77">
            <a:extLst>
              <a:ext uri="{FF2B5EF4-FFF2-40B4-BE49-F238E27FC236}">
                <a16:creationId xmlns:a16="http://schemas.microsoft.com/office/drawing/2014/main" id="{199AA0B3-525D-7C38-587C-8C74ACDEDBF2}"/>
              </a:ext>
            </a:extLst>
          </p:cNvPr>
          <p:cNvSpPr txBox="1"/>
          <p:nvPr/>
        </p:nvSpPr>
        <p:spPr>
          <a:xfrm>
            <a:off x="427397" y="3755428"/>
            <a:ext cx="1300396" cy="502895"/>
          </a:xfrm>
          <a:prstGeom prst="rect">
            <a:avLst/>
          </a:prstGeom>
        </p:spPr>
        <p:txBody>
          <a:bodyPr wrap="square" lIns="0" tIns="0" rIns="0" bIns="0" rtlCol="0" anchor="t">
            <a:spAutoFit/>
          </a:bodyPr>
          <a:lstStyle/>
          <a:p>
            <a:pPr>
              <a:lnSpc>
                <a:spcPts val="3780"/>
              </a:lnSpc>
            </a:pPr>
            <a:r>
              <a:rPr lang="ja-JP" alt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rPr>
              <a:t>政治</a:t>
            </a:r>
            <a:endParaRPr 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endParaRPr>
          </a:p>
        </p:txBody>
      </p:sp>
      <p:sp>
        <p:nvSpPr>
          <p:cNvPr id="47" name="TextBox 77">
            <a:extLst>
              <a:ext uri="{FF2B5EF4-FFF2-40B4-BE49-F238E27FC236}">
                <a16:creationId xmlns:a16="http://schemas.microsoft.com/office/drawing/2014/main" id="{0862F50D-31D0-D876-3C2F-D1B422A50FBD}"/>
              </a:ext>
            </a:extLst>
          </p:cNvPr>
          <p:cNvSpPr txBox="1"/>
          <p:nvPr/>
        </p:nvSpPr>
        <p:spPr>
          <a:xfrm>
            <a:off x="1375586" y="3786220"/>
            <a:ext cx="555974" cy="422744"/>
          </a:xfrm>
          <a:prstGeom prst="rect">
            <a:avLst/>
          </a:prstGeom>
        </p:spPr>
        <p:txBody>
          <a:bodyPr wrap="square" lIns="0" tIns="0" rIns="0" bIns="0" rtlCol="0" anchor="t">
            <a:spAutoFit/>
          </a:bodyPr>
          <a:lstStyle/>
          <a:p>
            <a:pPr>
              <a:lnSpc>
                <a:spcPts val="3780"/>
              </a:lnSpc>
            </a:pPr>
            <a:r>
              <a:rPr lang="ja-JP" altLang="en-US" sz="20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rPr>
              <a:t>の</a:t>
            </a:r>
            <a:endParaRPr lang="en-US" sz="20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endParaRPr>
          </a:p>
        </p:txBody>
      </p:sp>
      <p:sp>
        <p:nvSpPr>
          <p:cNvPr id="49" name="TextBox 77">
            <a:extLst>
              <a:ext uri="{FF2B5EF4-FFF2-40B4-BE49-F238E27FC236}">
                <a16:creationId xmlns:a16="http://schemas.microsoft.com/office/drawing/2014/main" id="{E7F1D5DC-3952-7890-1243-E9B58132588F}"/>
              </a:ext>
            </a:extLst>
          </p:cNvPr>
          <p:cNvSpPr txBox="1"/>
          <p:nvPr/>
        </p:nvSpPr>
        <p:spPr>
          <a:xfrm>
            <a:off x="1656935" y="3732579"/>
            <a:ext cx="971755" cy="502895"/>
          </a:xfrm>
          <a:prstGeom prst="rect">
            <a:avLst/>
          </a:prstGeom>
        </p:spPr>
        <p:txBody>
          <a:bodyPr wrap="square" lIns="0" tIns="0" rIns="0" bIns="0" rtlCol="0" anchor="t">
            <a:spAutoFit/>
          </a:bodyPr>
          <a:lstStyle/>
          <a:p>
            <a:pPr>
              <a:lnSpc>
                <a:spcPts val="3780"/>
              </a:lnSpc>
            </a:pPr>
            <a:r>
              <a:rPr lang="ja-JP" alt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rPr>
              <a:t>力</a:t>
            </a:r>
            <a:endParaRPr 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endParaRPr>
          </a:p>
        </p:txBody>
      </p:sp>
      <p:sp>
        <p:nvSpPr>
          <p:cNvPr id="51" name="TextBox 77">
            <a:extLst>
              <a:ext uri="{FF2B5EF4-FFF2-40B4-BE49-F238E27FC236}">
                <a16:creationId xmlns:a16="http://schemas.microsoft.com/office/drawing/2014/main" id="{FD577988-1288-7E32-2A65-063FF7AFB666}"/>
              </a:ext>
            </a:extLst>
          </p:cNvPr>
          <p:cNvSpPr txBox="1"/>
          <p:nvPr/>
        </p:nvSpPr>
        <p:spPr>
          <a:xfrm>
            <a:off x="2109785" y="3783606"/>
            <a:ext cx="1059276" cy="422744"/>
          </a:xfrm>
          <a:prstGeom prst="rect">
            <a:avLst/>
          </a:prstGeom>
        </p:spPr>
        <p:txBody>
          <a:bodyPr wrap="square" lIns="0" tIns="0" rIns="0" bIns="0" rtlCol="0" anchor="t">
            <a:spAutoFit/>
          </a:bodyPr>
          <a:lstStyle/>
          <a:p>
            <a:pPr>
              <a:lnSpc>
                <a:spcPts val="3780"/>
              </a:lnSpc>
            </a:pPr>
            <a:r>
              <a:rPr lang="ja-JP" altLang="en-US" sz="20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rPr>
              <a:t>で</a:t>
            </a:r>
            <a:endParaRPr lang="en-US" sz="20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endParaRPr>
          </a:p>
        </p:txBody>
      </p:sp>
      <p:sp>
        <p:nvSpPr>
          <p:cNvPr id="52" name="TextBox 77">
            <a:extLst>
              <a:ext uri="{FF2B5EF4-FFF2-40B4-BE49-F238E27FC236}">
                <a16:creationId xmlns:a16="http://schemas.microsoft.com/office/drawing/2014/main" id="{9EE174F3-616C-0787-E077-C666D1607010}"/>
              </a:ext>
            </a:extLst>
          </p:cNvPr>
          <p:cNvSpPr txBox="1"/>
          <p:nvPr/>
        </p:nvSpPr>
        <p:spPr>
          <a:xfrm>
            <a:off x="5824244" y="3752130"/>
            <a:ext cx="433531" cy="502895"/>
          </a:xfrm>
          <a:prstGeom prst="rect">
            <a:avLst/>
          </a:prstGeom>
        </p:spPr>
        <p:txBody>
          <a:bodyPr wrap="square" lIns="0" tIns="0" rIns="0" bIns="0" rtlCol="0" anchor="t">
            <a:spAutoFit/>
          </a:bodyPr>
          <a:lstStyle/>
          <a:p>
            <a:pPr>
              <a:lnSpc>
                <a:spcPts val="3780"/>
              </a:lnSpc>
            </a:pPr>
            <a:r>
              <a:rPr lang="ja-JP" alt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rPr>
              <a:t>！</a:t>
            </a:r>
            <a:endParaRPr lang="en-US" sz="3600" b="1" dirty="0">
              <a:ln w="19050">
                <a:solidFill>
                  <a:schemeClr val="tx1"/>
                </a:solidFill>
              </a:ln>
              <a:solidFill>
                <a:schemeClr val="bg1"/>
              </a:solidFill>
              <a:effectLst>
                <a:outerShdw blurRad="50800" dist="38100" dir="2700000" algn="tl" rotWithShape="0">
                  <a:prstClr val="black">
                    <a:alpha val="40000"/>
                  </a:prstClr>
                </a:outerShdw>
              </a:effectLst>
              <a:latin typeface="玉ねぎ楷書激無料版v7改" panose="02000600000000000000" pitchFamily="2" charset="-128"/>
              <a:ea typeface="玉ねぎ楷書激無料版v7改" panose="02000600000000000000" pitchFamily="2" charset="-128"/>
            </a:endParaRPr>
          </a:p>
        </p:txBody>
      </p:sp>
      <p:sp>
        <p:nvSpPr>
          <p:cNvPr id="63" name="正方形/長方形 62">
            <a:extLst>
              <a:ext uri="{FF2B5EF4-FFF2-40B4-BE49-F238E27FC236}">
                <a16:creationId xmlns:a16="http://schemas.microsoft.com/office/drawing/2014/main" id="{4071696A-ED66-80EB-59E6-E277FD8CD8B7}"/>
              </a:ext>
            </a:extLst>
          </p:cNvPr>
          <p:cNvSpPr/>
          <p:nvPr/>
        </p:nvSpPr>
        <p:spPr>
          <a:xfrm>
            <a:off x="4261299" y="5782938"/>
            <a:ext cx="3046118" cy="646331"/>
          </a:xfrm>
          <a:prstGeom prst="rect">
            <a:avLst/>
          </a:prstGeom>
        </p:spPr>
        <p:txBody>
          <a:bodyPr wrap="square">
            <a:spAutoFit/>
          </a:bodyPr>
          <a:lstStyle/>
          <a:p>
            <a:pPr algn="just"/>
            <a:r>
              <a:rPr lang="ja-JP" altLang="en-US" sz="1200" b="1" dirty="0">
                <a:latin typeface="BIZ UDゴシック" panose="020B0400000000000000" pitchFamily="49" charset="-128"/>
                <a:ea typeface="BIZ UDゴシック" panose="020B0400000000000000" pitchFamily="49" charset="-128"/>
              </a:rPr>
              <a:t>・収益性改善で大胆な時短</a:t>
            </a:r>
            <a:endParaRPr lang="en-US" altLang="ja-JP" sz="1200" b="1" dirty="0">
              <a:latin typeface="BIZ UDゴシック" panose="020B0400000000000000" pitchFamily="49" charset="-128"/>
              <a:ea typeface="BIZ UDゴシック" panose="020B0400000000000000" pitchFamily="49" charset="-128"/>
            </a:endParaRPr>
          </a:p>
          <a:p>
            <a:pPr algn="just"/>
            <a:r>
              <a:rPr lang="ja-JP" altLang="en-US" sz="1200" b="1" dirty="0">
                <a:latin typeface="BIZ UDゴシック" panose="020B0400000000000000" pitchFamily="49" charset="-128"/>
                <a:ea typeface="BIZ UDゴシック" panose="020B0400000000000000" pitchFamily="49" charset="-128"/>
              </a:rPr>
              <a:t>・時間外労働の更なる規制</a:t>
            </a:r>
            <a:endParaRPr lang="en-US" altLang="ja-JP" sz="1200" b="1" dirty="0">
              <a:latin typeface="BIZ UDゴシック" panose="020B0400000000000000" pitchFamily="49" charset="-128"/>
              <a:ea typeface="BIZ UDゴシック" panose="020B0400000000000000" pitchFamily="49" charset="-128"/>
            </a:endParaRPr>
          </a:p>
          <a:p>
            <a:pPr algn="just"/>
            <a:r>
              <a:rPr lang="ja-JP" altLang="en-US" sz="1200" b="1" dirty="0">
                <a:latin typeface="BIZ UDゴシック" panose="020B0400000000000000" pitchFamily="49" charset="-128"/>
                <a:ea typeface="BIZ UDゴシック" panose="020B0400000000000000" pitchFamily="49" charset="-128"/>
              </a:rPr>
              <a:t>・日数ベースの短時間労働</a:t>
            </a:r>
            <a:endParaRPr lang="en-US" altLang="ja-JP" sz="1200" b="1" dirty="0">
              <a:latin typeface="BIZ UDゴシック" panose="020B0400000000000000" pitchFamily="49" charset="-128"/>
              <a:ea typeface="BIZ UDゴシック" panose="020B0400000000000000" pitchFamily="49" charset="-128"/>
            </a:endParaRPr>
          </a:p>
        </p:txBody>
      </p:sp>
      <p:sp>
        <p:nvSpPr>
          <p:cNvPr id="70" name="正方形/長方形 69">
            <a:extLst>
              <a:ext uri="{FF2B5EF4-FFF2-40B4-BE49-F238E27FC236}">
                <a16:creationId xmlns:a16="http://schemas.microsoft.com/office/drawing/2014/main" id="{D2C410FD-E1D3-032F-4DCF-F84190DF3ACD}"/>
              </a:ext>
            </a:extLst>
          </p:cNvPr>
          <p:cNvSpPr/>
          <p:nvPr/>
        </p:nvSpPr>
        <p:spPr>
          <a:xfrm>
            <a:off x="4279976" y="7408819"/>
            <a:ext cx="2071559" cy="646331"/>
          </a:xfrm>
          <a:prstGeom prst="rect">
            <a:avLst/>
          </a:prstGeom>
        </p:spPr>
        <p:txBody>
          <a:bodyPr wrap="square">
            <a:spAutoFit/>
          </a:bodyPr>
          <a:lstStyle/>
          <a:p>
            <a:pPr algn="just"/>
            <a:r>
              <a:rPr lang="ja-JP" altLang="en-US" sz="1200" b="1" dirty="0">
                <a:latin typeface="BIZ UDゴシック" panose="020B0400000000000000" pitchFamily="49" charset="-128"/>
                <a:ea typeface="BIZ UDゴシック" panose="020B0400000000000000" pitchFamily="49" charset="-128"/>
              </a:rPr>
              <a:t>無茶な発注で急な残業や休日出勤にならないようガイドラインやルールを整備！</a:t>
            </a:r>
            <a:endParaRPr lang="en-US" altLang="ja-JP" sz="1200" b="1" dirty="0">
              <a:latin typeface="BIZ UDゴシック" panose="020B0400000000000000" pitchFamily="49" charset="-128"/>
              <a:ea typeface="BIZ UDゴシック" panose="020B0400000000000000" pitchFamily="49" charset="-128"/>
            </a:endParaRPr>
          </a:p>
        </p:txBody>
      </p:sp>
      <p:pic>
        <p:nvPicPr>
          <p:cNvPr id="73" name="図 72" descr="ヘルメットをかぶっている少年&#10;&#10;AI によって生成されたコンテンツは間違っている可能性があります。">
            <a:extLst>
              <a:ext uri="{FF2B5EF4-FFF2-40B4-BE49-F238E27FC236}">
                <a16:creationId xmlns:a16="http://schemas.microsoft.com/office/drawing/2014/main" id="{EB0CBE25-FB80-3255-D60F-C9CBE846BDE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3545710" y="5590437"/>
            <a:ext cx="994540" cy="975463"/>
          </a:xfrm>
          <a:prstGeom prst="rect">
            <a:avLst/>
          </a:prstGeom>
        </p:spPr>
      </p:pic>
      <p:pic>
        <p:nvPicPr>
          <p:cNvPr id="74" name="図 73" descr="ヘルメットをかぶっている少年&#10;&#10;AI によって生成されたコンテンツは間違っている可能性があります。">
            <a:extLst>
              <a:ext uri="{FF2B5EF4-FFF2-40B4-BE49-F238E27FC236}">
                <a16:creationId xmlns:a16="http://schemas.microsoft.com/office/drawing/2014/main" id="{5B1AC8F8-7FE8-B0B8-5149-2480D17CAB0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3545710" y="7208262"/>
            <a:ext cx="994540" cy="975463"/>
          </a:xfrm>
          <a:prstGeom prst="rect">
            <a:avLst/>
          </a:prstGeom>
        </p:spPr>
      </p:pic>
      <p:pic>
        <p:nvPicPr>
          <p:cNvPr id="75" name="図 74" descr="ヘルメットをかぶっている少年&#10;&#10;AI によって生成されたコンテンツは間違っている可能性があります。">
            <a:extLst>
              <a:ext uri="{FF2B5EF4-FFF2-40B4-BE49-F238E27FC236}">
                <a16:creationId xmlns:a16="http://schemas.microsoft.com/office/drawing/2014/main" id="{DD9390ED-6AB7-893C-5F19-EFE45FD642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3545710" y="8867037"/>
            <a:ext cx="994540" cy="975463"/>
          </a:xfrm>
          <a:prstGeom prst="rect">
            <a:avLst/>
          </a:prstGeom>
        </p:spPr>
      </p:pic>
      <p:sp>
        <p:nvSpPr>
          <p:cNvPr id="78" name="テキスト ボックス 77">
            <a:extLst>
              <a:ext uri="{FF2B5EF4-FFF2-40B4-BE49-F238E27FC236}">
                <a16:creationId xmlns:a16="http://schemas.microsoft.com/office/drawing/2014/main" id="{55E69AE3-AB77-491B-F7B5-5CF279BC0312}"/>
              </a:ext>
            </a:extLst>
          </p:cNvPr>
          <p:cNvSpPr txBox="1"/>
          <p:nvPr/>
        </p:nvSpPr>
        <p:spPr>
          <a:xfrm>
            <a:off x="3447252" y="5199090"/>
            <a:ext cx="886751" cy="415498"/>
          </a:xfrm>
          <a:prstGeom prst="rect">
            <a:avLst/>
          </a:prstGeom>
          <a:noFill/>
        </p:spPr>
        <p:txBody>
          <a:bodyPr wrap="square" rtlCol="0">
            <a:spAutoFit/>
          </a:bodyPr>
          <a:lstStyle/>
          <a:p>
            <a:pPr>
              <a:lnSpc>
                <a:spcPts val="1200"/>
              </a:lnSpc>
            </a:pPr>
            <a:r>
              <a:rPr kumimoji="1" lang="ja-JP" altLang="en-US" sz="1000" b="1" dirty="0">
                <a:solidFill>
                  <a:srgbClr val="EA5504"/>
                </a:solidFill>
                <a:latin typeface="BIZ UDゴシック" panose="020B0400000000000000" pitchFamily="49" charset="-128"/>
                <a:ea typeface="BIZ UDゴシック" panose="020B0400000000000000" pitchFamily="49" charset="-128"/>
              </a:rPr>
              <a:t>現場の声で変えよう</a:t>
            </a:r>
            <a:r>
              <a:rPr kumimoji="1" lang="ja-JP" altLang="en-US" sz="1100" b="1" dirty="0">
                <a:solidFill>
                  <a:srgbClr val="EA5504"/>
                </a:solidFill>
                <a:latin typeface="BIZ UDゴシック" panose="020B0400000000000000" pitchFamily="49" charset="-128"/>
                <a:ea typeface="BIZ UDゴシック" panose="020B0400000000000000" pitchFamily="49" charset="-128"/>
              </a:rPr>
              <a:t>▶</a:t>
            </a:r>
            <a:endParaRPr kumimoji="1" lang="ja-JP" altLang="en-US" sz="1000" b="1" dirty="0">
              <a:solidFill>
                <a:srgbClr val="EA5504"/>
              </a:solidFill>
              <a:latin typeface="BIZ UDゴシック" panose="020B0400000000000000" pitchFamily="49" charset="-128"/>
              <a:ea typeface="BIZ UDゴシック" panose="020B0400000000000000" pitchFamily="49" charset="-128"/>
            </a:endParaRPr>
          </a:p>
        </p:txBody>
      </p:sp>
      <p:sp>
        <p:nvSpPr>
          <p:cNvPr id="79" name="テキスト ボックス 78">
            <a:extLst>
              <a:ext uri="{FF2B5EF4-FFF2-40B4-BE49-F238E27FC236}">
                <a16:creationId xmlns:a16="http://schemas.microsoft.com/office/drawing/2014/main" id="{253E69A6-C7BE-C626-B840-13C6495229AB}"/>
              </a:ext>
            </a:extLst>
          </p:cNvPr>
          <p:cNvSpPr txBox="1"/>
          <p:nvPr/>
        </p:nvSpPr>
        <p:spPr>
          <a:xfrm>
            <a:off x="3451819" y="6836202"/>
            <a:ext cx="886751" cy="415498"/>
          </a:xfrm>
          <a:prstGeom prst="rect">
            <a:avLst/>
          </a:prstGeom>
          <a:noFill/>
        </p:spPr>
        <p:txBody>
          <a:bodyPr wrap="square" rtlCol="0">
            <a:spAutoFit/>
          </a:bodyPr>
          <a:lstStyle/>
          <a:p>
            <a:pPr>
              <a:lnSpc>
                <a:spcPts val="1200"/>
              </a:lnSpc>
            </a:pPr>
            <a:r>
              <a:rPr kumimoji="1" lang="ja-JP" altLang="en-US" sz="1000" b="1" dirty="0">
                <a:solidFill>
                  <a:srgbClr val="EA5504"/>
                </a:solidFill>
                <a:latin typeface="BIZ UDゴシック" panose="020B0400000000000000" pitchFamily="49" charset="-128"/>
                <a:ea typeface="BIZ UDゴシック" panose="020B0400000000000000" pitchFamily="49" charset="-128"/>
              </a:rPr>
              <a:t>現場の声で変えよう</a:t>
            </a:r>
            <a:r>
              <a:rPr kumimoji="1" lang="ja-JP" altLang="en-US" sz="1100" b="1" dirty="0">
                <a:solidFill>
                  <a:srgbClr val="EA5504"/>
                </a:solidFill>
                <a:latin typeface="BIZ UDゴシック" panose="020B0400000000000000" pitchFamily="49" charset="-128"/>
                <a:ea typeface="BIZ UDゴシック" panose="020B0400000000000000" pitchFamily="49" charset="-128"/>
              </a:rPr>
              <a:t>▶</a:t>
            </a:r>
            <a:endParaRPr kumimoji="1" lang="ja-JP" altLang="en-US" sz="1000" b="1" dirty="0">
              <a:solidFill>
                <a:srgbClr val="EA5504"/>
              </a:solidFill>
              <a:latin typeface="BIZ UDゴシック" panose="020B0400000000000000" pitchFamily="49" charset="-128"/>
              <a:ea typeface="BIZ UDゴシック" panose="020B0400000000000000" pitchFamily="49" charset="-128"/>
            </a:endParaRPr>
          </a:p>
        </p:txBody>
      </p:sp>
      <p:sp>
        <p:nvSpPr>
          <p:cNvPr id="80" name="テキスト ボックス 79">
            <a:extLst>
              <a:ext uri="{FF2B5EF4-FFF2-40B4-BE49-F238E27FC236}">
                <a16:creationId xmlns:a16="http://schemas.microsoft.com/office/drawing/2014/main" id="{86AC79B1-E0CF-C167-0659-A822539CE7EC}"/>
              </a:ext>
            </a:extLst>
          </p:cNvPr>
          <p:cNvSpPr txBox="1"/>
          <p:nvPr/>
        </p:nvSpPr>
        <p:spPr>
          <a:xfrm>
            <a:off x="3432574" y="8464193"/>
            <a:ext cx="886751" cy="415498"/>
          </a:xfrm>
          <a:prstGeom prst="rect">
            <a:avLst/>
          </a:prstGeom>
          <a:noFill/>
        </p:spPr>
        <p:txBody>
          <a:bodyPr wrap="square" rtlCol="0">
            <a:spAutoFit/>
          </a:bodyPr>
          <a:lstStyle/>
          <a:p>
            <a:pPr>
              <a:lnSpc>
                <a:spcPts val="1200"/>
              </a:lnSpc>
            </a:pPr>
            <a:r>
              <a:rPr kumimoji="1" lang="ja-JP" altLang="en-US" sz="1000" b="1" dirty="0">
                <a:solidFill>
                  <a:srgbClr val="EA5504"/>
                </a:solidFill>
                <a:latin typeface="BIZ UDゴシック" panose="020B0400000000000000" pitchFamily="49" charset="-128"/>
                <a:ea typeface="BIZ UDゴシック" panose="020B0400000000000000" pitchFamily="49" charset="-128"/>
              </a:rPr>
              <a:t>現場の声で変えよう</a:t>
            </a:r>
            <a:r>
              <a:rPr kumimoji="1" lang="ja-JP" altLang="en-US" sz="1100" b="1" dirty="0">
                <a:solidFill>
                  <a:srgbClr val="EA5504"/>
                </a:solidFill>
                <a:latin typeface="BIZ UDゴシック" panose="020B0400000000000000" pitchFamily="49" charset="-128"/>
                <a:ea typeface="BIZ UDゴシック" panose="020B0400000000000000" pitchFamily="49" charset="-128"/>
              </a:rPr>
              <a:t>▶</a:t>
            </a:r>
            <a:endParaRPr kumimoji="1" lang="ja-JP" altLang="en-US" sz="1000" b="1" dirty="0">
              <a:solidFill>
                <a:srgbClr val="EA5504"/>
              </a:solidFill>
              <a:latin typeface="BIZ UDゴシック" panose="020B0400000000000000" pitchFamily="49" charset="-128"/>
              <a:ea typeface="BIZ UDゴシック" panose="020B0400000000000000" pitchFamily="49" charset="-128"/>
            </a:endParaRPr>
          </a:p>
        </p:txBody>
      </p:sp>
      <p:pic>
        <p:nvPicPr>
          <p:cNvPr id="46" name="図 45" descr="QR コード&#10;&#10;AI によって生成されたコンテンツは間違っている可能性があります。">
            <a:extLst>
              <a:ext uri="{FF2B5EF4-FFF2-40B4-BE49-F238E27FC236}">
                <a16:creationId xmlns:a16="http://schemas.microsoft.com/office/drawing/2014/main" id="{FEE98264-2A25-E193-2A5D-0740E32904D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521682" y="158384"/>
            <a:ext cx="873104" cy="873104"/>
          </a:xfrm>
          <a:prstGeom prst="rect">
            <a:avLst/>
          </a:prstGeom>
        </p:spPr>
      </p:pic>
      <p:sp>
        <p:nvSpPr>
          <p:cNvPr id="19" name="TextBox 77">
            <a:extLst>
              <a:ext uri="{FF2B5EF4-FFF2-40B4-BE49-F238E27FC236}">
                <a16:creationId xmlns:a16="http://schemas.microsoft.com/office/drawing/2014/main" id="{8D867D33-88BE-5FF0-DA6F-7E1076F71C7A}"/>
              </a:ext>
            </a:extLst>
          </p:cNvPr>
          <p:cNvSpPr txBox="1"/>
          <p:nvPr/>
        </p:nvSpPr>
        <p:spPr>
          <a:xfrm>
            <a:off x="272019" y="2440165"/>
            <a:ext cx="1710697" cy="426079"/>
          </a:xfrm>
          <a:prstGeom prst="rect">
            <a:avLst/>
          </a:prstGeom>
          <a:ln>
            <a:noFill/>
          </a:ln>
        </p:spPr>
        <p:txBody>
          <a:bodyPr wrap="square" lIns="0" tIns="0" rIns="0" bIns="0" rtlCol="0" anchor="t">
            <a:spAutoFit/>
          </a:bodyPr>
          <a:lstStyle/>
          <a:p>
            <a:pPr>
              <a:lnSpc>
                <a:spcPts val="3780"/>
              </a:lnSpc>
            </a:pPr>
            <a:r>
              <a:rPr lang="ja-JP" altLang="en-US" sz="2400" dirty="0">
                <a:solidFill>
                  <a:srgbClr val="EA5504"/>
                </a:solidFill>
                <a:highlight>
                  <a:srgbClr val="FFFFFF"/>
                </a:highlight>
                <a:latin typeface="HGPSoeiKakugothicUB" panose="020B0900000000000000" pitchFamily="34" charset="-128"/>
                <a:ea typeface="HGPSoeiKakugothicUB" panose="020B0900000000000000" pitchFamily="34" charset="-128"/>
              </a:rPr>
              <a:t>子育て</a:t>
            </a:r>
            <a:endParaRPr lang="en-US" sz="2400" dirty="0">
              <a:solidFill>
                <a:srgbClr val="EA5504"/>
              </a:solidFill>
              <a:highlight>
                <a:srgbClr val="FFFFFF"/>
              </a:highlight>
              <a:latin typeface="HGPSoeiKakugothicUB" panose="020B0900000000000000" pitchFamily="34" charset="-128"/>
              <a:ea typeface="HGPSoeiKakugothicUB" panose="020B0900000000000000" pitchFamily="34" charset="-128"/>
            </a:endParaRPr>
          </a:p>
        </p:txBody>
      </p:sp>
      <p:sp>
        <p:nvSpPr>
          <p:cNvPr id="20" name="TextBox 77">
            <a:extLst>
              <a:ext uri="{FF2B5EF4-FFF2-40B4-BE49-F238E27FC236}">
                <a16:creationId xmlns:a16="http://schemas.microsoft.com/office/drawing/2014/main" id="{DAD66AA5-68D8-AFEF-13E2-0852FEC667F8}"/>
              </a:ext>
            </a:extLst>
          </p:cNvPr>
          <p:cNvSpPr txBox="1"/>
          <p:nvPr/>
        </p:nvSpPr>
        <p:spPr>
          <a:xfrm>
            <a:off x="3845160" y="2455780"/>
            <a:ext cx="703700" cy="426079"/>
          </a:xfrm>
          <a:prstGeom prst="rect">
            <a:avLst/>
          </a:prstGeom>
          <a:ln>
            <a:noFill/>
          </a:ln>
        </p:spPr>
        <p:txBody>
          <a:bodyPr wrap="square" lIns="0" tIns="0" rIns="0" bIns="0" rtlCol="0" anchor="t">
            <a:spAutoFit/>
          </a:bodyPr>
          <a:lstStyle/>
          <a:p>
            <a:pPr>
              <a:lnSpc>
                <a:spcPts val="3780"/>
              </a:lnSpc>
            </a:pPr>
            <a:r>
              <a:rPr lang="ja-JP" altLang="en-US" sz="2400" dirty="0">
                <a:solidFill>
                  <a:srgbClr val="EA5504"/>
                </a:solidFill>
                <a:highlight>
                  <a:srgbClr val="FFFFFF"/>
                </a:highlight>
                <a:latin typeface="HGPSoeiKakugothicUB" panose="020B0900000000000000" pitchFamily="34" charset="-128"/>
                <a:ea typeface="HGPSoeiKakugothicUB" panose="020B0900000000000000" pitchFamily="34" charset="-128"/>
              </a:rPr>
              <a:t>趣味</a:t>
            </a:r>
            <a:endParaRPr lang="en-US" sz="2400" dirty="0">
              <a:solidFill>
                <a:srgbClr val="EA5504"/>
              </a:solidFill>
              <a:highlight>
                <a:srgbClr val="FFFFFF"/>
              </a:highlight>
              <a:latin typeface="HGPSoeiKakugothicUB" panose="020B0900000000000000" pitchFamily="34" charset="-128"/>
              <a:ea typeface="HGPSoeiKakugothicUB" panose="020B0900000000000000" pitchFamily="34" charset="-128"/>
            </a:endParaRPr>
          </a:p>
        </p:txBody>
      </p:sp>
      <p:sp>
        <p:nvSpPr>
          <p:cNvPr id="26" name="TextBox 77">
            <a:extLst>
              <a:ext uri="{FF2B5EF4-FFF2-40B4-BE49-F238E27FC236}">
                <a16:creationId xmlns:a16="http://schemas.microsoft.com/office/drawing/2014/main" id="{71034972-AB29-6E9D-F6F9-EBBBD1A95DBD}"/>
              </a:ext>
            </a:extLst>
          </p:cNvPr>
          <p:cNvSpPr txBox="1"/>
          <p:nvPr/>
        </p:nvSpPr>
        <p:spPr>
          <a:xfrm>
            <a:off x="2075078" y="2447054"/>
            <a:ext cx="714841" cy="426079"/>
          </a:xfrm>
          <a:prstGeom prst="rect">
            <a:avLst/>
          </a:prstGeom>
          <a:ln>
            <a:noFill/>
          </a:ln>
        </p:spPr>
        <p:txBody>
          <a:bodyPr wrap="square" lIns="0" tIns="0" rIns="0" bIns="0" rtlCol="0" anchor="t">
            <a:spAutoFit/>
          </a:bodyPr>
          <a:lstStyle/>
          <a:p>
            <a:pPr>
              <a:lnSpc>
                <a:spcPts val="3780"/>
              </a:lnSpc>
            </a:pPr>
            <a:r>
              <a:rPr lang="ja-JP" altLang="en-US" sz="2400" dirty="0">
                <a:solidFill>
                  <a:srgbClr val="EA5504"/>
                </a:solidFill>
                <a:highlight>
                  <a:srgbClr val="FFFFFF"/>
                </a:highlight>
                <a:latin typeface="HGPSoeiKakugothicUB" panose="020B0900000000000000" pitchFamily="34" charset="-128"/>
                <a:ea typeface="HGPSoeiKakugothicUB" panose="020B0900000000000000" pitchFamily="34" charset="-128"/>
              </a:rPr>
              <a:t>介護</a:t>
            </a:r>
            <a:r>
              <a:rPr lang="ja-JP" altLang="en-US" sz="2400" dirty="0">
                <a:solidFill>
                  <a:srgbClr val="EA5504"/>
                </a:solidFill>
                <a:latin typeface="HGPSoeiKakugothicUB" panose="020B0900000000000000" pitchFamily="34" charset="-128"/>
                <a:ea typeface="HGPSoeiKakugothicUB" panose="020B0900000000000000" pitchFamily="34" charset="-128"/>
              </a:rPr>
              <a:t>　</a:t>
            </a:r>
            <a:endParaRPr lang="en-US" sz="2400" dirty="0">
              <a:solidFill>
                <a:srgbClr val="EA5504"/>
              </a:solidFill>
              <a:highlight>
                <a:srgbClr val="FFFFFF"/>
              </a:highlight>
              <a:latin typeface="HGPSoeiKakugothicUB" panose="020B0900000000000000" pitchFamily="34" charset="-128"/>
              <a:ea typeface="HGPSoeiKakugothicUB" panose="020B0900000000000000" pitchFamily="34" charset="-128"/>
            </a:endParaRPr>
          </a:p>
        </p:txBody>
      </p:sp>
      <p:cxnSp>
        <p:nvCxnSpPr>
          <p:cNvPr id="34" name="直線コネクタ 33">
            <a:extLst>
              <a:ext uri="{FF2B5EF4-FFF2-40B4-BE49-F238E27FC236}">
                <a16:creationId xmlns:a16="http://schemas.microsoft.com/office/drawing/2014/main" id="{722191C1-2718-8ED0-D01A-3FDD2DE17411}"/>
              </a:ext>
            </a:extLst>
          </p:cNvPr>
          <p:cNvCxnSpPr>
            <a:cxnSpLocks/>
          </p:cNvCxnSpPr>
          <p:nvPr/>
        </p:nvCxnSpPr>
        <p:spPr>
          <a:xfrm>
            <a:off x="4845050" y="850900"/>
            <a:ext cx="120863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81" name="図 80" descr="口に手を当てている男性&#10;&#10;AI によって生成されたコンテンツは間違っている可能性があります。">
            <a:extLst>
              <a:ext uri="{FF2B5EF4-FFF2-40B4-BE49-F238E27FC236}">
                <a16:creationId xmlns:a16="http://schemas.microsoft.com/office/drawing/2014/main" id="{BA437B91-EFE0-F962-ACC2-D41AD96A673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245111" y="166204"/>
            <a:ext cx="844113" cy="844113"/>
          </a:xfrm>
          <a:prstGeom prst="rect">
            <a:avLst/>
          </a:prstGeom>
        </p:spPr>
      </p:pic>
      <p:pic>
        <p:nvPicPr>
          <p:cNvPr id="83" name="図 82" descr="スーツを着ている人はスマイルしている&#10;&#10;AI によって生成されたコンテンツは間違っている可能性があります。">
            <a:extLst>
              <a:ext uri="{FF2B5EF4-FFF2-40B4-BE49-F238E27FC236}">
                <a16:creationId xmlns:a16="http://schemas.microsoft.com/office/drawing/2014/main" id="{BBA149FA-7DFC-8FDF-8FA6-0EDC7C3EF6A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181964" y="3110632"/>
            <a:ext cx="1099372" cy="1099372"/>
          </a:xfrm>
          <a:prstGeom prst="rect">
            <a:avLst/>
          </a:prstGeom>
        </p:spPr>
      </p:pic>
    </p:spTree>
    <p:extLst>
      <p:ext uri="{BB962C8B-B14F-4D97-AF65-F5344CB8AC3E}">
        <p14:creationId xmlns:p14="http://schemas.microsoft.com/office/powerpoint/2010/main" val="360291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図 109" descr="QR コード&#10;&#10;AI によって生成されたコンテンツは間違っている可能性があります。">
            <a:extLst>
              <a:ext uri="{FF2B5EF4-FFF2-40B4-BE49-F238E27FC236}">
                <a16:creationId xmlns:a16="http://schemas.microsoft.com/office/drawing/2014/main" id="{51B53081-0626-82FE-D126-479214A04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49" y="9130244"/>
            <a:ext cx="757021" cy="757021"/>
          </a:xfrm>
          <a:prstGeom prst="rect">
            <a:avLst/>
          </a:prstGeom>
        </p:spPr>
      </p:pic>
      <p:sp>
        <p:nvSpPr>
          <p:cNvPr id="91" name="四角形: 角を丸くする 90">
            <a:extLst>
              <a:ext uri="{FF2B5EF4-FFF2-40B4-BE49-F238E27FC236}">
                <a16:creationId xmlns:a16="http://schemas.microsoft.com/office/drawing/2014/main" id="{A276FA9B-9501-A0E0-9589-7E350AA20F89}"/>
              </a:ext>
            </a:extLst>
          </p:cNvPr>
          <p:cNvSpPr/>
          <p:nvPr/>
        </p:nvSpPr>
        <p:spPr>
          <a:xfrm>
            <a:off x="3485505" y="7476778"/>
            <a:ext cx="904032" cy="1122679"/>
          </a:xfrm>
          <a:prstGeom prst="roundRect">
            <a:avLst>
              <a:gd name="adj" fmla="val 2877"/>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8B9E3338-6159-AF41-60F2-B67330A4139B}"/>
              </a:ext>
            </a:extLst>
          </p:cNvPr>
          <p:cNvSpPr/>
          <p:nvPr/>
        </p:nvSpPr>
        <p:spPr>
          <a:xfrm>
            <a:off x="217661" y="7479150"/>
            <a:ext cx="3166726" cy="377932"/>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97">
            <a:extLst>
              <a:ext uri="{FF2B5EF4-FFF2-40B4-BE49-F238E27FC236}">
                <a16:creationId xmlns:a16="http://schemas.microsoft.com/office/drawing/2014/main" id="{C0171310-F944-E487-3581-56E4A0389185}"/>
              </a:ext>
            </a:extLst>
          </p:cNvPr>
          <p:cNvSpPr/>
          <p:nvPr/>
        </p:nvSpPr>
        <p:spPr>
          <a:xfrm>
            <a:off x="204869" y="3970357"/>
            <a:ext cx="2977844" cy="3339678"/>
          </a:xfrm>
          <a:prstGeom prst="roundRect">
            <a:avLst>
              <a:gd name="adj" fmla="val 6931"/>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798973"/>
            <a:ext cx="7560000" cy="2883326"/>
            <a:chOff x="0" y="-28575"/>
            <a:chExt cx="2709333" cy="1279811"/>
          </a:xfrm>
        </p:grpSpPr>
        <p:sp>
          <p:nvSpPr>
            <p:cNvPr id="6" name="Freeform 6"/>
            <p:cNvSpPr/>
            <p:nvPr/>
          </p:nvSpPr>
          <p:spPr>
            <a:xfrm>
              <a:off x="0" y="0"/>
              <a:ext cx="2709333" cy="1127784"/>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3">
              <a:alphaModFix amt="25000"/>
            </a:blip>
            <a:stretch>
              <a:fillRect/>
            </a:stretch>
          </a:blipFill>
        </p:spPr>
        <p:txBody>
          <a:bodyPr/>
          <a:lstStyle/>
          <a:p>
            <a:endParaRPr lang="ja-JP" altLang="en-US"/>
          </a:p>
        </p:txBody>
      </p:sp>
      <p:grpSp>
        <p:nvGrpSpPr>
          <p:cNvPr id="10" name="Group 10"/>
          <p:cNvGrpSpPr/>
          <p:nvPr/>
        </p:nvGrpSpPr>
        <p:grpSpPr>
          <a:xfrm>
            <a:off x="2670229" y="1037157"/>
            <a:ext cx="4351323" cy="1047405"/>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505239" y="2110963"/>
            <a:ext cx="1152000" cy="1152000"/>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2179" r="-12366" b="-24546"/>
                </a:stretch>
              </a:blipFill>
            </p:spPr>
            <p:txBody>
              <a:bodyPr/>
              <a:lstStyle/>
              <a:p>
                <a:endParaRPr lang="ja-JP" altLang="en-US"/>
              </a:p>
            </p:txBody>
          </p:sp>
        </p:grpSp>
      </p:grpSp>
      <p:grpSp>
        <p:nvGrpSpPr>
          <p:cNvPr id="21" name="Group 21"/>
          <p:cNvGrpSpPr/>
          <p:nvPr/>
        </p:nvGrpSpPr>
        <p:grpSpPr>
          <a:xfrm>
            <a:off x="1982169" y="2209913"/>
            <a:ext cx="5032476" cy="1176082"/>
            <a:chOff x="0" y="-28575"/>
            <a:chExt cx="1675229" cy="516446"/>
          </a:xfrm>
        </p:grpSpPr>
        <p:sp>
          <p:nvSpPr>
            <p:cNvPr id="22" name="Freeform 22"/>
            <p:cNvSpPr/>
            <p:nvPr/>
          </p:nvSpPr>
          <p:spPr>
            <a:xfrm>
              <a:off x="0" y="0"/>
              <a:ext cx="1675229" cy="433539"/>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847908" y="10038211"/>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5"/>
            <a:stretch>
              <a:fillRect/>
            </a:stretch>
          </a:blipFill>
        </p:spPr>
        <p:txBody>
          <a:bodyPr/>
          <a:lstStyle/>
          <a:p>
            <a:endParaRPr lang="ja-JP" altLang="en-US"/>
          </a:p>
        </p:txBody>
      </p:sp>
      <p:sp>
        <p:nvSpPr>
          <p:cNvPr id="41" name="TextBox 41"/>
          <p:cNvSpPr txBox="1"/>
          <p:nvPr/>
        </p:nvSpPr>
        <p:spPr>
          <a:xfrm>
            <a:off x="3357079" y="1204132"/>
            <a:ext cx="3243116" cy="717632"/>
          </a:xfrm>
          <a:prstGeom prst="rect">
            <a:avLst/>
          </a:prstGeom>
        </p:spPr>
        <p:txBody>
          <a:bodyPr wrap="square" lIns="0" tIns="0" rIns="0" bIns="0" rtlCol="0" anchor="t">
            <a:spAutoFit/>
          </a:bodyPr>
          <a:lstStyle/>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なんか政治家って、</a:t>
            </a:r>
            <a:endParaRPr lang="en-US" altLang="ja-JP" sz="2400" b="1" dirty="0">
              <a:solidFill>
                <a:srgbClr val="000000"/>
              </a:solidFill>
              <a:latin typeface="BIZ UDGothic" panose="020B0400000000000000" pitchFamily="49" charset="-128"/>
              <a:ea typeface="BIZ UDGothic" panose="020B0400000000000000" pitchFamily="49" charset="-128"/>
            </a:endParaRPr>
          </a:p>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遠い存在に感じます。</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No.1</a:t>
            </a:r>
            <a:r>
              <a:rPr lang="en-US" altLang="ja-JP" sz="2200" b="1" dirty="0">
                <a:solidFill>
                  <a:srgbClr val="FFFFFF"/>
                </a:solidFill>
                <a:latin typeface="BIZ UDゴシック" panose="020B0400000000000000" pitchFamily="49" charset="-128"/>
                <a:ea typeface="BIZ UDゴシック" panose="020B0400000000000000" pitchFamily="49" charset="-128"/>
              </a:rPr>
              <a:t>3</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6" name="TextBox 46"/>
          <p:cNvSpPr txBox="1"/>
          <p:nvPr/>
        </p:nvSpPr>
        <p:spPr>
          <a:xfrm>
            <a:off x="1991349" y="1779592"/>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04868" y="9932970"/>
            <a:ext cx="1015956" cy="655458"/>
          </a:xfrm>
          <a:prstGeom prst="rect">
            <a:avLst/>
          </a:prstGeom>
        </p:spPr>
        <p:txBody>
          <a:bodyPr lIns="50800" tIns="50800" rIns="50800" bIns="50800" rtlCol="0" anchor="ctr"/>
          <a:lstStyle/>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各</a:t>
            </a:r>
            <a:r>
              <a:rPr lang="en-US" altLang="ja-JP" sz="1050" b="1" dirty="0">
                <a:solidFill>
                  <a:srgbClr val="FFFFFF"/>
                </a:solidFill>
                <a:latin typeface="BIZ UDGothic" panose="020B0400000000000000" pitchFamily="49" charset="-128"/>
                <a:ea typeface="BIZ UDGothic" panose="020B0400000000000000" pitchFamily="49" charset="-128"/>
              </a:rPr>
              <a:t>SNS</a:t>
            </a:r>
            <a:r>
              <a:rPr lang="ja-JP" altLang="en-US" sz="1050" b="1" dirty="0">
                <a:solidFill>
                  <a:srgbClr val="FFFFFF"/>
                </a:solidFill>
                <a:latin typeface="BIZ UDGothic" panose="020B0400000000000000" pitchFamily="49" charset="-128"/>
                <a:ea typeface="BIZ UDGothic" panose="020B0400000000000000" pitchFamily="49" charset="-128"/>
              </a:rPr>
              <a:t>は公式</a:t>
            </a:r>
            <a:endParaRPr lang="en-US" altLang="ja-JP" sz="105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サイトから</a:t>
            </a:r>
            <a:r>
              <a:rPr lang="en-US" sz="1050" b="1" dirty="0">
                <a:solidFill>
                  <a:srgbClr val="FFFFFF"/>
                </a:solidFill>
                <a:latin typeface="BIZ UDGothic" panose="020B0400000000000000" pitchFamily="49" charset="-128"/>
                <a:ea typeface="BIZ UDGothic" panose="020B0400000000000000" pitchFamily="49" charset="-128"/>
              </a:rPr>
              <a:t>→</a:t>
            </a:r>
            <a:endParaRPr lang="en-US" sz="600" b="1" dirty="0">
              <a:solidFill>
                <a:srgbClr val="FFFFFF"/>
              </a:solidFill>
              <a:latin typeface="BIZ UDGothic" panose="020B0400000000000000" pitchFamily="49" charset="-128"/>
              <a:ea typeface="BIZ UDGothic" panose="020B0400000000000000" pitchFamily="49" charset="-128"/>
            </a:endParaRPr>
          </a:p>
        </p:txBody>
      </p:sp>
      <p:sp>
        <p:nvSpPr>
          <p:cNvPr id="9" name="TextBox 41">
            <a:extLst>
              <a:ext uri="{FF2B5EF4-FFF2-40B4-BE49-F238E27FC236}">
                <a16:creationId xmlns:a16="http://schemas.microsoft.com/office/drawing/2014/main" id="{642A3623-95FF-39A9-519A-961003A5F7EC}"/>
              </a:ext>
            </a:extLst>
          </p:cNvPr>
          <p:cNvSpPr txBox="1"/>
          <p:nvPr/>
        </p:nvSpPr>
        <p:spPr>
          <a:xfrm>
            <a:off x="2137329" y="2388564"/>
            <a:ext cx="4784122" cy="706475"/>
          </a:xfrm>
          <a:prstGeom prst="rect">
            <a:avLst/>
          </a:prstGeom>
        </p:spPr>
        <p:txBody>
          <a:bodyPr wrap="square" lIns="0" tIns="0" rIns="0" bIns="0" rtlCol="0" anchor="t">
            <a:spAutoFit/>
          </a:bodyPr>
          <a:lstStyle/>
          <a:p>
            <a:pPr>
              <a:lnSpc>
                <a:spcPts val="2988"/>
              </a:lnSpc>
            </a:pPr>
            <a:r>
              <a:rPr lang="ja-JP" altLang="en-US" b="1" dirty="0">
                <a:solidFill>
                  <a:srgbClr val="000000"/>
                </a:solidFill>
                <a:latin typeface="BIZ UDGothic" panose="020B0400000000000000" pitchFamily="49" charset="-128"/>
                <a:ea typeface="BIZ UDGothic" panose="020B0400000000000000" pitchFamily="49" charset="-128"/>
              </a:rPr>
              <a:t>政治への関心を持てば持つほど、政治家が身近になり、暮らしも良くなりますよ！</a:t>
            </a:r>
            <a:endParaRPr lang="en-US" altLang="ja-JP" b="1" dirty="0">
              <a:solidFill>
                <a:srgbClr val="000000"/>
              </a:solidFill>
              <a:latin typeface="BIZ UDGothic" panose="020B0400000000000000" pitchFamily="49" charset="-128"/>
              <a:ea typeface="BIZ UDGothic" panose="020B0400000000000000" pitchFamily="49" charset="-128"/>
            </a:endParaRPr>
          </a:p>
        </p:txBody>
      </p:sp>
      <p:sp>
        <p:nvSpPr>
          <p:cNvPr id="54" name="TextBox 77">
            <a:extLst>
              <a:ext uri="{FF2B5EF4-FFF2-40B4-BE49-F238E27FC236}">
                <a16:creationId xmlns:a16="http://schemas.microsoft.com/office/drawing/2014/main" id="{AD8B72C5-D792-AE0A-DEDC-CAF8E3527850}"/>
              </a:ext>
            </a:extLst>
          </p:cNvPr>
          <p:cNvSpPr txBox="1"/>
          <p:nvPr/>
        </p:nvSpPr>
        <p:spPr>
          <a:xfrm>
            <a:off x="217660" y="3428843"/>
            <a:ext cx="7675389" cy="398699"/>
          </a:xfrm>
          <a:prstGeom prst="rect">
            <a:avLst/>
          </a:prstGeom>
        </p:spPr>
        <p:txBody>
          <a:bodyPr wrap="square" lIns="0" tIns="0" rIns="0" bIns="0" rtlCol="0" anchor="t">
            <a:spAutoFit/>
          </a:bodyPr>
          <a:lstStyle/>
          <a:p>
            <a:pPr>
              <a:lnSpc>
                <a:spcPts val="3780"/>
              </a:lnSpc>
            </a:pPr>
            <a:r>
              <a:rPr lang="ja-JP" altLang="en-US" sz="2000" b="1" dirty="0">
                <a:solidFill>
                  <a:srgbClr val="EA5504"/>
                </a:solidFill>
                <a:latin typeface="BIZ UDゴシック" panose="020B0400000000000000" pitchFamily="49" charset="-128"/>
                <a:ea typeface="BIZ UDゴシック" panose="020B0400000000000000" pitchFamily="49" charset="-128"/>
              </a:rPr>
              <a:t>政治に関心</a:t>
            </a:r>
            <a:r>
              <a:rPr lang="ja-JP" altLang="en-US" b="1" dirty="0">
                <a:solidFill>
                  <a:srgbClr val="EA5504"/>
                </a:solidFill>
                <a:latin typeface="BIZ UDゴシック" panose="020B0400000000000000" pitchFamily="49" charset="-128"/>
                <a:ea typeface="BIZ UDゴシック" panose="020B0400000000000000" pitchFamily="49" charset="-128"/>
              </a:rPr>
              <a:t>を持つと、</a:t>
            </a:r>
            <a:r>
              <a:rPr lang="ja-JP" altLang="en-US" sz="2000" b="1" dirty="0">
                <a:solidFill>
                  <a:srgbClr val="EA5504"/>
                </a:solidFill>
                <a:latin typeface="BIZ UDゴシック" panose="020B0400000000000000" pitchFamily="49" charset="-128"/>
                <a:ea typeface="BIZ UDゴシック" panose="020B0400000000000000" pitchFamily="49" charset="-128"/>
              </a:rPr>
              <a:t>政治家</a:t>
            </a:r>
            <a:r>
              <a:rPr lang="ja-JP" altLang="en-US" b="1" dirty="0">
                <a:solidFill>
                  <a:srgbClr val="EA5504"/>
                </a:solidFill>
                <a:latin typeface="BIZ UDゴシック" panose="020B0400000000000000" pitchFamily="49" charset="-128"/>
                <a:ea typeface="BIZ UDゴシック" panose="020B0400000000000000" pitchFamily="49" charset="-128"/>
              </a:rPr>
              <a:t>も</a:t>
            </a:r>
            <a:r>
              <a:rPr lang="ja-JP" altLang="en-US" sz="2000" b="1" dirty="0">
                <a:solidFill>
                  <a:srgbClr val="EA5504"/>
                </a:solidFill>
                <a:latin typeface="BIZ UDゴシック" panose="020B0400000000000000" pitchFamily="49" charset="-128"/>
                <a:ea typeface="BIZ UDゴシック" panose="020B0400000000000000" pitchFamily="49" charset="-128"/>
              </a:rPr>
              <a:t>暮らし</a:t>
            </a:r>
            <a:r>
              <a:rPr lang="ja-JP" altLang="en-US" b="1" dirty="0">
                <a:solidFill>
                  <a:srgbClr val="EA5504"/>
                </a:solidFill>
                <a:latin typeface="BIZ UDゴシック" panose="020B0400000000000000" pitchFamily="49" charset="-128"/>
                <a:ea typeface="BIZ UDゴシック" panose="020B0400000000000000" pitchFamily="49" charset="-128"/>
              </a:rPr>
              <a:t>も大きく変わる！</a:t>
            </a:r>
            <a:endParaRPr lang="en-US" altLang="ja-JP" b="1" dirty="0">
              <a:solidFill>
                <a:srgbClr val="EA5504"/>
              </a:solidFill>
              <a:latin typeface="BIZ UDゴシック" panose="020B0400000000000000" pitchFamily="49" charset="-128"/>
              <a:ea typeface="BIZ UDゴシック" panose="020B0400000000000000" pitchFamily="49" charset="-128"/>
            </a:endParaRPr>
          </a:p>
        </p:txBody>
      </p:sp>
      <p:sp>
        <p:nvSpPr>
          <p:cNvPr id="61" name="正方形/長方形 60">
            <a:extLst>
              <a:ext uri="{FF2B5EF4-FFF2-40B4-BE49-F238E27FC236}">
                <a16:creationId xmlns:a16="http://schemas.microsoft.com/office/drawing/2014/main" id="{69078198-BBC2-DA4D-E0F1-122B8B446C86}"/>
              </a:ext>
            </a:extLst>
          </p:cNvPr>
          <p:cNvSpPr/>
          <p:nvPr/>
        </p:nvSpPr>
        <p:spPr>
          <a:xfrm>
            <a:off x="2333197" y="5010789"/>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2A260044-F116-1A1B-C00A-048F7A9DFDF0}"/>
              </a:ext>
            </a:extLst>
          </p:cNvPr>
          <p:cNvSpPr txBox="1"/>
          <p:nvPr/>
        </p:nvSpPr>
        <p:spPr>
          <a:xfrm>
            <a:off x="278270" y="4032750"/>
            <a:ext cx="3236544" cy="338554"/>
          </a:xfrm>
          <a:prstGeom prst="rect">
            <a:avLst/>
          </a:prstGeom>
          <a:noFill/>
        </p:spPr>
        <p:txBody>
          <a:bodyPr wrap="square" rtlCol="0">
            <a:spAutoFit/>
          </a:bodyPr>
          <a:lstStyle/>
          <a:p>
            <a:pPr algn="just"/>
            <a:r>
              <a:rPr kumimoji="1" lang="ja-JP" altLang="en-US" sz="1600" b="1" dirty="0">
                <a:solidFill>
                  <a:schemeClr val="bg1"/>
                </a:solidFill>
                <a:latin typeface="BIZ UDゴシック" panose="020B0400000000000000" pitchFamily="49" charset="-128"/>
                <a:ea typeface="BIZ UDゴシック" panose="020B0400000000000000" pitchFamily="49" charset="-128"/>
              </a:rPr>
              <a:t>政治への関心がないと</a:t>
            </a:r>
            <a:r>
              <a:rPr kumimoji="1" lang="en-US" altLang="ja-JP" sz="1600" b="1" dirty="0">
                <a:solidFill>
                  <a:schemeClr val="bg1"/>
                </a:solidFill>
                <a:latin typeface="BIZ UDゴシック" panose="020B0400000000000000" pitchFamily="49" charset="-128"/>
                <a:ea typeface="BIZ UDゴシック" panose="020B0400000000000000" pitchFamily="49" charset="-128"/>
              </a:rPr>
              <a:t>…</a:t>
            </a:r>
          </a:p>
        </p:txBody>
      </p:sp>
      <p:sp>
        <p:nvSpPr>
          <p:cNvPr id="64" name="正方形/長方形 63">
            <a:extLst>
              <a:ext uri="{FF2B5EF4-FFF2-40B4-BE49-F238E27FC236}">
                <a16:creationId xmlns:a16="http://schemas.microsoft.com/office/drawing/2014/main" id="{DAFF829B-8DB2-29E3-6794-006899DB79B8}"/>
              </a:ext>
            </a:extLst>
          </p:cNvPr>
          <p:cNvSpPr/>
          <p:nvPr/>
        </p:nvSpPr>
        <p:spPr>
          <a:xfrm>
            <a:off x="4555648" y="5013046"/>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9827F87B-16BF-8738-8D3A-655B396F7BB9}"/>
              </a:ext>
            </a:extLst>
          </p:cNvPr>
          <p:cNvSpPr/>
          <p:nvPr/>
        </p:nvSpPr>
        <p:spPr>
          <a:xfrm>
            <a:off x="6690091" y="5006957"/>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吹き出し 44">
            <a:extLst>
              <a:ext uri="{FF2B5EF4-FFF2-40B4-BE49-F238E27FC236}">
                <a16:creationId xmlns:a16="http://schemas.microsoft.com/office/drawing/2014/main" id="{F5E3FFD8-5197-0AFC-C796-0B30135BE1AF}"/>
              </a:ext>
            </a:extLst>
          </p:cNvPr>
          <p:cNvSpPr/>
          <p:nvPr/>
        </p:nvSpPr>
        <p:spPr>
          <a:xfrm>
            <a:off x="1199008" y="4745755"/>
            <a:ext cx="1803174" cy="540000"/>
          </a:xfrm>
          <a:prstGeom prst="wedgeRoundRectCallout">
            <a:avLst>
              <a:gd name="adj1" fmla="val -57328"/>
              <a:gd name="adj2" fmla="val -2117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a:extLst>
              <a:ext uri="{FF2B5EF4-FFF2-40B4-BE49-F238E27FC236}">
                <a16:creationId xmlns:a16="http://schemas.microsoft.com/office/drawing/2014/main" id="{334ABE31-1758-DC15-45D4-06A8A62BA7DA}"/>
              </a:ext>
            </a:extLst>
          </p:cNvPr>
          <p:cNvSpPr/>
          <p:nvPr/>
        </p:nvSpPr>
        <p:spPr>
          <a:xfrm>
            <a:off x="1188973" y="4761900"/>
            <a:ext cx="1872677"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関心がないから、投票率が低くなって、一部の声だけが政治に反映されちゃってるよ！</a:t>
            </a:r>
            <a:endParaRPr lang="en-US" altLang="ja-JP" sz="900" b="1" dirty="0">
              <a:latin typeface="BIZ UDゴシック" panose="020B0400000000000000" pitchFamily="49" charset="-128"/>
              <a:ea typeface="BIZ UDゴシック" panose="020B0400000000000000" pitchFamily="49" charset="-128"/>
            </a:endParaRPr>
          </a:p>
        </p:txBody>
      </p:sp>
      <p:sp>
        <p:nvSpPr>
          <p:cNvPr id="94" name="テキスト ボックス 93">
            <a:extLst>
              <a:ext uri="{FF2B5EF4-FFF2-40B4-BE49-F238E27FC236}">
                <a16:creationId xmlns:a16="http://schemas.microsoft.com/office/drawing/2014/main" id="{2FAC028F-A2AE-1BD5-7ED1-E38DF1B08408}"/>
              </a:ext>
            </a:extLst>
          </p:cNvPr>
          <p:cNvSpPr txBox="1"/>
          <p:nvPr/>
        </p:nvSpPr>
        <p:spPr>
          <a:xfrm>
            <a:off x="279540" y="4417859"/>
            <a:ext cx="2873990" cy="276999"/>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私たちの声が政治家に届かなくなる</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96" name="テキスト ボックス 95">
            <a:extLst>
              <a:ext uri="{FF2B5EF4-FFF2-40B4-BE49-F238E27FC236}">
                <a16:creationId xmlns:a16="http://schemas.microsoft.com/office/drawing/2014/main" id="{AE84639B-AC3C-E0FA-492B-D6C00184D472}"/>
              </a:ext>
            </a:extLst>
          </p:cNvPr>
          <p:cNvSpPr txBox="1"/>
          <p:nvPr/>
        </p:nvSpPr>
        <p:spPr>
          <a:xfrm>
            <a:off x="4054693" y="3992814"/>
            <a:ext cx="3236544" cy="338554"/>
          </a:xfrm>
          <a:prstGeom prst="rect">
            <a:avLst/>
          </a:prstGeom>
          <a:noFill/>
        </p:spPr>
        <p:txBody>
          <a:bodyPr wrap="square" rtlCol="0">
            <a:spAutoFit/>
          </a:bodyPr>
          <a:lstStyle/>
          <a:p>
            <a:pPr algn="just"/>
            <a:r>
              <a:rPr kumimoji="1" lang="ja-JP" altLang="en-US" sz="1600" b="1" dirty="0">
                <a:solidFill>
                  <a:schemeClr val="bg1"/>
                </a:solidFill>
                <a:latin typeface="BIZ UDゴシック" panose="020B0400000000000000" pitchFamily="49" charset="-128"/>
                <a:ea typeface="BIZ UDゴシック" panose="020B0400000000000000" pitchFamily="49" charset="-128"/>
              </a:rPr>
              <a:t>政治に関心を持つと・・・</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99" name="四角形: 角を丸くする 98">
            <a:extLst>
              <a:ext uri="{FF2B5EF4-FFF2-40B4-BE49-F238E27FC236}">
                <a16:creationId xmlns:a16="http://schemas.microsoft.com/office/drawing/2014/main" id="{8047A93F-AF9A-E3FD-1101-9E3299525536}"/>
              </a:ext>
            </a:extLst>
          </p:cNvPr>
          <p:cNvSpPr/>
          <p:nvPr/>
        </p:nvSpPr>
        <p:spPr>
          <a:xfrm>
            <a:off x="4242524" y="3964795"/>
            <a:ext cx="3109108" cy="3336129"/>
          </a:xfrm>
          <a:prstGeom prst="roundRect">
            <a:avLst>
              <a:gd name="adj" fmla="val 6931"/>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DBEE6476-2651-9924-F406-48283D265EB6}"/>
              </a:ext>
            </a:extLst>
          </p:cNvPr>
          <p:cNvSpPr txBox="1"/>
          <p:nvPr/>
        </p:nvSpPr>
        <p:spPr>
          <a:xfrm>
            <a:off x="4306671" y="4040271"/>
            <a:ext cx="3236544" cy="338554"/>
          </a:xfrm>
          <a:prstGeom prst="rect">
            <a:avLst/>
          </a:prstGeom>
          <a:noFill/>
        </p:spPr>
        <p:txBody>
          <a:bodyPr wrap="square" rtlCol="0">
            <a:spAutoFit/>
          </a:bodyPr>
          <a:lstStyle/>
          <a:p>
            <a:pPr algn="just"/>
            <a:r>
              <a:rPr kumimoji="1" lang="ja-JP" altLang="en-US" sz="1600" b="1" dirty="0">
                <a:solidFill>
                  <a:schemeClr val="bg1"/>
                </a:solidFill>
                <a:latin typeface="BIZ UDゴシック" panose="020B0400000000000000" pitchFamily="49" charset="-128"/>
                <a:ea typeface="BIZ UDゴシック" panose="020B0400000000000000" pitchFamily="49" charset="-128"/>
              </a:rPr>
              <a:t>政治への関心を持つと</a:t>
            </a:r>
            <a:r>
              <a:rPr kumimoji="1" lang="en-US" altLang="ja-JP" sz="1600" b="1" dirty="0">
                <a:solidFill>
                  <a:schemeClr val="bg1"/>
                </a:solidFill>
                <a:latin typeface="BIZ UDゴシック" panose="020B0400000000000000" pitchFamily="49" charset="-128"/>
                <a:ea typeface="BIZ UDゴシック" panose="020B0400000000000000" pitchFamily="49" charset="-128"/>
              </a:rPr>
              <a:t>…</a:t>
            </a:r>
          </a:p>
        </p:txBody>
      </p:sp>
      <p:pic>
        <p:nvPicPr>
          <p:cNvPr id="101" name="図 100" descr="アイコン&#10;&#10;自動的に生成された説明">
            <a:extLst>
              <a:ext uri="{FF2B5EF4-FFF2-40B4-BE49-F238E27FC236}">
                <a16:creationId xmlns:a16="http://schemas.microsoft.com/office/drawing/2014/main" id="{5B655DDE-EDE8-D9A2-499D-CC0346EA7AF7}"/>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650961" y="4710243"/>
            <a:ext cx="407911" cy="415206"/>
          </a:xfrm>
          <a:prstGeom prst="rect">
            <a:avLst/>
          </a:prstGeom>
        </p:spPr>
      </p:pic>
      <p:sp>
        <p:nvSpPr>
          <p:cNvPr id="102" name="テキスト ボックス 101">
            <a:extLst>
              <a:ext uri="{FF2B5EF4-FFF2-40B4-BE49-F238E27FC236}">
                <a16:creationId xmlns:a16="http://schemas.microsoft.com/office/drawing/2014/main" id="{7FCA76E1-8026-BA90-FA02-45180A7D923B}"/>
              </a:ext>
            </a:extLst>
          </p:cNvPr>
          <p:cNvSpPr txBox="1"/>
          <p:nvPr/>
        </p:nvSpPr>
        <p:spPr>
          <a:xfrm>
            <a:off x="279540" y="5374501"/>
            <a:ext cx="2572758" cy="276999"/>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自己中心的な政治家が増える</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103" name="角丸四角形吹き出し 44">
            <a:extLst>
              <a:ext uri="{FF2B5EF4-FFF2-40B4-BE49-F238E27FC236}">
                <a16:creationId xmlns:a16="http://schemas.microsoft.com/office/drawing/2014/main" id="{EC108DAE-DD10-C149-FDB8-AE34CBD3BF69}"/>
              </a:ext>
            </a:extLst>
          </p:cNvPr>
          <p:cNvSpPr/>
          <p:nvPr/>
        </p:nvSpPr>
        <p:spPr>
          <a:xfrm>
            <a:off x="1203989" y="5670556"/>
            <a:ext cx="1798193" cy="540000"/>
          </a:xfrm>
          <a:prstGeom prst="wedgeRoundRectCallout">
            <a:avLst>
              <a:gd name="adj1" fmla="val -57328"/>
              <a:gd name="adj2" fmla="val -2117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a:extLst>
              <a:ext uri="{FF2B5EF4-FFF2-40B4-BE49-F238E27FC236}">
                <a16:creationId xmlns:a16="http://schemas.microsoft.com/office/drawing/2014/main" id="{271C45B2-7007-AF2F-29F9-0003ADAB0F71}"/>
              </a:ext>
            </a:extLst>
          </p:cNvPr>
          <p:cNvSpPr/>
          <p:nvPr/>
        </p:nvSpPr>
        <p:spPr>
          <a:xfrm>
            <a:off x="1199008" y="5688326"/>
            <a:ext cx="1862643"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関心がないから、自分に利益誘導したり悪いことしても、全然ダメージないね。次も当選余裕。</a:t>
            </a:r>
            <a:endParaRPr lang="en-US" altLang="ja-JP" sz="900" b="1" dirty="0">
              <a:latin typeface="BIZ UDゴシック" panose="020B0400000000000000" pitchFamily="49" charset="-128"/>
              <a:ea typeface="BIZ UDゴシック" panose="020B0400000000000000" pitchFamily="49" charset="-128"/>
            </a:endParaRPr>
          </a:p>
        </p:txBody>
      </p:sp>
      <p:pic>
        <p:nvPicPr>
          <p:cNvPr id="106" name="図 105" descr="シャツ が含まれている画像&#10;&#10;自動的に生成された説明">
            <a:extLst>
              <a:ext uri="{FF2B5EF4-FFF2-40B4-BE49-F238E27FC236}">
                <a16:creationId xmlns:a16="http://schemas.microsoft.com/office/drawing/2014/main" id="{F9B08E93-0F87-B1AB-BED3-D8C9C37D596E}"/>
              </a:ext>
            </a:extLst>
          </p:cNvPr>
          <p:cNvPicPr>
            <a:picLocks noChangeAspect="1"/>
          </p:cNvPicPr>
          <p:nvPr/>
        </p:nvPicPr>
        <p:blipFill>
          <a:blip r:embed="rId8" cstate="print">
            <a:alphaModFix/>
            <a:biLevel thresh="25000"/>
            <a:extLst>
              <a:ext uri="{28A0092B-C50C-407E-A947-70E740481C1C}">
                <a14:useLocalDpi xmlns:a14="http://schemas.microsoft.com/office/drawing/2010/main" val="0"/>
              </a:ext>
            </a:extLst>
          </a:blip>
          <a:stretch>
            <a:fillRect/>
          </a:stretch>
        </p:blipFill>
        <p:spPr>
          <a:xfrm>
            <a:off x="644248" y="5644503"/>
            <a:ext cx="399378" cy="399378"/>
          </a:xfrm>
          <a:prstGeom prst="rect">
            <a:avLst/>
          </a:prstGeom>
        </p:spPr>
      </p:pic>
      <p:sp>
        <p:nvSpPr>
          <p:cNvPr id="107" name="テキスト ボックス 106">
            <a:extLst>
              <a:ext uri="{FF2B5EF4-FFF2-40B4-BE49-F238E27FC236}">
                <a16:creationId xmlns:a16="http://schemas.microsoft.com/office/drawing/2014/main" id="{BA56CD6F-14EB-101C-969A-82DE4C39CCC9}"/>
              </a:ext>
            </a:extLst>
          </p:cNvPr>
          <p:cNvSpPr txBox="1"/>
          <p:nvPr/>
        </p:nvSpPr>
        <p:spPr>
          <a:xfrm>
            <a:off x="281966" y="6337300"/>
            <a:ext cx="2572758" cy="276999"/>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分かりやすい情報に偏る</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112" name="角丸四角形吹き出し 44">
            <a:extLst>
              <a:ext uri="{FF2B5EF4-FFF2-40B4-BE49-F238E27FC236}">
                <a16:creationId xmlns:a16="http://schemas.microsoft.com/office/drawing/2014/main" id="{39054D54-95A7-6A51-1891-6013E2335A61}"/>
              </a:ext>
            </a:extLst>
          </p:cNvPr>
          <p:cNvSpPr/>
          <p:nvPr/>
        </p:nvSpPr>
        <p:spPr>
          <a:xfrm>
            <a:off x="1208116" y="6601152"/>
            <a:ext cx="1803174" cy="540000"/>
          </a:xfrm>
          <a:prstGeom prst="wedgeRoundRectCallout">
            <a:avLst>
              <a:gd name="adj1" fmla="val -57328"/>
              <a:gd name="adj2" fmla="val -2117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正方形/長方形 112">
            <a:extLst>
              <a:ext uri="{FF2B5EF4-FFF2-40B4-BE49-F238E27FC236}">
                <a16:creationId xmlns:a16="http://schemas.microsoft.com/office/drawing/2014/main" id="{BB93AEC2-E8F6-9047-24A2-D0891520DB83}"/>
              </a:ext>
            </a:extLst>
          </p:cNvPr>
          <p:cNvSpPr/>
          <p:nvPr/>
        </p:nvSpPr>
        <p:spPr>
          <a:xfrm>
            <a:off x="1220824" y="6619766"/>
            <a:ext cx="1848125"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関心がないから、わかりやすい政策やスキャンダルを放送しないと視聴率がとれないね。</a:t>
            </a:r>
          </a:p>
        </p:txBody>
      </p:sp>
      <p:sp>
        <p:nvSpPr>
          <p:cNvPr id="114" name="正方形/長方形 113">
            <a:extLst>
              <a:ext uri="{FF2B5EF4-FFF2-40B4-BE49-F238E27FC236}">
                <a16:creationId xmlns:a16="http://schemas.microsoft.com/office/drawing/2014/main" id="{EFC8C52D-FB55-7725-B375-9F747FAEDF47}"/>
              </a:ext>
            </a:extLst>
          </p:cNvPr>
          <p:cNvSpPr/>
          <p:nvPr/>
        </p:nvSpPr>
        <p:spPr>
          <a:xfrm>
            <a:off x="6371969" y="4987394"/>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吹き出し 44">
            <a:extLst>
              <a:ext uri="{FF2B5EF4-FFF2-40B4-BE49-F238E27FC236}">
                <a16:creationId xmlns:a16="http://schemas.microsoft.com/office/drawing/2014/main" id="{3483DF59-440C-18DC-7BF5-3D88A07D894D}"/>
              </a:ext>
            </a:extLst>
          </p:cNvPr>
          <p:cNvSpPr/>
          <p:nvPr/>
        </p:nvSpPr>
        <p:spPr>
          <a:xfrm>
            <a:off x="5237779" y="4722360"/>
            <a:ext cx="1872215" cy="540000"/>
          </a:xfrm>
          <a:prstGeom prst="wedgeRoundRectCallout">
            <a:avLst>
              <a:gd name="adj1" fmla="val -57328"/>
              <a:gd name="adj2" fmla="val -21179"/>
              <a:gd name="adj3" fmla="val 16667"/>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A70B6A86-3F50-6E1B-7ED5-AFFA425CEA34}"/>
              </a:ext>
            </a:extLst>
          </p:cNvPr>
          <p:cNvSpPr/>
          <p:nvPr/>
        </p:nvSpPr>
        <p:spPr>
          <a:xfrm>
            <a:off x="5263817" y="4733932"/>
            <a:ext cx="1805174"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みんな関心もってるから投票率も高い！おかげで色んな声が政治に反映されやすくなった！</a:t>
            </a:r>
            <a:endParaRPr lang="en-US" altLang="ja-JP" sz="900" b="1" dirty="0">
              <a:latin typeface="BIZ UDゴシック" panose="020B0400000000000000" pitchFamily="49" charset="-128"/>
              <a:ea typeface="BIZ UDゴシック" panose="020B0400000000000000" pitchFamily="49" charset="-128"/>
            </a:endParaRPr>
          </a:p>
        </p:txBody>
      </p:sp>
      <p:sp>
        <p:nvSpPr>
          <p:cNvPr id="118" name="テキスト ボックス 117">
            <a:extLst>
              <a:ext uri="{FF2B5EF4-FFF2-40B4-BE49-F238E27FC236}">
                <a16:creationId xmlns:a16="http://schemas.microsoft.com/office/drawing/2014/main" id="{FE2A6AE5-332C-1EA1-F16E-BEB3AB38AF9C}"/>
              </a:ext>
            </a:extLst>
          </p:cNvPr>
          <p:cNvSpPr txBox="1"/>
          <p:nvPr/>
        </p:nvSpPr>
        <p:spPr>
          <a:xfrm>
            <a:off x="4343742" y="4425338"/>
            <a:ext cx="3139002" cy="276999"/>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私たちの声が政治家に届くようになる！</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121" name="テキスト ボックス 120">
            <a:extLst>
              <a:ext uri="{FF2B5EF4-FFF2-40B4-BE49-F238E27FC236}">
                <a16:creationId xmlns:a16="http://schemas.microsoft.com/office/drawing/2014/main" id="{2D54421F-3152-74BD-FEC5-87DD9619ACB8}"/>
              </a:ext>
            </a:extLst>
          </p:cNvPr>
          <p:cNvSpPr txBox="1"/>
          <p:nvPr/>
        </p:nvSpPr>
        <p:spPr>
          <a:xfrm>
            <a:off x="4333099" y="5346969"/>
            <a:ext cx="3086508" cy="276999"/>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真剣に国民に向き合う政治家が増える</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122" name="角丸四角形吹き出し 44">
            <a:extLst>
              <a:ext uri="{FF2B5EF4-FFF2-40B4-BE49-F238E27FC236}">
                <a16:creationId xmlns:a16="http://schemas.microsoft.com/office/drawing/2014/main" id="{B6561E78-5464-18EF-401F-32D9221AD386}"/>
              </a:ext>
            </a:extLst>
          </p:cNvPr>
          <p:cNvSpPr/>
          <p:nvPr/>
        </p:nvSpPr>
        <p:spPr>
          <a:xfrm>
            <a:off x="5234360" y="5640196"/>
            <a:ext cx="1849748" cy="540000"/>
          </a:xfrm>
          <a:prstGeom prst="wedgeRoundRectCallout">
            <a:avLst>
              <a:gd name="adj1" fmla="val -57328"/>
              <a:gd name="adj2" fmla="val -21179"/>
              <a:gd name="adj3" fmla="val 16667"/>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正方形/長方形 122">
            <a:extLst>
              <a:ext uri="{FF2B5EF4-FFF2-40B4-BE49-F238E27FC236}">
                <a16:creationId xmlns:a16="http://schemas.microsoft.com/office/drawing/2014/main" id="{9EA85347-590E-3F72-E5DA-D8DA3A01BE79}"/>
              </a:ext>
            </a:extLst>
          </p:cNvPr>
          <p:cNvSpPr/>
          <p:nvPr/>
        </p:nvSpPr>
        <p:spPr>
          <a:xfrm>
            <a:off x="5255415" y="5661025"/>
            <a:ext cx="1875635"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みんな関心もってるから、国民に向き合った政治をしないと当選できない！</a:t>
            </a:r>
            <a:endParaRPr lang="en-US" altLang="ja-JP" sz="900" b="1" dirty="0">
              <a:latin typeface="BIZ UDゴシック" panose="020B0400000000000000" pitchFamily="49" charset="-128"/>
              <a:ea typeface="BIZ UDゴシック" panose="020B0400000000000000" pitchFamily="49" charset="-128"/>
            </a:endParaRPr>
          </a:p>
        </p:txBody>
      </p:sp>
      <p:sp>
        <p:nvSpPr>
          <p:cNvPr id="125" name="テキスト ボックス 124">
            <a:extLst>
              <a:ext uri="{FF2B5EF4-FFF2-40B4-BE49-F238E27FC236}">
                <a16:creationId xmlns:a16="http://schemas.microsoft.com/office/drawing/2014/main" id="{ADBE6C41-B80D-9E3F-ED03-F9A66FE6EFCA}"/>
              </a:ext>
            </a:extLst>
          </p:cNvPr>
          <p:cNvSpPr txBox="1"/>
          <p:nvPr/>
        </p:nvSpPr>
        <p:spPr>
          <a:xfrm>
            <a:off x="4325418" y="6322941"/>
            <a:ext cx="2806624" cy="276999"/>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良質な情報が増え、社会が前進</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127" name="角丸四角形吹き出し 44">
            <a:extLst>
              <a:ext uri="{FF2B5EF4-FFF2-40B4-BE49-F238E27FC236}">
                <a16:creationId xmlns:a16="http://schemas.microsoft.com/office/drawing/2014/main" id="{49F3A355-D05F-EA34-F702-38647B5E99BD}"/>
              </a:ext>
            </a:extLst>
          </p:cNvPr>
          <p:cNvSpPr/>
          <p:nvPr/>
        </p:nvSpPr>
        <p:spPr>
          <a:xfrm>
            <a:off x="5238808" y="6585070"/>
            <a:ext cx="1853941" cy="540000"/>
          </a:xfrm>
          <a:prstGeom prst="wedgeRoundRectCallout">
            <a:avLst>
              <a:gd name="adj1" fmla="val -57328"/>
              <a:gd name="adj2" fmla="val -21179"/>
              <a:gd name="adj3" fmla="val 16667"/>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2AC1DD4-AA1E-C8E2-9114-7D84FFC6E36B}"/>
              </a:ext>
            </a:extLst>
          </p:cNvPr>
          <p:cNvSpPr/>
          <p:nvPr/>
        </p:nvSpPr>
        <p:spPr>
          <a:xfrm>
            <a:off x="5255415" y="6596959"/>
            <a:ext cx="1813575"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みんな関心もってるから、政治の判断材料になる深い情報発信をすると視聴率がとれる！</a:t>
            </a:r>
            <a:endParaRPr lang="en-US" altLang="ja-JP" sz="900" b="1" dirty="0">
              <a:latin typeface="BIZ UDゴシック" panose="020B0400000000000000" pitchFamily="49" charset="-128"/>
              <a:ea typeface="BIZ UDゴシック" panose="020B0400000000000000" pitchFamily="49" charset="-128"/>
            </a:endParaRPr>
          </a:p>
        </p:txBody>
      </p:sp>
      <p:pic>
        <p:nvPicPr>
          <p:cNvPr id="132" name="図 131" descr="光 が含まれている画像&#10;&#10;AI によって生成されたコンテンツは間違っている可能性があります。">
            <a:extLst>
              <a:ext uri="{FF2B5EF4-FFF2-40B4-BE49-F238E27FC236}">
                <a16:creationId xmlns:a16="http://schemas.microsoft.com/office/drawing/2014/main" id="{E3470598-BB5C-F08E-5030-7A7E90C152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0944" y="5614650"/>
            <a:ext cx="422887" cy="422887"/>
          </a:xfrm>
          <a:prstGeom prst="rect">
            <a:avLst/>
          </a:prstGeom>
        </p:spPr>
      </p:pic>
      <p:pic>
        <p:nvPicPr>
          <p:cNvPr id="134" name="図 133" descr="アイコン&#10;&#10;AI によって生成されたコンテンツは間違っている可能性があります。">
            <a:extLst>
              <a:ext uri="{FF2B5EF4-FFF2-40B4-BE49-F238E27FC236}">
                <a16:creationId xmlns:a16="http://schemas.microsoft.com/office/drawing/2014/main" id="{0BE0B02E-1CAE-EF72-D0CA-DCB43D55A1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0841" y="4740852"/>
            <a:ext cx="349368" cy="349368"/>
          </a:xfrm>
          <a:prstGeom prst="rect">
            <a:avLst/>
          </a:prstGeom>
        </p:spPr>
      </p:pic>
      <p:sp>
        <p:nvSpPr>
          <p:cNvPr id="135" name="TextBox 77">
            <a:extLst>
              <a:ext uri="{FF2B5EF4-FFF2-40B4-BE49-F238E27FC236}">
                <a16:creationId xmlns:a16="http://schemas.microsoft.com/office/drawing/2014/main" id="{4C87E48F-734E-ECDF-CBCD-FFD248D97F42}"/>
              </a:ext>
            </a:extLst>
          </p:cNvPr>
          <p:cNvSpPr txBox="1"/>
          <p:nvPr/>
        </p:nvSpPr>
        <p:spPr>
          <a:xfrm>
            <a:off x="352247" y="7372704"/>
            <a:ext cx="3546128" cy="395045"/>
          </a:xfrm>
          <a:prstGeom prst="rect">
            <a:avLst/>
          </a:prstGeom>
        </p:spPr>
        <p:txBody>
          <a:bodyPr wrap="square" lIns="0" tIns="0" rIns="0" bIns="0" rtlCol="0" anchor="t">
            <a:spAutoFit/>
          </a:bodyPr>
          <a:lstStyle/>
          <a:p>
            <a:pPr>
              <a:lnSpc>
                <a:spcPts val="3780"/>
              </a:lnSpc>
            </a:pPr>
            <a:r>
              <a:rPr lang="ja-JP" altLang="en-US" sz="1400" b="1" dirty="0">
                <a:solidFill>
                  <a:schemeClr val="bg1"/>
                </a:solidFill>
                <a:latin typeface="BIZ UDゴシック" panose="020B0400000000000000" pitchFamily="49" charset="-128"/>
                <a:ea typeface="BIZ UDゴシック" panose="020B0400000000000000" pitchFamily="49" charset="-128"/>
              </a:rPr>
              <a:t>関心を持つといっても何をすれば？</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136" name="正方形/長方形 135">
            <a:extLst>
              <a:ext uri="{FF2B5EF4-FFF2-40B4-BE49-F238E27FC236}">
                <a16:creationId xmlns:a16="http://schemas.microsoft.com/office/drawing/2014/main" id="{F4537849-B6EB-D708-4FC8-4C0034E33194}"/>
              </a:ext>
            </a:extLst>
          </p:cNvPr>
          <p:cNvSpPr/>
          <p:nvPr/>
        </p:nvSpPr>
        <p:spPr>
          <a:xfrm>
            <a:off x="4466885" y="7476778"/>
            <a:ext cx="2896952" cy="23653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DC04B57-8EF5-161D-1053-734028A37745}"/>
              </a:ext>
            </a:extLst>
          </p:cNvPr>
          <p:cNvSpPr txBox="1"/>
          <p:nvPr/>
        </p:nvSpPr>
        <p:spPr>
          <a:xfrm>
            <a:off x="293549" y="7911034"/>
            <a:ext cx="3256101" cy="577081"/>
          </a:xfrm>
          <a:prstGeom prst="rect">
            <a:avLst/>
          </a:prstGeom>
          <a:noFill/>
        </p:spPr>
        <p:txBody>
          <a:bodyPr wrap="square" rtlCol="0">
            <a:spAutoFit/>
          </a:bodyPr>
          <a:lstStyle/>
          <a:p>
            <a:pPr algn="just"/>
            <a:r>
              <a:rPr kumimoji="1" lang="ja-JP" altLang="en-US" sz="1050" b="1" dirty="0">
                <a:solidFill>
                  <a:srgbClr val="EA5504"/>
                </a:solidFill>
                <a:latin typeface="BIZ UDゴシック" panose="020B0400000000000000" pitchFamily="49" charset="-128"/>
                <a:ea typeface="BIZ UDゴシック" panose="020B0400000000000000" pitchFamily="49" charset="-128"/>
              </a:rPr>
              <a:t>▶</a:t>
            </a:r>
            <a:r>
              <a:rPr kumimoji="1" lang="ja-JP" altLang="en-US" sz="1050" b="1" dirty="0">
                <a:latin typeface="BIZ UDゴシック" panose="020B0400000000000000" pitchFamily="49" charset="-128"/>
                <a:ea typeface="BIZ UDゴシック" panose="020B0400000000000000" pitchFamily="49" charset="-128"/>
              </a:rPr>
              <a:t>身近な生活の課題を、知人や家族に話してみる。</a:t>
            </a:r>
            <a:endParaRPr kumimoji="1" lang="en-US" altLang="ja-JP" sz="1050" b="1" dirty="0">
              <a:latin typeface="BIZ UDゴシック" panose="020B0400000000000000" pitchFamily="49" charset="-128"/>
              <a:ea typeface="BIZ UDゴシック" panose="020B0400000000000000" pitchFamily="49" charset="-128"/>
            </a:endParaRPr>
          </a:p>
          <a:p>
            <a:pPr algn="just"/>
            <a:r>
              <a:rPr kumimoji="1" lang="ja-JP" altLang="en-US" sz="1050" b="1" dirty="0">
                <a:solidFill>
                  <a:srgbClr val="EA5504"/>
                </a:solidFill>
                <a:latin typeface="BIZ UDゴシック" panose="020B0400000000000000" pitchFamily="49" charset="-128"/>
                <a:ea typeface="BIZ UDゴシック" panose="020B0400000000000000" pitchFamily="49" charset="-128"/>
              </a:rPr>
              <a:t>▶労働組合に相談して</a:t>
            </a:r>
            <a:r>
              <a:rPr kumimoji="1" lang="ja-JP" altLang="en-US" sz="1050" b="1" dirty="0">
                <a:latin typeface="BIZ UDゴシック" panose="020B0400000000000000" pitchFamily="49" charset="-128"/>
                <a:ea typeface="BIZ UDゴシック" panose="020B0400000000000000" pitchFamily="49" charset="-128"/>
              </a:rPr>
              <a:t>、政治家に伝えてもらう。</a:t>
            </a:r>
            <a:endParaRPr kumimoji="1" lang="en-US" altLang="ja-JP" sz="1050" b="1" dirty="0">
              <a:latin typeface="BIZ UDゴシック" panose="020B0400000000000000" pitchFamily="49" charset="-128"/>
              <a:ea typeface="BIZ UDゴシック" panose="020B0400000000000000" pitchFamily="49" charset="-128"/>
            </a:endParaRPr>
          </a:p>
          <a:p>
            <a:pPr algn="just"/>
            <a:r>
              <a:rPr kumimoji="1" lang="ja-JP" altLang="en-US" sz="1050" b="1" dirty="0">
                <a:solidFill>
                  <a:srgbClr val="EA5504"/>
                </a:solidFill>
                <a:latin typeface="BIZ UDゴシック" panose="020B0400000000000000" pitchFamily="49" charset="-128"/>
                <a:ea typeface="BIZ UDゴシック" panose="020B0400000000000000" pitchFamily="49" charset="-128"/>
              </a:rPr>
              <a:t>▶</a:t>
            </a:r>
            <a:r>
              <a:rPr kumimoji="1" lang="ja-JP" altLang="en-US" sz="1050" b="1" dirty="0">
                <a:latin typeface="BIZ UDゴシック" panose="020B0400000000000000" pitchFamily="49" charset="-128"/>
                <a:ea typeface="BIZ UDゴシック" panose="020B0400000000000000" pitchFamily="49" charset="-128"/>
              </a:rPr>
              <a:t>政治家や候補者等のＳＮＳをフォローしてみる。</a:t>
            </a:r>
            <a:endParaRPr kumimoji="1" lang="en-US" altLang="ja-JP" sz="1050" b="1" dirty="0">
              <a:latin typeface="BIZ UDゴシック" panose="020B0400000000000000" pitchFamily="49" charset="-128"/>
              <a:ea typeface="BIZ UDゴシック" panose="020B0400000000000000" pitchFamily="49" charset="-128"/>
            </a:endParaRPr>
          </a:p>
        </p:txBody>
      </p:sp>
      <p:sp>
        <p:nvSpPr>
          <p:cNvPr id="138" name="テキスト ボックス 137">
            <a:extLst>
              <a:ext uri="{FF2B5EF4-FFF2-40B4-BE49-F238E27FC236}">
                <a16:creationId xmlns:a16="http://schemas.microsoft.com/office/drawing/2014/main" id="{A9BAA4E3-A5AF-FA90-5B12-B0FD94F30FC9}"/>
              </a:ext>
            </a:extLst>
          </p:cNvPr>
          <p:cNvSpPr txBox="1"/>
          <p:nvPr/>
        </p:nvSpPr>
        <p:spPr>
          <a:xfrm>
            <a:off x="284201" y="8588633"/>
            <a:ext cx="3012141" cy="1246495"/>
          </a:xfrm>
          <a:prstGeom prst="rect">
            <a:avLst/>
          </a:prstGeom>
          <a:noFill/>
        </p:spPr>
        <p:txBody>
          <a:bodyPr wrap="square" rtlCol="0">
            <a:spAutoFit/>
          </a:bodyPr>
          <a:lstStyle/>
          <a:p>
            <a:pPr algn="just"/>
            <a:r>
              <a:rPr lang="ja-JP" altLang="en-US" sz="1400" b="1" dirty="0">
                <a:solidFill>
                  <a:schemeClr val="bg1"/>
                </a:solidFill>
                <a:highlight>
                  <a:srgbClr val="EA5504"/>
                </a:highlight>
                <a:latin typeface="BIZ UDGothic" panose="020B0400000000000000" pitchFamily="49" charset="-128"/>
                <a:ea typeface="BIZ UDGothic" panose="020B0400000000000000" pitchFamily="49" charset="-128"/>
              </a:rPr>
              <a:t>とある相談で、みなさんの収入が増える可能性がでてきました！</a:t>
            </a:r>
            <a:endParaRPr kumimoji="1" lang="en-US" altLang="ja-JP" sz="1400" b="1" dirty="0">
              <a:solidFill>
                <a:srgbClr val="EA5504"/>
              </a:solidFill>
              <a:latin typeface="BIZ UDゴシック" panose="020B0400000000000000" pitchFamily="49" charset="-128"/>
              <a:ea typeface="BIZ UDゴシック" panose="020B0400000000000000" pitchFamily="49" charset="-128"/>
            </a:endParaRPr>
          </a:p>
          <a:p>
            <a:pPr algn="just"/>
            <a:endParaRPr kumimoji="1" lang="en-US" altLang="ja-JP" sz="500" b="1" dirty="0">
              <a:latin typeface="BIZ UDゴシック" panose="020B0400000000000000" pitchFamily="49" charset="-128"/>
              <a:ea typeface="BIZ UDゴシック" panose="020B0400000000000000" pitchFamily="49" charset="-128"/>
            </a:endParaRPr>
          </a:p>
          <a:p>
            <a:pPr algn="just"/>
            <a:r>
              <a:rPr kumimoji="1" lang="ja-JP" altLang="en-US" sz="1050" b="1" dirty="0">
                <a:solidFill>
                  <a:srgbClr val="EA5504"/>
                </a:solidFill>
                <a:latin typeface="BIZ UDゴシック" panose="020B0400000000000000" pitchFamily="49" charset="-128"/>
                <a:ea typeface="BIZ UDゴシック" panose="020B0400000000000000" pitchFamily="49" charset="-128"/>
              </a:rPr>
              <a:t>労働組合に</a:t>
            </a:r>
            <a:r>
              <a:rPr kumimoji="1" lang="ja-JP" altLang="en-US" sz="1050" b="1" dirty="0">
                <a:latin typeface="BIZ UDゴシック" panose="020B0400000000000000" pitchFamily="49" charset="-128"/>
                <a:ea typeface="BIZ UDゴシック" panose="020B0400000000000000" pitchFamily="49" charset="-128"/>
              </a:rPr>
              <a:t>「手取りは増えないのに、通勤手当の金額で、社会保険料が変わるのは不公平だっ！」という</a:t>
            </a:r>
            <a:r>
              <a:rPr kumimoji="1" lang="ja-JP" altLang="en-US" sz="1050" b="1" dirty="0">
                <a:solidFill>
                  <a:srgbClr val="EA5504"/>
                </a:solidFill>
                <a:latin typeface="BIZ UDゴシック" panose="020B0400000000000000" pitchFamily="49" charset="-128"/>
                <a:ea typeface="BIZ UDゴシック" panose="020B0400000000000000" pitchFamily="49" charset="-128"/>
              </a:rPr>
              <a:t>相談をした結果、政治家に伝わり</a:t>
            </a:r>
            <a:r>
              <a:rPr kumimoji="1" lang="ja-JP" altLang="en-US" sz="1050" b="1" dirty="0">
                <a:latin typeface="BIZ UDゴシック" panose="020B0400000000000000" pitchFamily="49" charset="-128"/>
                <a:ea typeface="BIZ UDゴシック" panose="020B0400000000000000" pitchFamily="49" charset="-128"/>
              </a:rPr>
              <a:t>、石破総理の答弁につながりました！</a:t>
            </a:r>
            <a:endParaRPr kumimoji="1" lang="en-US" altLang="ja-JP" sz="1050" b="1" dirty="0">
              <a:latin typeface="BIZ UDゴシック" panose="020B0400000000000000" pitchFamily="49" charset="-128"/>
              <a:ea typeface="BIZ UDゴシック" panose="020B0400000000000000" pitchFamily="49" charset="-128"/>
            </a:endParaRPr>
          </a:p>
        </p:txBody>
      </p:sp>
      <p:pic>
        <p:nvPicPr>
          <p:cNvPr id="1026" name="Picture 2" descr="注意マークのイラスト">
            <a:extLst>
              <a:ext uri="{FF2B5EF4-FFF2-40B4-BE49-F238E27FC236}">
                <a16:creationId xmlns:a16="http://schemas.microsoft.com/office/drawing/2014/main" id="{8002BC27-548F-9DF3-511E-2B0049E74FE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8003" y="7561887"/>
            <a:ext cx="383531" cy="335590"/>
          </a:xfrm>
          <a:prstGeom prst="rect">
            <a:avLst/>
          </a:prstGeom>
          <a:noFill/>
          <a:extLst>
            <a:ext uri="{909E8E84-426E-40DD-AFC4-6F175D3DCCD1}">
              <a14:hiddenFill xmlns:a14="http://schemas.microsoft.com/office/drawing/2010/main">
                <a:solidFill>
                  <a:srgbClr val="FFFFFF"/>
                </a:solidFill>
              </a14:hiddenFill>
            </a:ext>
          </a:extLst>
        </p:spPr>
      </p:pic>
      <p:sp>
        <p:nvSpPr>
          <p:cNvPr id="143" name="テキスト ボックス 142">
            <a:extLst>
              <a:ext uri="{FF2B5EF4-FFF2-40B4-BE49-F238E27FC236}">
                <a16:creationId xmlns:a16="http://schemas.microsoft.com/office/drawing/2014/main" id="{DA76E819-4F7C-8FAB-8CF2-3A20C20756A4}"/>
              </a:ext>
            </a:extLst>
          </p:cNvPr>
          <p:cNvSpPr txBox="1"/>
          <p:nvPr/>
        </p:nvSpPr>
        <p:spPr>
          <a:xfrm>
            <a:off x="4853778" y="7575451"/>
            <a:ext cx="2896952" cy="307777"/>
          </a:xfrm>
          <a:prstGeom prst="rect">
            <a:avLst/>
          </a:prstGeom>
          <a:noFill/>
        </p:spPr>
        <p:txBody>
          <a:bodyPr wrap="square" rtlCol="0">
            <a:spAutoFit/>
          </a:bodyPr>
          <a:lstStyle/>
          <a:p>
            <a:pPr algn="just"/>
            <a:r>
              <a:rPr kumimoji="1" lang="ja-JP" altLang="en-US" sz="1400" b="1" dirty="0">
                <a:solidFill>
                  <a:srgbClr val="EA5504"/>
                </a:solidFill>
                <a:latin typeface="BIZ UDゴシック" panose="020B0400000000000000" pitchFamily="49" charset="-128"/>
                <a:ea typeface="BIZ UDゴシック" panose="020B0400000000000000" pitchFamily="49" charset="-128"/>
              </a:rPr>
              <a:t>フィルターバブル </a:t>
            </a:r>
            <a:r>
              <a:rPr kumimoji="1" lang="ja-JP" altLang="en-US" sz="1200" b="1" dirty="0">
                <a:latin typeface="BIZ UDゴシック" panose="020B0400000000000000" pitchFamily="49" charset="-128"/>
                <a:ea typeface="BIZ UDゴシック" panose="020B0400000000000000" pitchFamily="49" charset="-128"/>
              </a:rPr>
              <a:t>に要注意！</a:t>
            </a:r>
            <a:endParaRPr kumimoji="1" lang="en-US" altLang="ja-JP" sz="1200" b="1" dirty="0">
              <a:latin typeface="BIZ UDゴシック" panose="020B0400000000000000" pitchFamily="49" charset="-128"/>
              <a:ea typeface="BIZ UDゴシック" panose="020B0400000000000000" pitchFamily="49" charset="-128"/>
            </a:endParaRPr>
          </a:p>
        </p:txBody>
      </p:sp>
      <p:pic>
        <p:nvPicPr>
          <p:cNvPr id="147" name="図 146" descr="シャツ が含まれている画像&#10;&#10;AI によって生成されたコンテンツは間違っている可能性があります。">
            <a:extLst>
              <a:ext uri="{FF2B5EF4-FFF2-40B4-BE49-F238E27FC236}">
                <a16:creationId xmlns:a16="http://schemas.microsoft.com/office/drawing/2014/main" id="{5860F4DC-796F-C9BE-96FF-12E46A3246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8003" y="8681117"/>
            <a:ext cx="489029" cy="489029"/>
          </a:xfrm>
          <a:prstGeom prst="rect">
            <a:avLst/>
          </a:prstGeom>
        </p:spPr>
      </p:pic>
      <p:sp>
        <p:nvSpPr>
          <p:cNvPr id="148" name="角丸四角形吹き出し 44">
            <a:extLst>
              <a:ext uri="{FF2B5EF4-FFF2-40B4-BE49-F238E27FC236}">
                <a16:creationId xmlns:a16="http://schemas.microsoft.com/office/drawing/2014/main" id="{7B31FD00-F58F-7246-518C-955BC519B4D6}"/>
              </a:ext>
            </a:extLst>
          </p:cNvPr>
          <p:cNvSpPr/>
          <p:nvPr/>
        </p:nvSpPr>
        <p:spPr>
          <a:xfrm>
            <a:off x="4568798" y="7969944"/>
            <a:ext cx="556384" cy="551783"/>
          </a:xfrm>
          <a:prstGeom prst="wedgeRoundRectCallout">
            <a:avLst>
              <a:gd name="adj1" fmla="val 3345"/>
              <a:gd name="adj2" fmla="val 74597"/>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9" name="正方形/長方形 148">
            <a:extLst>
              <a:ext uri="{FF2B5EF4-FFF2-40B4-BE49-F238E27FC236}">
                <a16:creationId xmlns:a16="http://schemas.microsoft.com/office/drawing/2014/main" id="{9795B6E2-031A-382F-49EB-2769AA4006DF}"/>
              </a:ext>
            </a:extLst>
          </p:cNvPr>
          <p:cNvSpPr/>
          <p:nvPr/>
        </p:nvSpPr>
        <p:spPr>
          <a:xfrm>
            <a:off x="4557685" y="7970203"/>
            <a:ext cx="724243" cy="5078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みんな</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〇〇に</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賛成か！</a:t>
            </a:r>
            <a:endParaRPr lang="en-US" altLang="ja-JP" sz="900" b="1" dirty="0">
              <a:latin typeface="BIZ UDゴシック" panose="020B0400000000000000" pitchFamily="49" charset="-128"/>
              <a:ea typeface="BIZ UDゴシック" panose="020B0400000000000000" pitchFamily="49" charset="-128"/>
            </a:endParaRPr>
          </a:p>
        </p:txBody>
      </p:sp>
      <p:sp>
        <p:nvSpPr>
          <p:cNvPr id="150" name="テキスト ボックス 149">
            <a:extLst>
              <a:ext uri="{FF2B5EF4-FFF2-40B4-BE49-F238E27FC236}">
                <a16:creationId xmlns:a16="http://schemas.microsoft.com/office/drawing/2014/main" id="{B4C32CE0-F7C6-C98E-925B-4B0F2A481F2D}"/>
              </a:ext>
            </a:extLst>
          </p:cNvPr>
          <p:cNvSpPr txBox="1"/>
          <p:nvPr/>
        </p:nvSpPr>
        <p:spPr>
          <a:xfrm>
            <a:off x="5046016" y="8129934"/>
            <a:ext cx="1290721" cy="507831"/>
          </a:xfrm>
          <a:prstGeom prst="rect">
            <a:avLst/>
          </a:prstGeom>
          <a:noFill/>
        </p:spPr>
        <p:txBody>
          <a:bodyPr wrap="square" rtlCol="0">
            <a:spAutoFit/>
          </a:bodyPr>
          <a:lstStyle/>
          <a:p>
            <a:pPr algn="just"/>
            <a:r>
              <a:rPr kumimoji="1" lang="ja-JP" altLang="en-US" sz="900" b="1" dirty="0">
                <a:latin typeface="BIZ UDゴシック" panose="020B0400000000000000" pitchFamily="49" charset="-128"/>
                <a:ea typeface="BIZ UDゴシック" panose="020B0400000000000000" pitchFamily="49" charset="-128"/>
              </a:rPr>
              <a:t>「〇〇いいね！」</a:t>
            </a:r>
            <a:endParaRPr kumimoji="1" lang="en-US" altLang="ja-JP" sz="900" b="1" dirty="0">
              <a:latin typeface="BIZ UDゴシック" panose="020B0400000000000000" pitchFamily="49" charset="-128"/>
              <a:ea typeface="BIZ UDゴシック" panose="020B0400000000000000" pitchFamily="49" charset="-128"/>
            </a:endParaRPr>
          </a:p>
          <a:p>
            <a:pPr algn="just"/>
            <a:r>
              <a:rPr kumimoji="1" lang="ja-JP" altLang="en-US" sz="900" b="1" dirty="0">
                <a:latin typeface="BIZ UDゴシック" panose="020B0400000000000000" pitchFamily="49" charset="-128"/>
                <a:ea typeface="BIZ UDゴシック" panose="020B0400000000000000" pitchFamily="49" charset="-128"/>
              </a:rPr>
              <a:t>「〇〇そう思う」</a:t>
            </a:r>
            <a:endParaRPr kumimoji="1" lang="en-US" altLang="ja-JP" sz="900" b="1" dirty="0">
              <a:latin typeface="BIZ UDゴシック" panose="020B0400000000000000" pitchFamily="49" charset="-128"/>
              <a:ea typeface="BIZ UDゴシック" panose="020B0400000000000000" pitchFamily="49" charset="-128"/>
            </a:endParaRPr>
          </a:p>
          <a:p>
            <a:pPr algn="just"/>
            <a:r>
              <a:rPr kumimoji="1" lang="ja-JP" altLang="en-US" sz="900" b="1" dirty="0">
                <a:latin typeface="BIZ UDゴシック" panose="020B0400000000000000" pitchFamily="49" charset="-128"/>
                <a:ea typeface="BIZ UDゴシック" panose="020B0400000000000000" pitchFamily="49" charset="-128"/>
              </a:rPr>
              <a:t>「〇〇最高！」</a:t>
            </a:r>
            <a:endParaRPr kumimoji="1" lang="en-US" altLang="ja-JP" sz="900" b="1" dirty="0">
              <a:latin typeface="BIZ UDゴシック" panose="020B0400000000000000" pitchFamily="49" charset="-128"/>
              <a:ea typeface="BIZ UDゴシック" panose="020B0400000000000000" pitchFamily="49" charset="-128"/>
            </a:endParaRPr>
          </a:p>
        </p:txBody>
      </p:sp>
      <p:sp>
        <p:nvSpPr>
          <p:cNvPr id="151" name="テキスト ボックス 150">
            <a:extLst>
              <a:ext uri="{FF2B5EF4-FFF2-40B4-BE49-F238E27FC236}">
                <a16:creationId xmlns:a16="http://schemas.microsoft.com/office/drawing/2014/main" id="{4B2B6151-D784-BF0D-9877-16A853DDBD9E}"/>
              </a:ext>
            </a:extLst>
          </p:cNvPr>
          <p:cNvSpPr txBox="1"/>
          <p:nvPr/>
        </p:nvSpPr>
        <p:spPr>
          <a:xfrm>
            <a:off x="6372407" y="8121430"/>
            <a:ext cx="1205805" cy="507831"/>
          </a:xfrm>
          <a:prstGeom prst="rect">
            <a:avLst/>
          </a:prstGeom>
          <a:noFill/>
        </p:spPr>
        <p:txBody>
          <a:bodyPr wrap="square" rtlCol="0">
            <a:spAutoFit/>
          </a:bodyPr>
          <a:lstStyle/>
          <a:p>
            <a:pPr algn="just"/>
            <a:r>
              <a:rPr kumimoji="1" lang="ja-JP" altLang="en-US" sz="900" b="1" dirty="0">
                <a:latin typeface="BIZ UDゴシック" panose="020B0400000000000000" pitchFamily="49" charset="-128"/>
                <a:ea typeface="BIZ UDゴシック" panose="020B0400000000000000" pitchFamily="49" charset="-128"/>
              </a:rPr>
              <a:t>「〇〇危ない！」</a:t>
            </a:r>
            <a:endParaRPr kumimoji="1" lang="en-US" altLang="ja-JP" sz="900" b="1" dirty="0">
              <a:latin typeface="BIZ UDゴシック" panose="020B0400000000000000" pitchFamily="49" charset="-128"/>
              <a:ea typeface="BIZ UDゴシック" panose="020B0400000000000000" pitchFamily="49" charset="-128"/>
            </a:endParaRPr>
          </a:p>
          <a:p>
            <a:pPr algn="just"/>
            <a:r>
              <a:rPr kumimoji="1" lang="ja-JP" altLang="en-US" sz="900" b="1" dirty="0">
                <a:latin typeface="BIZ UDゴシック" panose="020B0400000000000000" pitchFamily="49" charset="-128"/>
                <a:ea typeface="BIZ UDゴシック" panose="020B0400000000000000" pitchFamily="49" charset="-128"/>
              </a:rPr>
              <a:t>「〇〇反対！」</a:t>
            </a:r>
            <a:endParaRPr kumimoji="1" lang="en-US" altLang="ja-JP" sz="900" b="1" dirty="0">
              <a:latin typeface="BIZ UDゴシック" panose="020B0400000000000000" pitchFamily="49" charset="-128"/>
              <a:ea typeface="BIZ UDゴシック" panose="020B0400000000000000" pitchFamily="49" charset="-128"/>
            </a:endParaRPr>
          </a:p>
          <a:p>
            <a:pPr algn="just"/>
            <a:r>
              <a:rPr kumimoji="1" lang="ja-JP" altLang="en-US" sz="900" b="1" dirty="0">
                <a:latin typeface="BIZ UDゴシック" panose="020B0400000000000000" pitchFamily="49" charset="-128"/>
                <a:ea typeface="BIZ UDゴシック" panose="020B0400000000000000" pitchFamily="49" charset="-128"/>
              </a:rPr>
              <a:t>「違う面もある」</a:t>
            </a:r>
            <a:endParaRPr kumimoji="1" lang="en-US" altLang="ja-JP" sz="900" b="1" dirty="0">
              <a:latin typeface="BIZ UDゴシック" panose="020B0400000000000000" pitchFamily="49" charset="-128"/>
              <a:ea typeface="BIZ UDゴシック" panose="020B0400000000000000" pitchFamily="49" charset="-128"/>
            </a:endParaRPr>
          </a:p>
        </p:txBody>
      </p:sp>
      <p:sp>
        <p:nvSpPr>
          <p:cNvPr id="154" name="円弧 153">
            <a:extLst>
              <a:ext uri="{FF2B5EF4-FFF2-40B4-BE49-F238E27FC236}">
                <a16:creationId xmlns:a16="http://schemas.microsoft.com/office/drawing/2014/main" id="{B4A2C4A4-60F4-0FC9-014D-A25776FFF74C}"/>
              </a:ext>
            </a:extLst>
          </p:cNvPr>
          <p:cNvSpPr/>
          <p:nvPr/>
        </p:nvSpPr>
        <p:spPr>
          <a:xfrm rot="3226937">
            <a:off x="4923688" y="7809938"/>
            <a:ext cx="1237241" cy="964262"/>
          </a:xfrm>
          <a:prstGeom prst="arc">
            <a:avLst/>
          </a:prstGeom>
          <a:ln w="28575">
            <a:solidFill>
              <a:srgbClr val="EA550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EA5504"/>
              </a:solidFill>
            </a:endParaRPr>
          </a:p>
        </p:txBody>
      </p:sp>
      <p:sp>
        <p:nvSpPr>
          <p:cNvPr id="155" name="テキスト ボックス 154">
            <a:extLst>
              <a:ext uri="{FF2B5EF4-FFF2-40B4-BE49-F238E27FC236}">
                <a16:creationId xmlns:a16="http://schemas.microsoft.com/office/drawing/2014/main" id="{4C6CCAEA-EA33-277C-66C9-6AEDF54FA79D}"/>
              </a:ext>
            </a:extLst>
          </p:cNvPr>
          <p:cNvSpPr txBox="1"/>
          <p:nvPr/>
        </p:nvSpPr>
        <p:spPr>
          <a:xfrm>
            <a:off x="5377967" y="8813517"/>
            <a:ext cx="1427560" cy="276999"/>
          </a:xfrm>
          <a:prstGeom prst="rect">
            <a:avLst/>
          </a:prstGeom>
          <a:noFill/>
        </p:spPr>
        <p:txBody>
          <a:bodyPr wrap="square" rtlCol="0">
            <a:spAutoFit/>
          </a:bodyPr>
          <a:lstStyle/>
          <a:p>
            <a:pPr algn="just"/>
            <a:r>
              <a:rPr kumimoji="1" lang="ja-JP" altLang="en-US" sz="1200" b="1" dirty="0">
                <a:solidFill>
                  <a:srgbClr val="EA5504"/>
                </a:solidFill>
                <a:latin typeface="BIZ UDゴシック" panose="020B0400000000000000" pitchFamily="49" charset="-128"/>
                <a:ea typeface="BIZ UDゴシック" panose="020B0400000000000000" pitchFamily="49" charset="-128"/>
              </a:rPr>
              <a:t>ＡＩがフィルター</a:t>
            </a:r>
            <a:endParaRPr kumimoji="1" lang="en-US" altLang="ja-JP" sz="1200" b="1" dirty="0">
              <a:solidFill>
                <a:srgbClr val="EA5504"/>
              </a:solidFill>
              <a:latin typeface="BIZ UDゴシック" panose="020B0400000000000000" pitchFamily="49" charset="-128"/>
              <a:ea typeface="BIZ UDゴシック" panose="020B0400000000000000" pitchFamily="49" charset="-128"/>
            </a:endParaRPr>
          </a:p>
        </p:txBody>
      </p:sp>
      <p:cxnSp>
        <p:nvCxnSpPr>
          <p:cNvPr id="158" name="直線コネクタ 157">
            <a:extLst>
              <a:ext uri="{FF2B5EF4-FFF2-40B4-BE49-F238E27FC236}">
                <a16:creationId xmlns:a16="http://schemas.microsoft.com/office/drawing/2014/main" id="{481393CB-F642-29A0-559B-365A7666812D}"/>
              </a:ext>
            </a:extLst>
          </p:cNvPr>
          <p:cNvCxnSpPr>
            <a:cxnSpLocks/>
          </p:cNvCxnSpPr>
          <p:nvPr/>
        </p:nvCxnSpPr>
        <p:spPr>
          <a:xfrm flipH="1">
            <a:off x="6117641" y="8487799"/>
            <a:ext cx="395078" cy="718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矢印コネクタ 159">
            <a:extLst>
              <a:ext uri="{FF2B5EF4-FFF2-40B4-BE49-F238E27FC236}">
                <a16:creationId xmlns:a16="http://schemas.microsoft.com/office/drawing/2014/main" id="{C0B2E487-23A0-9F16-45F7-B06B27508D8F}"/>
              </a:ext>
            </a:extLst>
          </p:cNvPr>
          <p:cNvCxnSpPr>
            <a:cxnSpLocks/>
          </p:cNvCxnSpPr>
          <p:nvPr/>
        </p:nvCxnSpPr>
        <p:spPr>
          <a:xfrm>
            <a:off x="6117641" y="8559643"/>
            <a:ext cx="613067" cy="2136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8F841F3D-4FB0-140E-BF65-7F0A1E1E0485}"/>
              </a:ext>
            </a:extLst>
          </p:cNvPr>
          <p:cNvCxnSpPr>
            <a:cxnSpLocks/>
          </p:cNvCxnSpPr>
          <p:nvPr/>
        </p:nvCxnSpPr>
        <p:spPr>
          <a:xfrm>
            <a:off x="6092552" y="8193077"/>
            <a:ext cx="398442" cy="116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FEA7A7C1-83CF-438B-9D55-3C2D7FDA6770}"/>
              </a:ext>
            </a:extLst>
          </p:cNvPr>
          <p:cNvCxnSpPr>
            <a:cxnSpLocks/>
          </p:cNvCxnSpPr>
          <p:nvPr/>
        </p:nvCxnSpPr>
        <p:spPr>
          <a:xfrm flipV="1">
            <a:off x="6083556" y="8059604"/>
            <a:ext cx="647152" cy="137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2B905096-E358-D7EC-BABE-D6A04A97651C}"/>
              </a:ext>
            </a:extLst>
          </p:cNvPr>
          <p:cNvSpPr txBox="1"/>
          <p:nvPr/>
        </p:nvSpPr>
        <p:spPr>
          <a:xfrm>
            <a:off x="4511203" y="9218882"/>
            <a:ext cx="2753346" cy="600164"/>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ネットやＳＮＳは、ＡＩのせいで、</a:t>
            </a:r>
            <a:r>
              <a:rPr kumimoji="1" lang="ja-JP" altLang="en-US" sz="1100" b="1" dirty="0">
                <a:solidFill>
                  <a:srgbClr val="EA5504"/>
                </a:solidFill>
                <a:latin typeface="BIZ UDゴシック" panose="020B0400000000000000" pitchFamily="49" charset="-128"/>
                <a:ea typeface="BIZ UDゴシック" panose="020B0400000000000000" pitchFamily="49" charset="-128"/>
              </a:rPr>
              <a:t>一度見た情報・意見に偏りがち</a:t>
            </a:r>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solidFill>
                  <a:srgbClr val="EA5504"/>
                </a:solidFill>
                <a:latin typeface="BIZ UDゴシック" panose="020B0400000000000000" pitchFamily="49" charset="-128"/>
                <a:ea typeface="BIZ UDゴシック" panose="020B0400000000000000" pitchFamily="49" charset="-128"/>
              </a:rPr>
              <a:t>反対意見やネット以外の情報</a:t>
            </a:r>
            <a:r>
              <a:rPr kumimoji="1" lang="ja-JP" altLang="en-US" sz="1100" b="1" dirty="0">
                <a:latin typeface="BIZ UDゴシック" panose="020B0400000000000000" pitchFamily="49" charset="-128"/>
                <a:ea typeface="BIZ UDゴシック" panose="020B0400000000000000" pitchFamily="49" charset="-128"/>
              </a:rPr>
              <a:t>もチェックを！</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6CBD94BE-C2CB-1255-B9A4-B9573185DA20}"/>
              </a:ext>
            </a:extLst>
          </p:cNvPr>
          <p:cNvSpPr txBox="1"/>
          <p:nvPr/>
        </p:nvSpPr>
        <p:spPr>
          <a:xfrm>
            <a:off x="445350" y="5097361"/>
            <a:ext cx="851234" cy="246221"/>
          </a:xfrm>
          <a:prstGeom prst="rect">
            <a:avLst/>
          </a:prstGeom>
          <a:noFill/>
        </p:spPr>
        <p:txBody>
          <a:bodyPr wrap="square" rtlCol="0">
            <a:spAutoFit/>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私たち</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75165D7B-62A1-E79D-0880-3806558ADBDE}"/>
              </a:ext>
            </a:extLst>
          </p:cNvPr>
          <p:cNvSpPr txBox="1"/>
          <p:nvPr/>
        </p:nvSpPr>
        <p:spPr>
          <a:xfrm>
            <a:off x="310946" y="6003420"/>
            <a:ext cx="1020072" cy="246221"/>
          </a:xfrm>
          <a:prstGeom prst="rect">
            <a:avLst/>
          </a:prstGeom>
          <a:noFill/>
        </p:spPr>
        <p:txBody>
          <a:bodyPr wrap="square" rtlCol="0">
            <a:spAutoFit/>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政治家</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p:txBody>
      </p:sp>
      <p:pic>
        <p:nvPicPr>
          <p:cNvPr id="36" name="図 35" descr="アイコン&#10;&#10;AI によって生成されたコンテンツは間違っている可能性があります。">
            <a:extLst>
              <a:ext uri="{FF2B5EF4-FFF2-40B4-BE49-F238E27FC236}">
                <a16:creationId xmlns:a16="http://schemas.microsoft.com/office/drawing/2014/main" id="{70D71A5E-2780-C760-8FAB-9271A104C4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128" y="6593830"/>
            <a:ext cx="423498" cy="423498"/>
          </a:xfrm>
          <a:prstGeom prst="rect">
            <a:avLst/>
          </a:prstGeom>
        </p:spPr>
      </p:pic>
      <p:sp>
        <p:nvSpPr>
          <p:cNvPr id="37" name="テキスト ボックス 36">
            <a:extLst>
              <a:ext uri="{FF2B5EF4-FFF2-40B4-BE49-F238E27FC236}">
                <a16:creationId xmlns:a16="http://schemas.microsoft.com/office/drawing/2014/main" id="{D621B198-BFA1-34C0-D0F8-7CE2D6A5D1AE}"/>
              </a:ext>
            </a:extLst>
          </p:cNvPr>
          <p:cNvSpPr txBox="1"/>
          <p:nvPr/>
        </p:nvSpPr>
        <p:spPr>
          <a:xfrm>
            <a:off x="465229" y="6971319"/>
            <a:ext cx="881119" cy="246221"/>
          </a:xfrm>
          <a:prstGeom prst="rect">
            <a:avLst/>
          </a:prstGeom>
          <a:noFill/>
        </p:spPr>
        <p:txBody>
          <a:bodyPr wrap="square" rtlCol="0">
            <a:spAutoFit/>
          </a:bodyPr>
          <a:lstStyle/>
          <a:p>
            <a:pPr algn="just"/>
            <a:r>
              <a:rPr kumimoji="1" lang="ja-JP" altLang="en-US" sz="1000" b="1" dirty="0">
                <a:solidFill>
                  <a:schemeClr val="bg1"/>
                </a:solidFill>
                <a:latin typeface="BIZ UDゴシック" panose="020B0400000000000000" pitchFamily="49" charset="-128"/>
                <a:ea typeface="BIZ UDゴシック" panose="020B0400000000000000" pitchFamily="49" charset="-128"/>
              </a:rPr>
              <a:t>メディア</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C6E3A131-B841-CC37-A405-979C5F8B88A6}"/>
              </a:ext>
            </a:extLst>
          </p:cNvPr>
          <p:cNvSpPr txBox="1"/>
          <p:nvPr/>
        </p:nvSpPr>
        <p:spPr>
          <a:xfrm>
            <a:off x="4343742" y="6002044"/>
            <a:ext cx="1020072" cy="246221"/>
          </a:xfrm>
          <a:prstGeom prst="rect">
            <a:avLst/>
          </a:prstGeom>
          <a:noFill/>
        </p:spPr>
        <p:txBody>
          <a:bodyPr wrap="square" rtlCol="0">
            <a:spAutoFit/>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政治家</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p:txBody>
      </p:sp>
      <p:sp>
        <p:nvSpPr>
          <p:cNvPr id="51" name="TextBox 77">
            <a:extLst>
              <a:ext uri="{FF2B5EF4-FFF2-40B4-BE49-F238E27FC236}">
                <a16:creationId xmlns:a16="http://schemas.microsoft.com/office/drawing/2014/main" id="{8ACAA199-79DA-7BC9-D8F9-DEB261CBC807}"/>
              </a:ext>
            </a:extLst>
          </p:cNvPr>
          <p:cNvSpPr txBox="1"/>
          <p:nvPr/>
        </p:nvSpPr>
        <p:spPr>
          <a:xfrm>
            <a:off x="2899185" y="4957801"/>
            <a:ext cx="1082320" cy="631455"/>
          </a:xfrm>
          <a:prstGeom prst="rect">
            <a:avLst/>
          </a:prstGeom>
          <a:ln>
            <a:noFill/>
          </a:ln>
        </p:spPr>
        <p:txBody>
          <a:bodyPr wrap="square" lIns="0" tIns="0" rIns="0" bIns="0" rtlCol="0" anchor="t">
            <a:spAutoFit/>
          </a:bodyPr>
          <a:lstStyle/>
          <a:p>
            <a:pPr>
              <a:lnSpc>
                <a:spcPts val="3780"/>
              </a:lnSpc>
            </a:pPr>
            <a:r>
              <a:rPr lang="ja-JP" altLang="en-US" sz="9600" dirty="0">
                <a:solidFill>
                  <a:srgbClr val="EA5504"/>
                </a:solidFill>
                <a:latin typeface="HGPSoeiKakugothicUB" panose="020B0900000000000000" pitchFamily="34" charset="-128"/>
                <a:ea typeface="HGPSoeiKakugothicUB" panose="020B0900000000000000" pitchFamily="34" charset="-128"/>
              </a:rPr>
              <a:t>👉</a:t>
            </a:r>
            <a:endParaRPr lang="en-US" sz="9600" dirty="0">
              <a:solidFill>
                <a:srgbClr val="EA5504"/>
              </a:solidFill>
              <a:latin typeface="HGPSoeiKakugothicUB" panose="020B0900000000000000" pitchFamily="34" charset="-128"/>
              <a:ea typeface="HGPSoeiKakugothicUB" panose="020B0900000000000000" pitchFamily="34" charset="-128"/>
            </a:endParaRPr>
          </a:p>
        </p:txBody>
      </p:sp>
      <p:pic>
        <p:nvPicPr>
          <p:cNvPr id="56" name="図 55" descr="口を開けている少年&#10;&#10;AI によって生成されたコンテンツは間違っている可能性があります。">
            <a:extLst>
              <a:ext uri="{FF2B5EF4-FFF2-40B4-BE49-F238E27FC236}">
                <a16:creationId xmlns:a16="http://schemas.microsoft.com/office/drawing/2014/main" id="{86221749-F5CE-C51B-F66F-A8C0991FD7A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94510" y="6072719"/>
            <a:ext cx="1272578" cy="1272578"/>
          </a:xfrm>
          <a:prstGeom prst="rect">
            <a:avLst/>
          </a:prstGeom>
        </p:spPr>
      </p:pic>
      <p:sp>
        <p:nvSpPr>
          <p:cNvPr id="57" name="角丸四角形吹き出し 44">
            <a:extLst>
              <a:ext uri="{FF2B5EF4-FFF2-40B4-BE49-F238E27FC236}">
                <a16:creationId xmlns:a16="http://schemas.microsoft.com/office/drawing/2014/main" id="{2907936C-69F9-5E17-AB30-BD7041FD32C7}"/>
              </a:ext>
            </a:extLst>
          </p:cNvPr>
          <p:cNvSpPr/>
          <p:nvPr/>
        </p:nvSpPr>
        <p:spPr>
          <a:xfrm>
            <a:off x="3327711" y="5507538"/>
            <a:ext cx="802447" cy="654308"/>
          </a:xfrm>
          <a:prstGeom prst="wedgeRoundRectCallout">
            <a:avLst>
              <a:gd name="adj1" fmla="val 19999"/>
              <a:gd name="adj2" fmla="val 67072"/>
              <a:gd name="adj3" fmla="val 16667"/>
            </a:avLst>
          </a:prstGeom>
          <a:solidFill>
            <a:schemeClr val="bg1"/>
          </a:solidFill>
          <a:ln w="28575">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id="{C8866006-AF9C-E192-8843-547E64D94FE6}"/>
              </a:ext>
            </a:extLst>
          </p:cNvPr>
          <p:cNvSpPr/>
          <p:nvPr/>
        </p:nvSpPr>
        <p:spPr>
          <a:xfrm>
            <a:off x="3299570" y="5621120"/>
            <a:ext cx="874979" cy="415498"/>
          </a:xfrm>
          <a:prstGeom prst="rect">
            <a:avLst/>
          </a:prstGeom>
        </p:spPr>
        <p:txBody>
          <a:bodyPr wrap="square">
            <a:spAutoFit/>
          </a:bodyPr>
          <a:lstStyle/>
          <a:p>
            <a:r>
              <a:rPr lang="ja-JP" altLang="en-US" sz="1050" b="1" dirty="0">
                <a:solidFill>
                  <a:srgbClr val="EA5504"/>
                </a:solidFill>
                <a:latin typeface="BIZ UDゴシック" panose="020B0400000000000000" pitchFamily="49" charset="-128"/>
                <a:ea typeface="BIZ UDゴシック" panose="020B0400000000000000" pitchFamily="49" charset="-128"/>
              </a:rPr>
              <a:t>みんなが関心を持つと</a:t>
            </a:r>
            <a:endParaRPr lang="en-US" altLang="ja-JP" sz="1050" b="1" dirty="0">
              <a:solidFill>
                <a:srgbClr val="EA5504"/>
              </a:solidFill>
              <a:latin typeface="BIZ UDゴシック" panose="020B0400000000000000" pitchFamily="49" charset="-128"/>
              <a:ea typeface="BIZ UDゴシック" panose="020B0400000000000000" pitchFamily="49" charset="-128"/>
            </a:endParaRPr>
          </a:p>
        </p:txBody>
      </p:sp>
      <p:sp>
        <p:nvSpPr>
          <p:cNvPr id="60" name="正方形/長方形 59">
            <a:extLst>
              <a:ext uri="{FF2B5EF4-FFF2-40B4-BE49-F238E27FC236}">
                <a16:creationId xmlns:a16="http://schemas.microsoft.com/office/drawing/2014/main" id="{7FA6E126-AFF3-A325-F9EF-AB56027BA7F9}"/>
              </a:ext>
            </a:extLst>
          </p:cNvPr>
          <p:cNvSpPr/>
          <p:nvPr/>
        </p:nvSpPr>
        <p:spPr>
          <a:xfrm>
            <a:off x="3560536" y="7430413"/>
            <a:ext cx="903514" cy="430887"/>
          </a:xfrm>
          <a:prstGeom prst="rect">
            <a:avLst/>
          </a:prstGeom>
        </p:spPr>
        <p:txBody>
          <a:bodyPr wrap="square">
            <a:spAutoFit/>
          </a:bodyPr>
          <a:lstStyle/>
          <a:p>
            <a:r>
              <a:rPr lang="ja-JP" altLang="en-US" sz="1100" dirty="0">
                <a:solidFill>
                  <a:schemeClr val="bg1"/>
                </a:solidFill>
                <a:latin typeface="HGP創英角ｺﾞｼｯｸUB" panose="020B0900000000000000" pitchFamily="50" charset="-128"/>
                <a:ea typeface="HGP創英角ｺﾞｼｯｸUB" panose="020B0900000000000000" pitchFamily="50" charset="-128"/>
              </a:rPr>
              <a:t>郡山りょう</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r>
              <a:rPr lang="en-US" altLang="ja-JP" sz="1100" dirty="0">
                <a:solidFill>
                  <a:schemeClr val="bg1"/>
                </a:solidFill>
                <a:latin typeface="HGP創英角ｺﾞｼｯｸUB" panose="020B0900000000000000" pitchFamily="50" charset="-128"/>
                <a:ea typeface="HGP創英角ｺﾞｼｯｸUB" panose="020B0900000000000000" pitchFamily="50" charset="-128"/>
              </a:rPr>
              <a:t>LINE</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rPr>
              <a:t>公式</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5" name="正方形/長方形 64">
            <a:extLst>
              <a:ext uri="{FF2B5EF4-FFF2-40B4-BE49-F238E27FC236}">
                <a16:creationId xmlns:a16="http://schemas.microsoft.com/office/drawing/2014/main" id="{ABDDE3EF-0521-BBE3-1C3A-D94B5D6841D8}"/>
              </a:ext>
            </a:extLst>
          </p:cNvPr>
          <p:cNvSpPr/>
          <p:nvPr/>
        </p:nvSpPr>
        <p:spPr>
          <a:xfrm>
            <a:off x="3476440" y="8944648"/>
            <a:ext cx="879568" cy="253916"/>
          </a:xfrm>
          <a:prstGeom prst="rect">
            <a:avLst/>
          </a:prstGeom>
        </p:spPr>
        <p:txBody>
          <a:bodyPr wrap="square">
            <a:spAutoFit/>
          </a:bodyPr>
          <a:lstStyle/>
          <a:p>
            <a:pPr algn="ctr"/>
            <a:r>
              <a:rPr lang="ja-JP" altLang="en-US" sz="1050" b="1" dirty="0">
                <a:solidFill>
                  <a:srgbClr val="EA5504"/>
                </a:solidFill>
                <a:latin typeface="BIZ UDゴシック" panose="020B0400000000000000" pitchFamily="49" charset="-128"/>
                <a:ea typeface="BIZ UDゴシック" panose="020B0400000000000000" pitchFamily="49" charset="-128"/>
              </a:rPr>
              <a:t>解説動画</a:t>
            </a:r>
            <a:endParaRPr lang="en-US" altLang="ja-JP" sz="1050" b="1" dirty="0">
              <a:solidFill>
                <a:srgbClr val="EA5504"/>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959C6BD4-84CA-B8C3-0127-97765D2283D0}"/>
              </a:ext>
            </a:extLst>
          </p:cNvPr>
          <p:cNvSpPr txBox="1"/>
          <p:nvPr/>
        </p:nvSpPr>
        <p:spPr>
          <a:xfrm>
            <a:off x="4422487" y="5066485"/>
            <a:ext cx="851234" cy="246221"/>
          </a:xfrm>
          <a:prstGeom prst="rect">
            <a:avLst/>
          </a:prstGeom>
          <a:noFill/>
        </p:spPr>
        <p:txBody>
          <a:bodyPr wrap="square" rtlCol="0">
            <a:spAutoFit/>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私たち</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p:txBody>
      </p:sp>
      <p:pic>
        <p:nvPicPr>
          <p:cNvPr id="34" name="図 33" descr="アイコン&#10;&#10;AI によって生成されたコンテンツは間違っている可能性があります。">
            <a:extLst>
              <a:ext uri="{FF2B5EF4-FFF2-40B4-BE49-F238E27FC236}">
                <a16:creationId xmlns:a16="http://schemas.microsoft.com/office/drawing/2014/main" id="{5CF3145B-55CC-A847-BEBC-7CA0C0E142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07938" y="6590645"/>
            <a:ext cx="423498" cy="423498"/>
          </a:xfrm>
          <a:prstGeom prst="rect">
            <a:avLst/>
          </a:prstGeom>
        </p:spPr>
      </p:pic>
      <p:sp>
        <p:nvSpPr>
          <p:cNvPr id="35" name="テキスト ボックス 34">
            <a:extLst>
              <a:ext uri="{FF2B5EF4-FFF2-40B4-BE49-F238E27FC236}">
                <a16:creationId xmlns:a16="http://schemas.microsoft.com/office/drawing/2014/main" id="{95A42CE8-1213-D11C-C496-731D73D15DEE}"/>
              </a:ext>
            </a:extLst>
          </p:cNvPr>
          <p:cNvSpPr txBox="1"/>
          <p:nvPr/>
        </p:nvSpPr>
        <p:spPr>
          <a:xfrm>
            <a:off x="4453039" y="6968134"/>
            <a:ext cx="881119" cy="246221"/>
          </a:xfrm>
          <a:prstGeom prst="rect">
            <a:avLst/>
          </a:prstGeom>
          <a:noFill/>
        </p:spPr>
        <p:txBody>
          <a:bodyPr wrap="square" rtlCol="0">
            <a:spAutoFit/>
          </a:bodyPr>
          <a:lstStyle/>
          <a:p>
            <a:pPr algn="just"/>
            <a:r>
              <a:rPr kumimoji="1" lang="ja-JP" altLang="en-US" sz="1000" b="1" dirty="0">
                <a:solidFill>
                  <a:schemeClr val="bg1"/>
                </a:solidFill>
                <a:latin typeface="BIZ UDゴシック" panose="020B0400000000000000" pitchFamily="49" charset="-128"/>
                <a:ea typeface="BIZ UDゴシック" panose="020B0400000000000000" pitchFamily="49" charset="-128"/>
              </a:rPr>
              <a:t>メディア</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p:txBody>
      </p:sp>
      <p:cxnSp>
        <p:nvCxnSpPr>
          <p:cNvPr id="84" name="コネクタ: カギ線 83">
            <a:extLst>
              <a:ext uri="{FF2B5EF4-FFF2-40B4-BE49-F238E27FC236}">
                <a16:creationId xmlns:a16="http://schemas.microsoft.com/office/drawing/2014/main" id="{6B0463A1-EDF2-117C-7F1E-90C729C80B38}"/>
              </a:ext>
            </a:extLst>
          </p:cNvPr>
          <p:cNvCxnSpPr>
            <a:cxnSpLocks/>
            <a:stCxn id="137" idx="1"/>
          </p:cNvCxnSpPr>
          <p:nvPr/>
        </p:nvCxnSpPr>
        <p:spPr>
          <a:xfrm rot="10800000" flipH="1" flipV="1">
            <a:off x="293549" y="8199574"/>
            <a:ext cx="58698" cy="673001"/>
          </a:xfrm>
          <a:prstGeom prst="bentConnector4">
            <a:avLst>
              <a:gd name="adj1" fmla="val -113839"/>
              <a:gd name="adj2" fmla="val 99656"/>
            </a:avLst>
          </a:prstGeom>
          <a:ln w="28575">
            <a:solidFill>
              <a:srgbClr val="EA5504"/>
            </a:solidFill>
            <a:tailEnd type="triangle"/>
          </a:ln>
        </p:spPr>
        <p:style>
          <a:lnRef idx="1">
            <a:schemeClr val="accent1"/>
          </a:lnRef>
          <a:fillRef idx="0">
            <a:schemeClr val="accent1"/>
          </a:fillRef>
          <a:effectRef idx="0">
            <a:schemeClr val="accent1"/>
          </a:effectRef>
          <a:fontRef idx="minor">
            <a:schemeClr val="tx1"/>
          </a:fontRef>
        </p:style>
      </p:cxnSp>
      <p:pic>
        <p:nvPicPr>
          <p:cNvPr id="90" name="図 89" descr="QR コード&#10;&#10;AI によって生成されたコンテンツは間違っている可能性があります。">
            <a:extLst>
              <a:ext uri="{FF2B5EF4-FFF2-40B4-BE49-F238E27FC236}">
                <a16:creationId xmlns:a16="http://schemas.microsoft.com/office/drawing/2014/main" id="{1ECF66D8-86FE-A11E-AD8C-2C7455EC277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89524" y="7830837"/>
            <a:ext cx="705428" cy="705428"/>
          </a:xfrm>
          <a:prstGeom prst="rect">
            <a:avLst/>
          </a:prstGeom>
        </p:spPr>
      </p:pic>
      <p:cxnSp>
        <p:nvCxnSpPr>
          <p:cNvPr id="93" name="直線コネクタ 92">
            <a:extLst>
              <a:ext uri="{FF2B5EF4-FFF2-40B4-BE49-F238E27FC236}">
                <a16:creationId xmlns:a16="http://schemas.microsoft.com/office/drawing/2014/main" id="{F956008F-B0D3-9B5C-C509-603E2A7FC026}"/>
              </a:ext>
            </a:extLst>
          </p:cNvPr>
          <p:cNvCxnSpPr>
            <a:cxnSpLocks/>
          </p:cNvCxnSpPr>
          <p:nvPr/>
        </p:nvCxnSpPr>
        <p:spPr>
          <a:xfrm>
            <a:off x="445350" y="8478034"/>
            <a:ext cx="285099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D55981A9-08BC-DD74-62C2-1208AD0A4277}"/>
              </a:ext>
            </a:extLst>
          </p:cNvPr>
          <p:cNvCxnSpPr>
            <a:cxnSpLocks/>
          </p:cNvCxnSpPr>
          <p:nvPr/>
        </p:nvCxnSpPr>
        <p:spPr>
          <a:xfrm flipV="1">
            <a:off x="3295270" y="7969944"/>
            <a:ext cx="132391" cy="51785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05BE6-5288-43F3-A40A-2466846BBEC7}">
  <ds:schemaRefs>
    <ds:schemaRef ds:uri="http://schemas.microsoft.com/sharepoint/v3/contenttype/forms"/>
  </ds:schemaRefs>
</ds:datastoreItem>
</file>

<file path=customXml/itemProps2.xml><?xml version="1.0" encoding="utf-8"?>
<ds:datastoreItem xmlns:ds="http://schemas.openxmlformats.org/officeDocument/2006/customXml" ds:itemID="{A48C7DB2-B322-456E-83A5-671C3BA1F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015d1-1fb6-4ff2-9e56-a924d2e6ef07"/>
    <ds:schemaRef ds:uri="36b22aac-cebf-46da-a759-5c924adb7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7649</TotalTime>
  <Words>724</Words>
  <Application>Microsoft Office PowerPoint</Application>
  <PresentationFormat>ユーザー設定</PresentationFormat>
  <Paragraphs>112</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Rounded M+ Bold</vt:lpstr>
      <vt:lpstr>BIZ UDゴシック</vt:lpstr>
      <vt:lpstr>BIZ UDゴシック</vt:lpstr>
      <vt:lpstr>HGP創英角ｺﾞｼｯｸUB</vt:lpstr>
      <vt:lpstr>玉ねぎ楷書激無料版v7改</vt:lpstr>
      <vt:lpstr>Arial</vt:lpstr>
      <vt:lpstr>HGS創英角ｺﾞｼｯｸUB</vt:lpstr>
      <vt:lpstr>游ゴシック</vt:lpstr>
      <vt:lpstr>Noto Sans JP Medium</vt:lpstr>
      <vt:lpstr>Calibri</vt:lpstr>
      <vt:lpstr>HG創英角ｺﾞｼｯｸUB</vt:lpstr>
      <vt:lpstr>HGP創英角ｺﾞｼｯｸUB</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平田 慎太郎</cp:lastModifiedBy>
  <cp:revision>182</cp:revision>
  <cp:lastPrinted>2025-04-17T00:51:58Z</cp:lastPrinted>
  <dcterms:created xsi:type="dcterms:W3CDTF">2006-08-16T00:00:00Z</dcterms:created>
  <dcterms:modified xsi:type="dcterms:W3CDTF">2025-04-18T07:13:05Z</dcterms:modified>
  <dc:identifier>DAGCijUpT20</dc:identifier>
</cp:coreProperties>
</file>