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6"/>
  </p:notesMasterIdLst>
  <p:sldIdLst>
    <p:sldId id="259" r:id="rId4"/>
    <p:sldId id="257" r:id="rId5"/>
  </p:sldIdLst>
  <p:sldSz cx="7556500" cy="10693400"/>
  <p:notesSz cx="6888163" cy="10018713"/>
  <p:embeddedFontLst>
    <p:embeddedFont>
      <p:font typeface="Rounded M+ Bold" panose="020B0600070205080204" charset="-128"/>
      <p:regular r:id="rId7"/>
    </p:embeddedFont>
    <p:embeddedFont>
      <p:font typeface="玉ねぎ楷書激無料版v7改" panose="020B0600070205080204" charset="-128"/>
      <p:regular r:id="rId8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HGP創英角ｺﾞｼｯｸUB" panose="020B0900000000000000" pitchFamily="50" charset="-128"/>
      <p:regular r:id="rId11"/>
    </p:embeddedFont>
    <p:embeddedFont>
      <p:font typeface="HGS創英角ｺﾞｼｯｸUB" panose="020B0900000000000000" pitchFamily="50" charset="-128"/>
      <p:regular r:id="rId12"/>
    </p:embeddedFont>
    <p:embeddedFont>
      <p:font typeface="HG創英角ｺﾞｼｯｸUB" panose="020B0909000000000000" pitchFamily="49" charset="-128"/>
      <p:regular r:id="rId13"/>
    </p:embeddedFont>
    <p:embeddedFont>
      <p:font typeface="Noto Sans JP Medium" panose="020B0200000000000000" pitchFamily="50" charset="-128"/>
      <p:regular r:id="rId14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95BBD-008A-64F0-273F-C5574F853E85}" name="田畑 智哉" initials="智田" userId="S::t.tabata@jam-union.jp::76c0089d-5842-4717-99bf-a496d18859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田 慎太郎" initials="平田" lastIdx="1" clrIdx="0">
    <p:extLst>
      <p:ext uri="{19B8F6BF-5375-455C-9EA6-DF929625EA0E}">
        <p15:presenceInfo xmlns:p15="http://schemas.microsoft.com/office/powerpoint/2012/main" userId="S-1-5-21-1474818069-3981418311-2407823682-7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24E55-03F9-419F-B474-7915F7BCC9C1}" v="157" dt="2025-03-17T16:17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5" autoAdjust="0"/>
    <p:restoredTop sz="95227" autoAdjust="0"/>
  </p:normalViewPr>
  <p:slideViewPr>
    <p:cSldViewPr>
      <p:cViewPr varScale="1">
        <p:scale>
          <a:sx n="58" d="100"/>
          <a:sy n="58" d="100"/>
        </p:scale>
        <p:origin x="159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microsoft.com/office/2018/10/relationships/authors" Target="authors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22F1-959C-4C60-87D0-C2D68F5D207B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6" y="4821240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C6D3-792E-43F8-BE28-340B7046B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76FA-F963-89C4-C1A5-762A1FC0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90C928-90EC-DE1A-8D1E-4E2955829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15E906-F683-9474-A38F-55D99B12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27C59-2863-3F81-CE69-F807F6A0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C6D3-792E-43F8-BE28-340B7046B3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02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C6D3-792E-43F8-BE28-340B7046B34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75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24924-8993-8250-7BDB-51A73977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無料 病院のベッドに横たわっている女性の写真 写真素材">
            <a:extLst>
              <a:ext uri="{FF2B5EF4-FFF2-40B4-BE49-F238E27FC236}">
                <a16:creationId xmlns:a16="http://schemas.microsoft.com/office/drawing/2014/main" id="{2E25BA78-EC91-9C8B-A216-A491DA51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14750" r="18463" b="10005"/>
          <a:stretch/>
        </p:blipFill>
        <p:spPr bwMode="auto">
          <a:xfrm>
            <a:off x="3807416" y="1579062"/>
            <a:ext cx="1720152" cy="13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角丸四角形 113">
            <a:extLst>
              <a:ext uri="{FF2B5EF4-FFF2-40B4-BE49-F238E27FC236}">
                <a16:creationId xmlns:a16="http://schemas.microsoft.com/office/drawing/2014/main" id="{7D3CD084-1893-CEAD-5766-3F54D4A75AE2}"/>
              </a:ext>
            </a:extLst>
          </p:cNvPr>
          <p:cNvSpPr/>
          <p:nvPr/>
        </p:nvSpPr>
        <p:spPr>
          <a:xfrm>
            <a:off x="236151" y="3047470"/>
            <a:ext cx="5189318" cy="1375156"/>
          </a:xfrm>
          <a:prstGeom prst="roundRect">
            <a:avLst>
              <a:gd name="adj" fmla="val 9835"/>
            </a:avLst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角丸四角形 113">
            <a:extLst>
              <a:ext uri="{FF2B5EF4-FFF2-40B4-BE49-F238E27FC236}">
                <a16:creationId xmlns:a16="http://schemas.microsoft.com/office/drawing/2014/main" id="{FA07A866-2B8E-A98D-4780-D03F3E480E20}"/>
              </a:ext>
            </a:extLst>
          </p:cNvPr>
          <p:cNvSpPr/>
          <p:nvPr/>
        </p:nvSpPr>
        <p:spPr>
          <a:xfrm>
            <a:off x="243396" y="8416748"/>
            <a:ext cx="7052537" cy="1436284"/>
          </a:xfrm>
          <a:prstGeom prst="roundRect">
            <a:avLst>
              <a:gd name="adj" fmla="val 4348"/>
            </a:avLst>
          </a:prstGeom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 113">
            <a:extLst>
              <a:ext uri="{FF2B5EF4-FFF2-40B4-BE49-F238E27FC236}">
                <a16:creationId xmlns:a16="http://schemas.microsoft.com/office/drawing/2014/main" id="{B93F8860-5899-EE46-E36D-8FB3D76C122A}"/>
              </a:ext>
            </a:extLst>
          </p:cNvPr>
          <p:cNvSpPr/>
          <p:nvPr/>
        </p:nvSpPr>
        <p:spPr>
          <a:xfrm>
            <a:off x="240203" y="6760728"/>
            <a:ext cx="7052537" cy="1440000"/>
          </a:xfrm>
          <a:prstGeom prst="roundRect">
            <a:avLst>
              <a:gd name="adj" fmla="val 3583"/>
            </a:avLst>
          </a:prstGeom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7B97BC2-316C-598B-24F2-16BB744CFE8C}"/>
              </a:ext>
            </a:extLst>
          </p:cNvPr>
          <p:cNvSpPr txBox="1"/>
          <p:nvPr/>
        </p:nvSpPr>
        <p:spPr>
          <a:xfrm>
            <a:off x="0" y="-94577"/>
            <a:ext cx="7560000" cy="14064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grpSp>
        <p:nvGrpSpPr>
          <p:cNvPr id="57" name="Group 57">
            <a:extLst>
              <a:ext uri="{FF2B5EF4-FFF2-40B4-BE49-F238E27FC236}">
                <a16:creationId xmlns:a16="http://schemas.microsoft.com/office/drawing/2014/main" id="{032A1077-CEB9-5EC6-208D-3393F3253A33}"/>
              </a:ext>
            </a:extLst>
          </p:cNvPr>
          <p:cNvGrpSpPr/>
          <p:nvPr/>
        </p:nvGrpSpPr>
        <p:grpSpPr>
          <a:xfrm>
            <a:off x="0" y="9960083"/>
            <a:ext cx="7560000" cy="741524"/>
            <a:chOff x="0" y="0"/>
            <a:chExt cx="2709333" cy="204871"/>
          </a:xfrm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F5E1E36-F418-469F-9F9C-B65E519BE3B5}"/>
                </a:ext>
              </a:extLst>
            </p:cNvPr>
            <p:cNvSpPr/>
            <p:nvPr/>
          </p:nvSpPr>
          <p:spPr>
            <a:xfrm>
              <a:off x="0" y="0"/>
              <a:ext cx="2709333" cy="204871"/>
            </a:xfrm>
            <a:custGeom>
              <a:avLst/>
              <a:gdLst/>
              <a:ahLst/>
              <a:cxnLst/>
              <a:rect l="l" t="t" r="r" b="b"/>
              <a:pathLst>
                <a:path w="2709333" h="204871">
                  <a:moveTo>
                    <a:pt x="0" y="0"/>
                  </a:moveTo>
                  <a:lnTo>
                    <a:pt x="2709333" y="0"/>
                  </a:lnTo>
                  <a:lnTo>
                    <a:pt x="2709333" y="204871"/>
                  </a:lnTo>
                  <a:lnTo>
                    <a:pt x="0" y="204871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281669A9-4798-47B7-CED9-5F8586CA2750}"/>
                </a:ext>
              </a:extLst>
            </p:cNvPr>
            <p:cNvSpPr txBox="1"/>
            <p:nvPr/>
          </p:nvSpPr>
          <p:spPr>
            <a:xfrm>
              <a:off x="0" y="-28575"/>
              <a:ext cx="2709333" cy="23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Freeform 60">
            <a:extLst>
              <a:ext uri="{FF2B5EF4-FFF2-40B4-BE49-F238E27FC236}">
                <a16:creationId xmlns:a16="http://schemas.microsoft.com/office/drawing/2014/main" id="{03ED6CDA-EDE5-2B6D-2498-7DA2E03CFCDE}"/>
              </a:ext>
            </a:extLst>
          </p:cNvPr>
          <p:cNvSpPr/>
          <p:nvPr/>
        </p:nvSpPr>
        <p:spPr>
          <a:xfrm>
            <a:off x="1566171" y="9980733"/>
            <a:ext cx="4427655" cy="516324"/>
          </a:xfrm>
          <a:custGeom>
            <a:avLst/>
            <a:gdLst/>
            <a:ahLst/>
            <a:cxnLst/>
            <a:rect l="l" t="t" r="r" b="b"/>
            <a:pathLst>
              <a:path w="4427655" h="516324">
                <a:moveTo>
                  <a:pt x="0" y="0"/>
                </a:moveTo>
                <a:lnTo>
                  <a:pt x="4427654" y="0"/>
                </a:lnTo>
                <a:lnTo>
                  <a:pt x="4427654" y="516324"/>
                </a:lnTo>
                <a:lnTo>
                  <a:pt x="0" y="516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4" name="Group 64">
            <a:extLst>
              <a:ext uri="{FF2B5EF4-FFF2-40B4-BE49-F238E27FC236}">
                <a16:creationId xmlns:a16="http://schemas.microsoft.com/office/drawing/2014/main" id="{0EC609FE-C397-DA52-0E14-AD01D086AAA2}"/>
              </a:ext>
            </a:extLst>
          </p:cNvPr>
          <p:cNvGrpSpPr/>
          <p:nvPr/>
        </p:nvGrpSpPr>
        <p:grpSpPr>
          <a:xfrm>
            <a:off x="3914461" y="339139"/>
            <a:ext cx="2458318" cy="327637"/>
            <a:chOff x="0" y="0"/>
            <a:chExt cx="881006" cy="117418"/>
          </a:xfrm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3B080C6D-0A8E-4F57-751A-43AD99725E8E}"/>
                </a:ext>
              </a:extLst>
            </p:cNvPr>
            <p:cNvSpPr/>
            <p:nvPr/>
          </p:nvSpPr>
          <p:spPr>
            <a:xfrm>
              <a:off x="0" y="0"/>
              <a:ext cx="881006" cy="117418"/>
            </a:xfrm>
            <a:custGeom>
              <a:avLst/>
              <a:gdLst/>
              <a:ahLst/>
              <a:cxnLst/>
              <a:rect l="l" t="t" r="r" b="b"/>
              <a:pathLst>
                <a:path w="881006" h="117418">
                  <a:moveTo>
                    <a:pt x="0" y="0"/>
                  </a:moveTo>
                  <a:lnTo>
                    <a:pt x="881006" y="0"/>
                  </a:lnTo>
                  <a:lnTo>
                    <a:pt x="881006" y="117418"/>
                  </a:lnTo>
                  <a:lnTo>
                    <a:pt x="0" y="117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922F63BF-BBF2-7D47-13BC-2CC41B28AAEC}"/>
                </a:ext>
              </a:extLst>
            </p:cNvPr>
            <p:cNvSpPr txBox="1"/>
            <p:nvPr/>
          </p:nvSpPr>
          <p:spPr>
            <a:xfrm>
              <a:off x="0" y="66675"/>
              <a:ext cx="881006" cy="50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0"/>
                </a:lnSpc>
              </a:pPr>
              <a:endParaRPr/>
            </a:p>
          </p:txBody>
        </p:sp>
      </p:grpSp>
      <p:sp>
        <p:nvSpPr>
          <p:cNvPr id="76" name="TextBox 76">
            <a:extLst>
              <a:ext uri="{FF2B5EF4-FFF2-40B4-BE49-F238E27FC236}">
                <a16:creationId xmlns:a16="http://schemas.microsoft.com/office/drawing/2014/main" id="{D4490811-9F61-BEDE-D9B1-8769AF758407}"/>
              </a:ext>
            </a:extLst>
          </p:cNvPr>
          <p:cNvSpPr txBox="1"/>
          <p:nvPr/>
        </p:nvSpPr>
        <p:spPr>
          <a:xfrm>
            <a:off x="4145798" y="817165"/>
            <a:ext cx="1983628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2024.12</a:t>
            </a:r>
            <a:r>
              <a:rPr lang="en-US" sz="2499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月号</a:t>
            </a:r>
          </a:p>
        </p:txBody>
      </p:sp>
      <p:sp>
        <p:nvSpPr>
          <p:cNvPr id="122" name="TextBox 76">
            <a:extLst>
              <a:ext uri="{FF2B5EF4-FFF2-40B4-BE49-F238E27FC236}">
                <a16:creationId xmlns:a16="http://schemas.microsoft.com/office/drawing/2014/main" id="{36F88763-442C-3D41-FADB-C4441F1DC8DC}"/>
              </a:ext>
            </a:extLst>
          </p:cNvPr>
          <p:cNvSpPr txBox="1"/>
          <p:nvPr/>
        </p:nvSpPr>
        <p:spPr>
          <a:xfrm>
            <a:off x="6179357" y="10246872"/>
            <a:ext cx="116512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1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郡山りょう後援会</a:t>
            </a:r>
            <a:endParaRPr lang="en-US" sz="2000" dirty="0">
              <a:solidFill>
                <a:srgbClr val="FFFFFF"/>
              </a:solidFill>
              <a:latin typeface="Rounded M+ Bold"/>
              <a:ea typeface="Rounded M+ Bold"/>
            </a:endParaRPr>
          </a:p>
        </p:txBody>
      </p:sp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7087D785-FE55-107D-14EA-6B0B9C1D9A6B}"/>
              </a:ext>
            </a:extLst>
          </p:cNvPr>
          <p:cNvSpPr/>
          <p:nvPr/>
        </p:nvSpPr>
        <p:spPr>
          <a:xfrm>
            <a:off x="0" y="0"/>
            <a:ext cx="7556500" cy="1408857"/>
          </a:xfrm>
          <a:prstGeom prst="flowChartDocument">
            <a:avLst/>
          </a:prstGeom>
          <a:solidFill>
            <a:srgbClr val="EA55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D5FFECB1-D83C-F4A8-F52F-0B155AE2FA18}"/>
              </a:ext>
            </a:extLst>
          </p:cNvPr>
          <p:cNvSpPr txBox="1"/>
          <p:nvPr/>
        </p:nvSpPr>
        <p:spPr>
          <a:xfrm>
            <a:off x="315377" y="130980"/>
            <a:ext cx="31299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郡山りょう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8DDA7A72-7533-A7FA-A55D-3A77F1452E44}"/>
              </a:ext>
            </a:extLst>
          </p:cNvPr>
          <p:cNvSpPr txBox="1"/>
          <p:nvPr/>
        </p:nvSpPr>
        <p:spPr>
          <a:xfrm>
            <a:off x="335773" y="602141"/>
            <a:ext cx="374225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マンスリーレポート</a:t>
            </a:r>
            <a:r>
              <a:rPr lang="ja-JP" sz="36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  </a:t>
            </a:r>
            <a:endParaRPr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E5C9C9EA-70D0-15AC-DCF3-7638600E57E4}"/>
              </a:ext>
            </a:extLst>
          </p:cNvPr>
          <p:cNvSpPr txBox="1"/>
          <p:nvPr/>
        </p:nvSpPr>
        <p:spPr>
          <a:xfrm>
            <a:off x="3199707" y="156632"/>
            <a:ext cx="991814" cy="64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202</a:t>
            </a:r>
            <a:r>
              <a:rPr lang="en-US" altLang="ja-JP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5</a:t>
            </a:r>
            <a:endParaRPr lang="en-US" altLang="ja-JP" b="1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6</a:t>
            </a:r>
            <a:r>
              <a:rPr lang="ja-JP" sz="2499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月号</a:t>
            </a:r>
            <a:endParaRPr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F5B74E0-DE5E-F560-E447-44462860244D}"/>
              </a:ext>
            </a:extLst>
          </p:cNvPr>
          <p:cNvGrpSpPr/>
          <p:nvPr/>
        </p:nvGrpSpPr>
        <p:grpSpPr>
          <a:xfrm>
            <a:off x="4145798" y="160381"/>
            <a:ext cx="2209158" cy="866813"/>
            <a:chOff x="4188691" y="341947"/>
            <a:chExt cx="2248496" cy="936674"/>
          </a:xfrm>
        </p:grpSpPr>
        <p:sp>
          <p:nvSpPr>
            <p:cNvPr id="17" name="Google Shape;100;p1">
              <a:extLst>
                <a:ext uri="{FF2B5EF4-FFF2-40B4-BE49-F238E27FC236}">
                  <a16:creationId xmlns:a16="http://schemas.microsoft.com/office/drawing/2014/main" id="{AECE6807-CA84-5E78-31C4-379A27D92933}"/>
                </a:ext>
              </a:extLst>
            </p:cNvPr>
            <p:cNvSpPr/>
            <p:nvPr/>
          </p:nvSpPr>
          <p:spPr>
            <a:xfrm>
              <a:off x="4188691" y="341947"/>
              <a:ext cx="2248496" cy="936674"/>
            </a:xfrm>
            <a:prstGeom prst="roundRect">
              <a:avLst>
                <a:gd name="adj" fmla="val 273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01;p1">
              <a:extLst>
                <a:ext uri="{FF2B5EF4-FFF2-40B4-BE49-F238E27FC236}">
                  <a16:creationId xmlns:a16="http://schemas.microsoft.com/office/drawing/2014/main" id="{52356604-AC65-AAF4-B2F6-01299BADAFA2}"/>
                </a:ext>
              </a:extLst>
            </p:cNvPr>
            <p:cNvGrpSpPr/>
            <p:nvPr/>
          </p:nvGrpSpPr>
          <p:grpSpPr>
            <a:xfrm>
              <a:off x="4900394" y="488712"/>
              <a:ext cx="1476701" cy="675998"/>
              <a:chOff x="4809616" y="453141"/>
              <a:chExt cx="1476701" cy="675998"/>
            </a:xfrm>
          </p:grpSpPr>
          <p:sp>
            <p:nvSpPr>
              <p:cNvPr id="35" name="Google Shape;107;p1">
                <a:extLst>
                  <a:ext uri="{FF2B5EF4-FFF2-40B4-BE49-F238E27FC236}">
                    <a16:creationId xmlns:a16="http://schemas.microsoft.com/office/drawing/2014/main" id="{6EDE8AE6-5EF0-9ACA-A447-6A85B47029F0}"/>
                  </a:ext>
                </a:extLst>
              </p:cNvPr>
              <p:cNvSpPr txBox="1"/>
              <p:nvPr/>
            </p:nvSpPr>
            <p:spPr>
              <a:xfrm>
                <a:off x="4809616" y="453141"/>
                <a:ext cx="1476701" cy="558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just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ja-JP" sz="1600" b="1" dirty="0">
                    <a:solidFill>
                      <a:srgbClr val="00B05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LINE</a:t>
                </a:r>
                <a:r>
                  <a:rPr lang="ja-JP" altLang="en-US" sz="1600" b="1" dirty="0">
                    <a:solidFill>
                      <a:srgbClr val="00B05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公式の</a:t>
                </a:r>
                <a:r>
                  <a:rPr lang="ja-JP" altLang="en-US" sz="1600" b="1" dirty="0">
                    <a:solidFill>
                      <a:srgbClr val="00B05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sym typeface="BIZ UDGothic"/>
                  </a:rPr>
                  <a:t>登録</a:t>
                </a:r>
                <a:endParaRPr lang="en-US" altLang="ja-JP" sz="1600" b="1" dirty="0">
                  <a:solidFill>
                    <a:srgbClr val="00B05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sym typeface="BIZ UDGothic"/>
                </a:endParaRPr>
              </a:p>
              <a:p>
                <a:pPr marL="0" marR="0" lvl="0" indent="0" algn="just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altLang="en-US" sz="1600" b="1" dirty="0">
                    <a:solidFill>
                      <a:srgbClr val="00B05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sym typeface="BIZ UDGothic"/>
                  </a:rPr>
                  <a:t>お願いします！</a:t>
                </a:r>
                <a:endParaRPr sz="4800" dirty="0">
                  <a:solidFill>
                    <a:srgbClr val="00B05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6" name="Google Shape;108;p1">
                <a:extLst>
                  <a:ext uri="{FF2B5EF4-FFF2-40B4-BE49-F238E27FC236}">
                    <a16:creationId xmlns:a16="http://schemas.microsoft.com/office/drawing/2014/main" id="{C06A0941-7386-4DF7-F4CF-D451E37BD2DC}"/>
                  </a:ext>
                </a:extLst>
              </p:cNvPr>
              <p:cNvSpPr/>
              <p:nvPr/>
            </p:nvSpPr>
            <p:spPr>
              <a:xfrm rot="16204817">
                <a:off x="6028837" y="929013"/>
                <a:ext cx="146018" cy="25423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図 2" descr="屋外, 道路, 人, 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EA929E-35CD-ECD7-8B8D-B41D21BA2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" y="1596299"/>
            <a:ext cx="1744041" cy="1308031"/>
          </a:xfrm>
          <a:prstGeom prst="rect">
            <a:avLst/>
          </a:prstGeom>
        </p:spPr>
      </p:pic>
      <p:pic>
        <p:nvPicPr>
          <p:cNvPr id="12" name="図 11" descr="バイクにまたが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02ED66-8E35-1DCA-10DD-C5D85F03A4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98" y="1592674"/>
            <a:ext cx="1744041" cy="1308031"/>
          </a:xfrm>
          <a:prstGeom prst="rect">
            <a:avLst/>
          </a:prstGeom>
        </p:spPr>
      </p:pic>
      <p:sp>
        <p:nvSpPr>
          <p:cNvPr id="44" name="TextBox 77">
            <a:extLst>
              <a:ext uri="{FF2B5EF4-FFF2-40B4-BE49-F238E27FC236}">
                <a16:creationId xmlns:a16="http://schemas.microsoft.com/office/drawing/2014/main" id="{FF72CFE6-D8D7-B2FF-7A69-3E06A1B795D0}"/>
              </a:ext>
            </a:extLst>
          </p:cNvPr>
          <p:cNvSpPr txBox="1"/>
          <p:nvPr/>
        </p:nvSpPr>
        <p:spPr>
          <a:xfrm>
            <a:off x="266119" y="4607933"/>
            <a:ext cx="4185470" cy="42607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8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どうして政治の力が必要？</a:t>
            </a:r>
            <a:endParaRPr lang="en-US" sz="28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5" name="TextBox 77">
            <a:extLst>
              <a:ext uri="{FF2B5EF4-FFF2-40B4-BE49-F238E27FC236}">
                <a16:creationId xmlns:a16="http://schemas.microsoft.com/office/drawing/2014/main" id="{814B336B-9753-E87A-8CBA-D3012D7975DB}"/>
              </a:ext>
            </a:extLst>
          </p:cNvPr>
          <p:cNvSpPr txBox="1"/>
          <p:nvPr/>
        </p:nvSpPr>
        <p:spPr>
          <a:xfrm>
            <a:off x="3447854" y="5518742"/>
            <a:ext cx="646906" cy="48731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2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👉</a:t>
            </a:r>
            <a:endParaRPr lang="en-US" sz="32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6" name="角丸四角形 113">
            <a:extLst>
              <a:ext uri="{FF2B5EF4-FFF2-40B4-BE49-F238E27FC236}">
                <a16:creationId xmlns:a16="http://schemas.microsoft.com/office/drawing/2014/main" id="{2960CD19-9614-F3DE-55B5-07BD6A26D4BA}"/>
              </a:ext>
            </a:extLst>
          </p:cNvPr>
          <p:cNvSpPr/>
          <p:nvPr/>
        </p:nvSpPr>
        <p:spPr>
          <a:xfrm>
            <a:off x="243396" y="5122578"/>
            <a:ext cx="7059487" cy="1440000"/>
          </a:xfrm>
          <a:prstGeom prst="roundRect">
            <a:avLst>
              <a:gd name="adj" fmla="val 3583"/>
            </a:avLst>
          </a:prstGeom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5816C2D-9247-CCDC-44FC-A0D9AD7796E6}"/>
              </a:ext>
            </a:extLst>
          </p:cNvPr>
          <p:cNvSpPr/>
          <p:nvPr/>
        </p:nvSpPr>
        <p:spPr>
          <a:xfrm>
            <a:off x="4265994" y="5212686"/>
            <a:ext cx="2941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教育の無償化、介護・</a:t>
            </a:r>
            <a:endParaRPr lang="en-US" altLang="ja-JP" sz="13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育児等を全力支援！</a:t>
            </a:r>
          </a:p>
        </p:txBody>
      </p:sp>
      <p:pic>
        <p:nvPicPr>
          <p:cNvPr id="1036" name="Picture 4">
            <a:extLst>
              <a:ext uri="{FF2B5EF4-FFF2-40B4-BE49-F238E27FC236}">
                <a16:creationId xmlns:a16="http://schemas.microsoft.com/office/drawing/2014/main" id="{35CA06AC-636D-B913-AAA5-82F8862C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69" y="4433734"/>
            <a:ext cx="1264561" cy="3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二等辺三角形 1038">
            <a:extLst>
              <a:ext uri="{FF2B5EF4-FFF2-40B4-BE49-F238E27FC236}">
                <a16:creationId xmlns:a16="http://schemas.microsoft.com/office/drawing/2014/main" id="{27F2D222-9C1C-49C3-084D-7D965144C721}"/>
              </a:ext>
            </a:extLst>
          </p:cNvPr>
          <p:cNvSpPr/>
          <p:nvPr/>
        </p:nvSpPr>
        <p:spPr>
          <a:xfrm rot="5400000">
            <a:off x="5247976" y="3178325"/>
            <a:ext cx="371076" cy="689084"/>
          </a:xfrm>
          <a:prstGeom prst="triangle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4BAE5629-6C43-7926-07E9-B42558D6B515}"/>
              </a:ext>
            </a:extLst>
          </p:cNvPr>
          <p:cNvSpPr txBox="1"/>
          <p:nvPr/>
        </p:nvSpPr>
        <p:spPr>
          <a:xfrm>
            <a:off x="335521" y="3037234"/>
            <a:ext cx="5876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皆さんが安心して暮らせる世の中をつくる</a:t>
            </a:r>
            <a:endParaRPr lang="en-US" altLang="ja-JP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ことが政治の役目！だから、</a:t>
            </a:r>
            <a:endParaRPr lang="en-US" altLang="ja-JP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4370797-1136-FDE5-2163-D2AA3FC908CF}"/>
              </a:ext>
            </a:extLst>
          </p:cNvPr>
          <p:cNvSpPr/>
          <p:nvPr/>
        </p:nvSpPr>
        <p:spPr>
          <a:xfrm>
            <a:off x="4276462" y="8497812"/>
            <a:ext cx="3232041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あなたに代わって</a:t>
            </a:r>
            <a:endParaRPr lang="en-US" altLang="ja-JP" sz="13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政治に声を届けます！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2A7E77F-12AB-AA78-AFCA-4D80433C331F}"/>
              </a:ext>
            </a:extLst>
          </p:cNvPr>
          <p:cNvSpPr/>
          <p:nvPr/>
        </p:nvSpPr>
        <p:spPr>
          <a:xfrm>
            <a:off x="4270179" y="6853709"/>
            <a:ext cx="2098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健康づくりと自律的</a:t>
            </a:r>
            <a:endParaRPr lang="en-US" altLang="ja-JP" sz="13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な経済成長を実現！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2B77B7-3FE8-511F-70C1-1648CCEF4D20}"/>
              </a:ext>
            </a:extLst>
          </p:cNvPr>
          <p:cNvSpPr txBox="1"/>
          <p:nvPr/>
        </p:nvSpPr>
        <p:spPr>
          <a:xfrm>
            <a:off x="272337" y="5198970"/>
            <a:ext cx="335383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子育て・介護に対する不安</a:t>
            </a:r>
            <a:r>
              <a:rPr kumimoji="1" lang="en-US" altLang="ja-JP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endParaRPr kumimoji="1" lang="ja-JP" altLang="en-US" sz="1300" b="1" dirty="0">
              <a:solidFill>
                <a:schemeClr val="bg1"/>
              </a:solidFill>
              <a:highlight>
                <a:srgbClr val="00008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1FE669-1B46-A7B8-D727-67D90F7173AC}"/>
              </a:ext>
            </a:extLst>
          </p:cNvPr>
          <p:cNvSpPr txBox="1"/>
          <p:nvPr/>
        </p:nvSpPr>
        <p:spPr>
          <a:xfrm>
            <a:off x="274353" y="6853489"/>
            <a:ext cx="310067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年金や医療に対する不安</a:t>
            </a:r>
            <a:r>
              <a:rPr kumimoji="1" lang="en-US" altLang="ja-JP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A2BF5E-96DC-B313-D212-D066FD4012E1}"/>
              </a:ext>
            </a:extLst>
          </p:cNvPr>
          <p:cNvSpPr txBox="1"/>
          <p:nvPr/>
        </p:nvSpPr>
        <p:spPr>
          <a:xfrm>
            <a:off x="278170" y="8487906"/>
            <a:ext cx="320437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政治が私たちのことを見ているか不安</a:t>
            </a:r>
            <a:r>
              <a:rPr kumimoji="1" lang="en-US" altLang="ja-JP" sz="1300" b="1" dirty="0">
                <a:solidFill>
                  <a:schemeClr val="bg1"/>
                </a:solidFill>
                <a:highlight>
                  <a:srgbClr val="00008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endParaRPr kumimoji="1" lang="ja-JP" altLang="en-US" sz="1300" b="1" dirty="0">
              <a:solidFill>
                <a:schemeClr val="bg1"/>
              </a:solidFill>
              <a:highlight>
                <a:srgbClr val="00008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三角形 55">
            <a:extLst>
              <a:ext uri="{FF2B5EF4-FFF2-40B4-BE49-F238E27FC236}">
                <a16:creationId xmlns:a16="http://schemas.microsoft.com/office/drawing/2014/main" id="{6D61CA44-A501-4AB0-D1CD-63C7A4543A38}"/>
              </a:ext>
            </a:extLst>
          </p:cNvPr>
          <p:cNvSpPr/>
          <p:nvPr/>
        </p:nvSpPr>
        <p:spPr>
          <a:xfrm rot="16200000">
            <a:off x="809788" y="5983843"/>
            <a:ext cx="128238" cy="151734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三角形 55">
            <a:extLst>
              <a:ext uri="{FF2B5EF4-FFF2-40B4-BE49-F238E27FC236}">
                <a16:creationId xmlns:a16="http://schemas.microsoft.com/office/drawing/2014/main" id="{4F7EBC93-B428-1A5C-7DDC-4A33EB7DE2C9}"/>
              </a:ext>
            </a:extLst>
          </p:cNvPr>
          <p:cNvSpPr/>
          <p:nvPr/>
        </p:nvSpPr>
        <p:spPr>
          <a:xfrm rot="16200000">
            <a:off x="2591166" y="7684245"/>
            <a:ext cx="128238" cy="151734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吹き出し: 角を丸めた四角形 36">
            <a:extLst>
              <a:ext uri="{FF2B5EF4-FFF2-40B4-BE49-F238E27FC236}">
                <a16:creationId xmlns:a16="http://schemas.microsoft.com/office/drawing/2014/main" id="{23A82BFB-7873-03AD-65D3-EE056DD4612F}"/>
              </a:ext>
            </a:extLst>
          </p:cNvPr>
          <p:cNvSpPr/>
          <p:nvPr/>
        </p:nvSpPr>
        <p:spPr>
          <a:xfrm rot="10800000">
            <a:off x="943374" y="5676665"/>
            <a:ext cx="859271" cy="739917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39ACD090-E61E-6C19-A788-4361791B812D}"/>
              </a:ext>
            </a:extLst>
          </p:cNvPr>
          <p:cNvSpPr/>
          <p:nvPr/>
        </p:nvSpPr>
        <p:spPr>
          <a:xfrm rot="10800000">
            <a:off x="2650623" y="7374503"/>
            <a:ext cx="738927" cy="707885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A556E5D-F742-4921-06F6-B7C975D9A96E}"/>
              </a:ext>
            </a:extLst>
          </p:cNvPr>
          <p:cNvSpPr/>
          <p:nvPr/>
        </p:nvSpPr>
        <p:spPr>
          <a:xfrm>
            <a:off x="938840" y="5718925"/>
            <a:ext cx="9217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子どもを大学に通わせたいけど経済的に厳しい・・・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CE344C4-DF4B-B063-0D6A-1384D6811072}"/>
              </a:ext>
            </a:extLst>
          </p:cNvPr>
          <p:cNvSpPr/>
          <p:nvPr/>
        </p:nvSpPr>
        <p:spPr>
          <a:xfrm>
            <a:off x="2630914" y="7405281"/>
            <a:ext cx="8209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みんなで支え合う社会が揺らいでしまう！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TextBox 77">
            <a:extLst>
              <a:ext uri="{FF2B5EF4-FFF2-40B4-BE49-F238E27FC236}">
                <a16:creationId xmlns:a16="http://schemas.microsoft.com/office/drawing/2014/main" id="{CEE16911-54DF-8B17-C7A9-91C4334391E3}"/>
              </a:ext>
            </a:extLst>
          </p:cNvPr>
          <p:cNvSpPr txBox="1"/>
          <p:nvPr/>
        </p:nvSpPr>
        <p:spPr>
          <a:xfrm>
            <a:off x="2344587" y="3852957"/>
            <a:ext cx="3257313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不安をなくす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45" name="TextBox 77">
            <a:extLst>
              <a:ext uri="{FF2B5EF4-FFF2-40B4-BE49-F238E27FC236}">
                <a16:creationId xmlns:a16="http://schemas.microsoft.com/office/drawing/2014/main" id="{199AA0B3-525D-7C38-587C-8C74ACDEDBF2}"/>
              </a:ext>
            </a:extLst>
          </p:cNvPr>
          <p:cNvSpPr txBox="1"/>
          <p:nvPr/>
        </p:nvSpPr>
        <p:spPr>
          <a:xfrm>
            <a:off x="447876" y="3868917"/>
            <a:ext cx="1300396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政治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47" name="TextBox 77">
            <a:extLst>
              <a:ext uri="{FF2B5EF4-FFF2-40B4-BE49-F238E27FC236}">
                <a16:creationId xmlns:a16="http://schemas.microsoft.com/office/drawing/2014/main" id="{0862F50D-31D0-D876-3C2F-D1B422A50FBD}"/>
              </a:ext>
            </a:extLst>
          </p:cNvPr>
          <p:cNvSpPr txBox="1"/>
          <p:nvPr/>
        </p:nvSpPr>
        <p:spPr>
          <a:xfrm>
            <a:off x="1398124" y="3890685"/>
            <a:ext cx="555974" cy="42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の</a:t>
            </a:r>
            <a:endParaRPr lang="en-US" sz="2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49" name="TextBox 77">
            <a:extLst>
              <a:ext uri="{FF2B5EF4-FFF2-40B4-BE49-F238E27FC236}">
                <a16:creationId xmlns:a16="http://schemas.microsoft.com/office/drawing/2014/main" id="{E7F1D5DC-3952-7890-1243-E9B58132588F}"/>
              </a:ext>
            </a:extLst>
          </p:cNvPr>
          <p:cNvSpPr txBox="1"/>
          <p:nvPr/>
        </p:nvSpPr>
        <p:spPr>
          <a:xfrm>
            <a:off x="1677414" y="3846068"/>
            <a:ext cx="971755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力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51" name="TextBox 77">
            <a:extLst>
              <a:ext uri="{FF2B5EF4-FFF2-40B4-BE49-F238E27FC236}">
                <a16:creationId xmlns:a16="http://schemas.microsoft.com/office/drawing/2014/main" id="{FD577988-1288-7E32-2A65-063FF7AFB666}"/>
              </a:ext>
            </a:extLst>
          </p:cNvPr>
          <p:cNvSpPr txBox="1"/>
          <p:nvPr/>
        </p:nvSpPr>
        <p:spPr>
          <a:xfrm>
            <a:off x="2084407" y="3897507"/>
            <a:ext cx="1059276" cy="42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で</a:t>
            </a:r>
            <a:endParaRPr lang="en-US" sz="2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52" name="TextBox 77">
            <a:extLst>
              <a:ext uri="{FF2B5EF4-FFF2-40B4-BE49-F238E27FC236}">
                <a16:creationId xmlns:a16="http://schemas.microsoft.com/office/drawing/2014/main" id="{9EE174F3-616C-0787-E077-C666D1607010}"/>
              </a:ext>
            </a:extLst>
          </p:cNvPr>
          <p:cNvSpPr txBox="1"/>
          <p:nvPr/>
        </p:nvSpPr>
        <p:spPr>
          <a:xfrm>
            <a:off x="4991938" y="3825814"/>
            <a:ext cx="433531" cy="502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rPr>
              <a:t>！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玉ねぎ楷書激無料版v7改" panose="02000600000000000000" pitchFamily="2" charset="-128"/>
              <a:ea typeface="玉ねぎ楷書激無料版v7改" panose="02000600000000000000" pitchFamily="2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071696A-ED66-80EB-59E6-E277FD8CD8B7}"/>
              </a:ext>
            </a:extLst>
          </p:cNvPr>
          <p:cNvSpPr/>
          <p:nvPr/>
        </p:nvSpPr>
        <p:spPr>
          <a:xfrm>
            <a:off x="4242288" y="5895076"/>
            <a:ext cx="27362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・就学前～高等教育を原則無償化</a:t>
            </a:r>
          </a:p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・介護休業等の各種生活支援体制を充実</a:t>
            </a:r>
          </a:p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・社会全体で子育てができる環境づくり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2C410FD-E1D3-032F-4DCF-F84190DF3ACD}"/>
              </a:ext>
            </a:extLst>
          </p:cNvPr>
          <p:cNvSpPr/>
          <p:nvPr/>
        </p:nvSpPr>
        <p:spPr>
          <a:xfrm>
            <a:off x="4260737" y="7461734"/>
            <a:ext cx="2774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・予防・検査の充実で健康に暮らせる社会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づくり！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・国内需要をメインに据えた支援で、自律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した経済成長を実現！</a:t>
            </a:r>
          </a:p>
        </p:txBody>
      </p:sp>
      <p:pic>
        <p:nvPicPr>
          <p:cNvPr id="73" name="図 72" descr="ヘルメットをかぶっている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0CBE25-FB80-3255-D60F-C9CBE846BD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5710" y="5590437"/>
            <a:ext cx="994540" cy="975463"/>
          </a:xfrm>
          <a:prstGeom prst="rect">
            <a:avLst/>
          </a:prstGeom>
        </p:spPr>
      </p:pic>
      <p:pic>
        <p:nvPicPr>
          <p:cNvPr id="74" name="図 73" descr="ヘルメットをかぶっている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1AC8F8-7FE8-B0B8-5149-2480D17CA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5710" y="7208262"/>
            <a:ext cx="994540" cy="975463"/>
          </a:xfrm>
          <a:prstGeom prst="rect">
            <a:avLst/>
          </a:prstGeom>
        </p:spPr>
      </p:pic>
      <p:pic>
        <p:nvPicPr>
          <p:cNvPr id="75" name="図 74" descr="ヘルメットをかぶっている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9390ED-6AB7-893C-5F19-EFE45FD642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5710" y="8867037"/>
            <a:ext cx="994540" cy="975463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5E69AE3-AB77-491B-F7B5-5CF279BC0312}"/>
              </a:ext>
            </a:extLst>
          </p:cNvPr>
          <p:cNvSpPr txBox="1"/>
          <p:nvPr/>
        </p:nvSpPr>
        <p:spPr>
          <a:xfrm>
            <a:off x="3447252" y="5199090"/>
            <a:ext cx="886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現場の声で変えよう</a:t>
            </a:r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▶</a:t>
            </a:r>
            <a:endParaRPr kumimoji="1" lang="ja-JP" altLang="en-US" sz="1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53E69A6-C7BE-C626-B840-13C6495229AB}"/>
              </a:ext>
            </a:extLst>
          </p:cNvPr>
          <p:cNvSpPr txBox="1"/>
          <p:nvPr/>
        </p:nvSpPr>
        <p:spPr>
          <a:xfrm>
            <a:off x="3451819" y="6836202"/>
            <a:ext cx="886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現場の声で変えよう</a:t>
            </a:r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▶</a:t>
            </a:r>
            <a:endParaRPr kumimoji="1" lang="ja-JP" altLang="en-US" sz="1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6AC79B1-E0CF-C167-0659-A822539CE7EC}"/>
              </a:ext>
            </a:extLst>
          </p:cNvPr>
          <p:cNvSpPr txBox="1"/>
          <p:nvPr/>
        </p:nvSpPr>
        <p:spPr>
          <a:xfrm>
            <a:off x="3432574" y="8464193"/>
            <a:ext cx="886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現場の声で変えよう</a:t>
            </a:r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▶</a:t>
            </a:r>
            <a:endParaRPr kumimoji="1" lang="ja-JP" altLang="en-US" sz="1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id="{8D867D33-88BE-5FF0-DA6F-7E1076F71C7A}"/>
              </a:ext>
            </a:extLst>
          </p:cNvPr>
          <p:cNvSpPr txBox="1"/>
          <p:nvPr/>
        </p:nvSpPr>
        <p:spPr>
          <a:xfrm>
            <a:off x="272019" y="2440165"/>
            <a:ext cx="1710697" cy="42607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highlight>
                  <a:srgbClr val="FFFFFF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子育て</a:t>
            </a:r>
            <a:endParaRPr lang="en-US" sz="2400" dirty="0">
              <a:solidFill>
                <a:srgbClr val="EA5504"/>
              </a:solidFill>
              <a:highlight>
                <a:srgbClr val="FFFFFF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0" name="TextBox 77">
            <a:extLst>
              <a:ext uri="{FF2B5EF4-FFF2-40B4-BE49-F238E27FC236}">
                <a16:creationId xmlns:a16="http://schemas.microsoft.com/office/drawing/2014/main" id="{DAD66AA5-68D8-AFEF-13E2-0852FEC667F8}"/>
              </a:ext>
            </a:extLst>
          </p:cNvPr>
          <p:cNvSpPr txBox="1"/>
          <p:nvPr/>
        </p:nvSpPr>
        <p:spPr>
          <a:xfrm>
            <a:off x="3845159" y="2455780"/>
            <a:ext cx="1626541" cy="41742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highlight>
                  <a:srgbClr val="FFFFFF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医療</a:t>
            </a:r>
            <a:endParaRPr lang="en-US" sz="2400" dirty="0">
              <a:solidFill>
                <a:srgbClr val="EA5504"/>
              </a:solidFill>
              <a:highlight>
                <a:srgbClr val="FFFFFF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6" name="TextBox 77">
            <a:extLst>
              <a:ext uri="{FF2B5EF4-FFF2-40B4-BE49-F238E27FC236}">
                <a16:creationId xmlns:a16="http://schemas.microsoft.com/office/drawing/2014/main" id="{71034972-AB29-6E9D-F6F9-EBBBD1A95DBD}"/>
              </a:ext>
            </a:extLst>
          </p:cNvPr>
          <p:cNvSpPr txBox="1"/>
          <p:nvPr/>
        </p:nvSpPr>
        <p:spPr>
          <a:xfrm>
            <a:off x="2075078" y="2447054"/>
            <a:ext cx="714841" cy="42607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highlight>
                  <a:srgbClr val="FFFFFF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介護</a:t>
            </a: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</a:t>
            </a:r>
            <a:endParaRPr lang="en-US" sz="2400" dirty="0">
              <a:solidFill>
                <a:srgbClr val="EA5504"/>
              </a:solidFill>
              <a:highlight>
                <a:srgbClr val="FFFFFF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22191C1-2718-8ED0-D01A-3FDD2DE17411}"/>
              </a:ext>
            </a:extLst>
          </p:cNvPr>
          <p:cNvCxnSpPr>
            <a:cxnSpLocks/>
          </p:cNvCxnSpPr>
          <p:nvPr/>
        </p:nvCxnSpPr>
        <p:spPr>
          <a:xfrm>
            <a:off x="4845050" y="850900"/>
            <a:ext cx="12086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 descr="口に手を当て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437B91-EFE0-F962-ACC2-D41AD96A67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11" y="166204"/>
            <a:ext cx="844113" cy="844113"/>
          </a:xfrm>
          <a:prstGeom prst="rect">
            <a:avLst/>
          </a:prstGeom>
        </p:spPr>
      </p:pic>
      <p:pic>
        <p:nvPicPr>
          <p:cNvPr id="22" name="図 21" descr="手に持ったスーツの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37C467-8288-868B-5174-A4BC31DAC9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91" y="3059106"/>
            <a:ext cx="1328040" cy="1328040"/>
          </a:xfrm>
          <a:prstGeom prst="rect">
            <a:avLst/>
          </a:prstGeom>
        </p:spPr>
      </p:pic>
      <p:pic>
        <p:nvPicPr>
          <p:cNvPr id="33" name="図 3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BF246F0-DDE7-3E85-43ED-7A584D9667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3" y="5763461"/>
            <a:ext cx="535867" cy="607000"/>
          </a:xfrm>
          <a:prstGeom prst="rect">
            <a:avLst/>
          </a:prstGeom>
        </p:spPr>
      </p:pic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C3DF0AC8-2877-F9B7-BC9B-219671357106}"/>
              </a:ext>
            </a:extLst>
          </p:cNvPr>
          <p:cNvSpPr/>
          <p:nvPr/>
        </p:nvSpPr>
        <p:spPr>
          <a:xfrm rot="10800000">
            <a:off x="2358854" y="5676664"/>
            <a:ext cx="1057054" cy="735963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50" name="三角形 55">
            <a:extLst>
              <a:ext uri="{FF2B5EF4-FFF2-40B4-BE49-F238E27FC236}">
                <a16:creationId xmlns:a16="http://schemas.microsoft.com/office/drawing/2014/main" id="{71273B30-7E2B-1627-CE1C-6D4DE67F1542}"/>
              </a:ext>
            </a:extLst>
          </p:cNvPr>
          <p:cNvSpPr/>
          <p:nvPr/>
        </p:nvSpPr>
        <p:spPr>
          <a:xfrm rot="16200000">
            <a:off x="2265019" y="5779879"/>
            <a:ext cx="128238" cy="151734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2A231A3A-7FA1-1EB9-F067-356FB7E8B003}"/>
              </a:ext>
            </a:extLst>
          </p:cNvPr>
          <p:cNvSpPr/>
          <p:nvPr/>
        </p:nvSpPr>
        <p:spPr>
          <a:xfrm>
            <a:off x="2395267" y="5726421"/>
            <a:ext cx="104423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子育て・介護のダブルケアと仕事の両立は大変すぎる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4" name="図 8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1CDCCE-AD50-B225-080A-A7EDF7D1EE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4" t="24219"/>
          <a:stretch/>
        </p:blipFill>
        <p:spPr>
          <a:xfrm>
            <a:off x="1903499" y="5763461"/>
            <a:ext cx="357499" cy="658948"/>
          </a:xfrm>
          <a:prstGeom prst="rect">
            <a:avLst/>
          </a:prstGeom>
        </p:spPr>
      </p:pic>
      <p:pic>
        <p:nvPicPr>
          <p:cNvPr id="94" name="図 93" descr="ストリ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21223E-27BA-1066-4467-78B2766F21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/>
          <a:stretch/>
        </p:blipFill>
        <p:spPr>
          <a:xfrm>
            <a:off x="398061" y="7302268"/>
            <a:ext cx="507308" cy="800862"/>
          </a:xfrm>
          <a:prstGeom prst="rect">
            <a:avLst/>
          </a:prstGeom>
        </p:spPr>
      </p:pic>
      <p:sp>
        <p:nvSpPr>
          <p:cNvPr id="95" name="吹き出し: 角を丸めた四角形 94">
            <a:extLst>
              <a:ext uri="{FF2B5EF4-FFF2-40B4-BE49-F238E27FC236}">
                <a16:creationId xmlns:a16="http://schemas.microsoft.com/office/drawing/2014/main" id="{BC8B097F-23FC-7A14-DF9A-88D6A75B52A1}"/>
              </a:ext>
            </a:extLst>
          </p:cNvPr>
          <p:cNvSpPr/>
          <p:nvPr/>
        </p:nvSpPr>
        <p:spPr>
          <a:xfrm rot="10800000">
            <a:off x="938839" y="7384442"/>
            <a:ext cx="949761" cy="739917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6D571D4-FDED-B709-CD08-3FA55BFF6896}"/>
              </a:ext>
            </a:extLst>
          </p:cNvPr>
          <p:cNvSpPr/>
          <p:nvPr/>
        </p:nvSpPr>
        <p:spPr>
          <a:xfrm>
            <a:off x="925729" y="7418495"/>
            <a:ext cx="10022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本当に年金は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もらえるの？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安心して医療は受けられるの？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7" name="三角形 55">
            <a:extLst>
              <a:ext uri="{FF2B5EF4-FFF2-40B4-BE49-F238E27FC236}">
                <a16:creationId xmlns:a16="http://schemas.microsoft.com/office/drawing/2014/main" id="{AD3E8F54-70E0-CEF1-72BD-DBE85915766C}"/>
              </a:ext>
            </a:extLst>
          </p:cNvPr>
          <p:cNvSpPr/>
          <p:nvPr/>
        </p:nvSpPr>
        <p:spPr>
          <a:xfrm rot="16200000">
            <a:off x="846046" y="7461556"/>
            <a:ext cx="105849" cy="132370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1" name="図 10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80CA9B-84CC-4B65-C5C5-8CEFE30455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58"/>
          <a:stretch/>
        </p:blipFill>
        <p:spPr>
          <a:xfrm>
            <a:off x="1938655" y="8949228"/>
            <a:ext cx="543593" cy="777116"/>
          </a:xfrm>
          <a:prstGeom prst="rect">
            <a:avLst/>
          </a:prstGeom>
        </p:spPr>
      </p:pic>
      <p:pic>
        <p:nvPicPr>
          <p:cNvPr id="105" name="図 10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73201E-91E1-11D0-94D1-E31EDCDF7A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/>
          <a:stretch/>
        </p:blipFill>
        <p:spPr>
          <a:xfrm>
            <a:off x="333422" y="8915429"/>
            <a:ext cx="526504" cy="848415"/>
          </a:xfrm>
          <a:prstGeom prst="rect">
            <a:avLst/>
          </a:prstGeom>
        </p:spPr>
      </p:pic>
      <p:sp>
        <p:nvSpPr>
          <p:cNvPr id="107" name="吹き出し: 角を丸めた四角形 106">
            <a:extLst>
              <a:ext uri="{FF2B5EF4-FFF2-40B4-BE49-F238E27FC236}">
                <a16:creationId xmlns:a16="http://schemas.microsoft.com/office/drawing/2014/main" id="{8F47447D-097C-49C9-B1FB-3262CD6CC284}"/>
              </a:ext>
            </a:extLst>
          </p:cNvPr>
          <p:cNvSpPr/>
          <p:nvPr/>
        </p:nvSpPr>
        <p:spPr>
          <a:xfrm rot="10800000">
            <a:off x="960921" y="8976996"/>
            <a:ext cx="923598" cy="739917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7662DB24-82FC-E18F-3612-222C51E4B602}"/>
              </a:ext>
            </a:extLst>
          </p:cNvPr>
          <p:cNvSpPr/>
          <p:nvPr/>
        </p:nvSpPr>
        <p:spPr>
          <a:xfrm>
            <a:off x="960921" y="9009205"/>
            <a:ext cx="99888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一方的に税や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社会保険料を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取られている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だけなのでは？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9" name="三角形 55">
            <a:extLst>
              <a:ext uri="{FF2B5EF4-FFF2-40B4-BE49-F238E27FC236}">
                <a16:creationId xmlns:a16="http://schemas.microsoft.com/office/drawing/2014/main" id="{80956B08-301B-83E4-EF78-EC5B28BACF8F}"/>
              </a:ext>
            </a:extLst>
          </p:cNvPr>
          <p:cNvSpPr/>
          <p:nvPr/>
        </p:nvSpPr>
        <p:spPr>
          <a:xfrm rot="16200000">
            <a:off x="840609" y="9085353"/>
            <a:ext cx="128238" cy="151734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三角形 55">
            <a:extLst>
              <a:ext uri="{FF2B5EF4-FFF2-40B4-BE49-F238E27FC236}">
                <a16:creationId xmlns:a16="http://schemas.microsoft.com/office/drawing/2014/main" id="{B5779CBB-9280-2B38-A455-61E7FFA8520E}"/>
              </a:ext>
            </a:extLst>
          </p:cNvPr>
          <p:cNvSpPr/>
          <p:nvPr/>
        </p:nvSpPr>
        <p:spPr>
          <a:xfrm rot="16200000">
            <a:off x="2416753" y="9095846"/>
            <a:ext cx="128238" cy="151734"/>
          </a:xfrm>
          <a:prstGeom prst="triangle">
            <a:avLst>
              <a:gd name="adj" fmla="val 489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吹き出し: 角を丸めた四角形 110">
            <a:extLst>
              <a:ext uri="{FF2B5EF4-FFF2-40B4-BE49-F238E27FC236}">
                <a16:creationId xmlns:a16="http://schemas.microsoft.com/office/drawing/2014/main" id="{62CFB0D4-6DC3-49E5-DB87-E8DD4C014878}"/>
              </a:ext>
            </a:extLst>
          </p:cNvPr>
          <p:cNvSpPr/>
          <p:nvPr/>
        </p:nvSpPr>
        <p:spPr>
          <a:xfrm rot="10800000">
            <a:off x="2496432" y="8976998"/>
            <a:ext cx="859271" cy="739917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D4D202FA-DFA5-43AB-D96A-5C16CA59A7A4}"/>
              </a:ext>
            </a:extLst>
          </p:cNvPr>
          <p:cNvSpPr/>
          <p:nvPr/>
        </p:nvSpPr>
        <p:spPr>
          <a:xfrm>
            <a:off x="2511083" y="9016472"/>
            <a:ext cx="8755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政治家って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何やってる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のか、何だ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か遠い存在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DE55E601-D457-16F3-BDFB-3C725AF9CB5D}"/>
              </a:ext>
            </a:extLst>
          </p:cNvPr>
          <p:cNvSpPr/>
          <p:nvPr/>
        </p:nvSpPr>
        <p:spPr>
          <a:xfrm>
            <a:off x="4275141" y="9200322"/>
            <a:ext cx="30175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仕事・私生活の悩みや課題等を、私や労働組合にお伝えください！あなたに代わって現場の声を政治に届け、悩みや課題を解決します！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8EBB30E-B461-A46C-B1AA-C1DE87C4FB4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26" y="6855871"/>
            <a:ext cx="897476" cy="605008"/>
          </a:xfrm>
          <a:prstGeom prst="rect">
            <a:avLst/>
          </a:prstGeom>
        </p:spPr>
      </p:pic>
      <p:pic>
        <p:nvPicPr>
          <p:cNvPr id="119" name="図 11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EC1A035E-F2F9-6B4D-0C5D-BD76BDCD36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26" y="8533587"/>
            <a:ext cx="944875" cy="586392"/>
          </a:xfrm>
          <a:prstGeom prst="rect">
            <a:avLst/>
          </a:prstGeom>
        </p:spPr>
      </p:pic>
      <p:pic>
        <p:nvPicPr>
          <p:cNvPr id="121" name="図 12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A41C2E-4A19-649D-239B-F4F621245D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90" y="5233986"/>
            <a:ext cx="568920" cy="586602"/>
          </a:xfrm>
          <a:prstGeom prst="rect">
            <a:avLst/>
          </a:prstGeom>
        </p:spPr>
      </p:pic>
      <p:pic>
        <p:nvPicPr>
          <p:cNvPr id="9" name="図 8" descr="挿絵, ウィンドウ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B314C60-6CF6-CC02-AEEE-FD99FBD7EC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91"/>
          <a:stretch/>
        </p:blipFill>
        <p:spPr>
          <a:xfrm>
            <a:off x="6674169" y="5219338"/>
            <a:ext cx="311710" cy="636408"/>
          </a:xfrm>
          <a:prstGeom prst="rect">
            <a:avLst/>
          </a:prstGeom>
        </p:spPr>
      </p:pic>
      <p:pic>
        <p:nvPicPr>
          <p:cNvPr id="16" name="図 15" descr="人, 屋内, 火, 男 が含まれている画像&#10;&#10;自動的に生成された説明">
            <a:extLst>
              <a:ext uri="{FF2B5EF4-FFF2-40B4-BE49-F238E27FC236}">
                <a16:creationId xmlns:a16="http://schemas.microsoft.com/office/drawing/2014/main" id="{8423D263-922B-0001-C684-3023AEFA791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755" y="1568902"/>
            <a:ext cx="711406" cy="1304948"/>
          </a:xfrm>
          <a:prstGeom prst="rect">
            <a:avLst/>
          </a:prstGeom>
        </p:spPr>
      </p:pic>
      <p:pic>
        <p:nvPicPr>
          <p:cNvPr id="21" name="図 20" descr="机の上のノートパソコンを見ている男性&#10;&#10;低い精度で自動的に生成された説明">
            <a:extLst>
              <a:ext uri="{FF2B5EF4-FFF2-40B4-BE49-F238E27FC236}">
                <a16:creationId xmlns:a16="http://schemas.microsoft.com/office/drawing/2014/main" id="{56081E3E-8BF2-80D9-FF83-00135E4DBF9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786" y="1573421"/>
            <a:ext cx="711406" cy="1304946"/>
          </a:xfrm>
          <a:prstGeom prst="rect">
            <a:avLst/>
          </a:prstGeom>
        </p:spPr>
      </p:pic>
      <p:sp>
        <p:nvSpPr>
          <p:cNvPr id="24" name="TextBox 77">
            <a:extLst>
              <a:ext uri="{FF2B5EF4-FFF2-40B4-BE49-F238E27FC236}">
                <a16:creationId xmlns:a16="http://schemas.microsoft.com/office/drawing/2014/main" id="{1F7B1813-A8E1-6771-5CF3-14B897DF8AE9}"/>
              </a:ext>
            </a:extLst>
          </p:cNvPr>
          <p:cNvSpPr txBox="1"/>
          <p:nvPr/>
        </p:nvSpPr>
        <p:spPr>
          <a:xfrm>
            <a:off x="5599389" y="2439723"/>
            <a:ext cx="1328041" cy="41742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highlight>
                  <a:srgbClr val="FFFFFF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現場</a:t>
            </a:r>
            <a:endParaRPr lang="en-US" sz="2400" dirty="0">
              <a:solidFill>
                <a:srgbClr val="EA5504"/>
              </a:solidFill>
              <a:highlight>
                <a:srgbClr val="FFFFFF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25" name="図 24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A194460-EBCE-1238-7EB1-521433548A0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9562" y="7544436"/>
            <a:ext cx="688639" cy="3649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B8A262-1E7C-6A24-4611-5E0AC4E9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73" y="166204"/>
            <a:ext cx="844113" cy="8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-1894439"/>
            <a:ext cx="7556501" cy="2770176"/>
            <a:chOff x="0" y="-28575"/>
            <a:chExt cx="3017389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541867"/>
              <a:ext cx="3017389" cy="270933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501" y="800055"/>
            <a:ext cx="7560000" cy="2876827"/>
            <a:chOff x="0" y="-28575"/>
            <a:chExt cx="2709333" cy="1279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127784"/>
            </a:xfrm>
            <a:custGeom>
              <a:avLst/>
              <a:gdLst/>
              <a:ahLst/>
              <a:cxnLst/>
              <a:rect l="l" t="t" r="r" b="b"/>
              <a:pathLst>
                <a:path w="2709333" h="1251236">
                  <a:moveTo>
                    <a:pt x="0" y="0"/>
                  </a:moveTo>
                  <a:lnTo>
                    <a:pt x="2709333" y="0"/>
                  </a:lnTo>
                  <a:lnTo>
                    <a:pt x="2709333" y="1251236"/>
                  </a:lnTo>
                  <a:lnTo>
                    <a:pt x="0" y="1251236"/>
                  </a:lnTo>
                  <a:close/>
                </a:path>
              </a:pathLst>
            </a:custGeom>
            <a:solidFill>
              <a:srgbClr val="7191C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279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95983" y="1189447"/>
            <a:ext cx="4123644" cy="2082440"/>
          </a:xfrm>
          <a:custGeom>
            <a:avLst/>
            <a:gdLst/>
            <a:ahLst/>
            <a:cxnLst/>
            <a:rect l="l" t="t" r="r" b="b"/>
            <a:pathLst>
              <a:path w="4123644" h="2082440">
                <a:moveTo>
                  <a:pt x="0" y="0"/>
                </a:moveTo>
                <a:lnTo>
                  <a:pt x="4123644" y="0"/>
                </a:lnTo>
                <a:lnTo>
                  <a:pt x="4123644" y="2082440"/>
                </a:lnTo>
                <a:lnTo>
                  <a:pt x="0" y="2082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70229" y="1037157"/>
            <a:ext cx="4351323" cy="1067319"/>
            <a:chOff x="0" y="0"/>
            <a:chExt cx="1559416" cy="413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416" cy="413419"/>
            </a:xfrm>
            <a:custGeom>
              <a:avLst/>
              <a:gdLst/>
              <a:ahLst/>
              <a:cxnLst/>
              <a:rect l="l" t="t" r="r" b="b"/>
              <a:pathLst>
                <a:path w="1559416" h="413419">
                  <a:moveTo>
                    <a:pt x="65831" y="0"/>
                  </a:moveTo>
                  <a:lnTo>
                    <a:pt x="1493585" y="0"/>
                  </a:lnTo>
                  <a:cubicBezTo>
                    <a:pt x="1511045" y="0"/>
                    <a:pt x="1527789" y="6936"/>
                    <a:pt x="1540135" y="19281"/>
                  </a:cubicBezTo>
                  <a:cubicBezTo>
                    <a:pt x="1552480" y="31627"/>
                    <a:pt x="1559416" y="48371"/>
                    <a:pt x="1559416" y="65831"/>
                  </a:cubicBezTo>
                  <a:lnTo>
                    <a:pt x="1559416" y="347589"/>
                  </a:lnTo>
                  <a:cubicBezTo>
                    <a:pt x="1559416" y="365048"/>
                    <a:pt x="1552480" y="381792"/>
                    <a:pt x="1540135" y="394138"/>
                  </a:cubicBezTo>
                  <a:cubicBezTo>
                    <a:pt x="1527789" y="406484"/>
                    <a:pt x="1511045" y="413419"/>
                    <a:pt x="1493585" y="413419"/>
                  </a:cubicBezTo>
                  <a:lnTo>
                    <a:pt x="65831" y="413419"/>
                  </a:lnTo>
                  <a:cubicBezTo>
                    <a:pt x="48371" y="413419"/>
                    <a:pt x="31627" y="406484"/>
                    <a:pt x="19281" y="394138"/>
                  </a:cubicBezTo>
                  <a:cubicBezTo>
                    <a:pt x="6936" y="381792"/>
                    <a:pt x="0" y="365048"/>
                    <a:pt x="0" y="347589"/>
                  </a:cubicBezTo>
                  <a:lnTo>
                    <a:pt x="0" y="65831"/>
                  </a:lnTo>
                  <a:cubicBezTo>
                    <a:pt x="0" y="48371"/>
                    <a:pt x="6936" y="31627"/>
                    <a:pt x="19281" y="19281"/>
                  </a:cubicBezTo>
                  <a:cubicBezTo>
                    <a:pt x="31627" y="6936"/>
                    <a:pt x="48371" y="0"/>
                    <a:pt x="65831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559416" cy="44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946364">
            <a:off x="6821257" y="933346"/>
            <a:ext cx="400590" cy="599595"/>
            <a:chOff x="0" y="0"/>
            <a:chExt cx="475154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5802" y="2083455"/>
            <a:ext cx="1152000" cy="1152000"/>
            <a:chOff x="0" y="0"/>
            <a:chExt cx="1763007" cy="1763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5504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2179" r="-12366" b="-24546"/>
                </a:stretch>
              </a:blipFill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996702" y="2186848"/>
            <a:ext cx="5032476" cy="1176082"/>
            <a:chOff x="0" y="-28575"/>
            <a:chExt cx="1675229" cy="5164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5229" cy="433539"/>
            </a:xfrm>
            <a:custGeom>
              <a:avLst/>
              <a:gdLst/>
              <a:ahLst/>
              <a:cxnLst/>
              <a:rect l="l" t="t" r="r" b="b"/>
              <a:pathLst>
                <a:path w="1675229" h="487871">
                  <a:moveTo>
                    <a:pt x="61280" y="0"/>
                  </a:moveTo>
                  <a:lnTo>
                    <a:pt x="1613950" y="0"/>
                  </a:lnTo>
                  <a:cubicBezTo>
                    <a:pt x="1630202" y="0"/>
                    <a:pt x="1645789" y="6456"/>
                    <a:pt x="1657281" y="17948"/>
                  </a:cubicBezTo>
                  <a:cubicBezTo>
                    <a:pt x="1668773" y="29441"/>
                    <a:pt x="1675229" y="45027"/>
                    <a:pt x="1675229" y="61280"/>
                  </a:cubicBezTo>
                  <a:lnTo>
                    <a:pt x="1675229" y="426591"/>
                  </a:lnTo>
                  <a:cubicBezTo>
                    <a:pt x="1675229" y="460435"/>
                    <a:pt x="1647793" y="487871"/>
                    <a:pt x="1613950" y="487871"/>
                  </a:cubicBezTo>
                  <a:lnTo>
                    <a:pt x="61280" y="487871"/>
                  </a:lnTo>
                  <a:cubicBezTo>
                    <a:pt x="45027" y="487871"/>
                    <a:pt x="29441" y="481415"/>
                    <a:pt x="17948" y="469922"/>
                  </a:cubicBezTo>
                  <a:cubicBezTo>
                    <a:pt x="6456" y="458430"/>
                    <a:pt x="0" y="442843"/>
                    <a:pt x="0" y="426591"/>
                  </a:cubicBezTo>
                  <a:lnTo>
                    <a:pt x="0" y="61280"/>
                  </a:lnTo>
                  <a:cubicBezTo>
                    <a:pt x="0" y="27436"/>
                    <a:pt x="27436" y="0"/>
                    <a:pt x="612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675229" cy="5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4113982">
            <a:off x="1796407" y="2511950"/>
            <a:ext cx="400590" cy="599595"/>
            <a:chOff x="0" y="0"/>
            <a:chExt cx="475154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" y="9936000"/>
            <a:ext cx="7556501" cy="757401"/>
            <a:chOff x="0" y="0"/>
            <a:chExt cx="301738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17389" cy="812800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29533" y="9994900"/>
            <a:ext cx="4100934" cy="478224"/>
          </a:xfrm>
          <a:custGeom>
            <a:avLst/>
            <a:gdLst/>
            <a:ahLst/>
            <a:cxnLst/>
            <a:rect l="l" t="t" r="r" b="b"/>
            <a:pathLst>
              <a:path w="4100934" h="478224">
                <a:moveTo>
                  <a:pt x="0" y="0"/>
                </a:moveTo>
                <a:lnTo>
                  <a:pt x="4100934" y="0"/>
                </a:lnTo>
                <a:lnTo>
                  <a:pt x="4100934" y="478224"/>
                </a:lnTo>
                <a:lnTo>
                  <a:pt x="0" y="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3002617" y="1202261"/>
            <a:ext cx="3984070" cy="71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000" b="1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郡山さんの動画多いですよね💦</a:t>
            </a:r>
            <a:endParaRPr lang="en-US" altLang="ja-JP" sz="20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lnSpc>
                <a:spcPts val="2988"/>
              </a:lnSpc>
            </a:pPr>
            <a:r>
              <a:rPr lang="ja-JP" altLang="en-US" sz="2000" b="1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どれを見たらよいですか？</a:t>
            </a:r>
            <a:endParaRPr lang="en-US" altLang="ja-JP" sz="20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66106" y="246457"/>
            <a:ext cx="4464602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に郡山りょうが答えます</a:t>
            </a:r>
            <a:endParaRPr lang="en-US" sz="300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4106" y="330125"/>
            <a:ext cx="937132" cy="33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No.14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989076" y="1826244"/>
            <a:ext cx="639663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 err="1">
                <a:solidFill>
                  <a:srgbClr val="54545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既読</a:t>
            </a:r>
            <a:endParaRPr lang="en-US" sz="1599" dirty="0">
              <a:solidFill>
                <a:srgbClr val="545454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ts val="2239"/>
              </a:lnSpc>
            </a:pPr>
            <a:endParaRPr lang="en-US" sz="1599" dirty="0">
              <a:solidFill>
                <a:srgbClr val="545454"/>
              </a:solidFill>
              <a:ea typeface="Noto Sans JP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531" y="221431"/>
            <a:ext cx="2353908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現場の声</a:t>
            </a: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3311E054-F0A4-A273-D4ED-2FBF35BD0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9993373"/>
            <a:ext cx="500784" cy="500784"/>
          </a:xfrm>
          <a:prstGeom prst="rect">
            <a:avLst/>
          </a:prstGeom>
        </p:spPr>
      </p:pic>
      <p:sp>
        <p:nvSpPr>
          <p:cNvPr id="50" name="TextBox 38">
            <a:extLst>
              <a:ext uri="{FF2B5EF4-FFF2-40B4-BE49-F238E27FC236}">
                <a16:creationId xmlns:a16="http://schemas.microsoft.com/office/drawing/2014/main" id="{EEDA00DB-34C0-C720-13B9-380082CD2ED1}"/>
              </a:ext>
            </a:extLst>
          </p:cNvPr>
          <p:cNvSpPr txBox="1"/>
          <p:nvPr/>
        </p:nvSpPr>
        <p:spPr>
          <a:xfrm>
            <a:off x="204868" y="9932970"/>
            <a:ext cx="1015956" cy="655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各</a:t>
            </a:r>
            <a:r>
              <a:rPr lang="en-US" altLang="ja-JP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SNS</a:t>
            </a: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は公式</a:t>
            </a:r>
            <a:endParaRPr lang="en-US" altLang="ja-JP" sz="105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サイトから</a:t>
            </a:r>
            <a:r>
              <a:rPr 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→</a:t>
            </a:r>
            <a:endParaRPr lang="en-US" sz="6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AF7954C4-53F8-5F9A-6DD6-61753240E585}"/>
              </a:ext>
            </a:extLst>
          </p:cNvPr>
          <p:cNvSpPr txBox="1"/>
          <p:nvPr/>
        </p:nvSpPr>
        <p:spPr>
          <a:xfrm>
            <a:off x="2222875" y="2399516"/>
            <a:ext cx="4773769" cy="71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000" b="1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２年間ですごい数になってしまいました。</a:t>
            </a:r>
            <a:endParaRPr lang="en-US" altLang="ja-JP" sz="20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>
              <a:lnSpc>
                <a:spcPts val="2988"/>
              </a:lnSpc>
            </a:pPr>
            <a:r>
              <a:rPr lang="ja-JP" altLang="en-US" sz="2000" b="1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オススメを紹介しますね！</a:t>
            </a:r>
            <a:endParaRPr lang="en-US" altLang="ja-JP" sz="20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pic>
        <p:nvPicPr>
          <p:cNvPr id="32" name="図 31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C3D0F31-BD30-7B13-2CBD-E7E6E73054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r="682"/>
          <a:stretch/>
        </p:blipFill>
        <p:spPr>
          <a:xfrm>
            <a:off x="0" y="3345234"/>
            <a:ext cx="7556500" cy="6601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61ABCAD9D4F248A58F0F0BDFE5B5F9" ma:contentTypeVersion="13" ma:contentTypeDescription="新しいドキュメントを作成します。" ma:contentTypeScope="" ma:versionID="162d5a1f2dbf9125c126e96c74460d23">
  <xsd:schema xmlns:xsd="http://www.w3.org/2001/XMLSchema" xmlns:xs="http://www.w3.org/2001/XMLSchema" xmlns:p="http://schemas.microsoft.com/office/2006/metadata/properties" xmlns:ns2="bbd015d1-1fb6-4ff2-9e56-a924d2e6ef07" xmlns:ns3="36b22aac-cebf-46da-a759-5c924adb76a0" targetNamespace="http://schemas.microsoft.com/office/2006/metadata/properties" ma:root="true" ma:fieldsID="a593978580cece1c4c4dca292817214d" ns2:_="" ns3:_="">
    <xsd:import namespace="bbd015d1-1fb6-4ff2-9e56-a924d2e6ef07"/>
    <xsd:import namespace="36b22aac-cebf-46da-a759-5c924adb7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015d1-1fb6-4ff2-9e56-a924d2e6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92bdd7a-4870-4664-9f82-b3d85769f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22aac-cebf-46da-a759-5c924adb76a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4eaf73b-22a5-4af5-a909-fe389f58ce6e}" ma:internalName="TaxCatchAll" ma:showField="CatchAllData" ma:web="36b22aac-cebf-46da-a759-5c924adb7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E05BE6-5288-43F3-A40A-2466846BB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C7DB2-B322-456E-83A5-671C3BA1F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015d1-1fb6-4ff2-9e56-a924d2e6ef07"/>
    <ds:schemaRef ds:uri="36b22aac-cebf-46da-a759-5c924adb7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337</Words>
  <Application>Microsoft Office PowerPoint</Application>
  <PresentationFormat>ユーザー設定</PresentationFormat>
  <Paragraphs>68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游ゴシック</vt:lpstr>
      <vt:lpstr>BIZ UDゴシック</vt:lpstr>
      <vt:lpstr>BIZ UDゴシック</vt:lpstr>
      <vt:lpstr>Rounded M+ Bold</vt:lpstr>
      <vt:lpstr>Arial</vt:lpstr>
      <vt:lpstr>HGP創英角ｺﾞｼｯｸUB</vt:lpstr>
      <vt:lpstr>Noto Sans JP Medium</vt:lpstr>
      <vt:lpstr>HG創英角ｺﾞｼｯｸUB</vt:lpstr>
      <vt:lpstr>玉ねぎ楷書激無料版v7改</vt:lpstr>
      <vt:lpstr>Calibri</vt:lpstr>
      <vt:lpstr>HGS創英角ｺﾞｼｯｸUB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郡山りょう</dc:title>
  <dc:creator>平田 慎太郎</dc:creator>
  <cp:lastModifiedBy>平田 慎太郎</cp:lastModifiedBy>
  <cp:revision>193</cp:revision>
  <cp:lastPrinted>2025-05-19T06:05:12Z</cp:lastPrinted>
  <dcterms:created xsi:type="dcterms:W3CDTF">2006-08-16T00:00:00Z</dcterms:created>
  <dcterms:modified xsi:type="dcterms:W3CDTF">2025-05-22T02:23:17Z</dcterms:modified>
  <dc:identifier>DAGCijUpT20</dc:identifier>
</cp:coreProperties>
</file>