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6"/>
  </p:notesMasterIdLst>
  <p:sldIdLst>
    <p:sldId id="262" r:id="rId4"/>
    <p:sldId id="264" r:id="rId5"/>
  </p:sldIdLst>
  <p:sldSz cx="7556500" cy="10693400"/>
  <p:notesSz cx="6888163" cy="10018713"/>
  <p:embeddedFontLst>
    <p:embeddedFont>
      <p:font typeface="Rounded M+ Bold" panose="020B0600070205080204" pitchFamily="34" charset="-128"/>
      <p:regular r:id="rId7"/>
    </p:embeddedFont>
    <p:embeddedFont>
      <p:font typeface="BIZ UDゴシック" panose="020B0400000000000000" pitchFamily="49" charset="-128"/>
      <p:regular r:id="rId8"/>
      <p:bold r:id="rId9"/>
    </p:embeddedFont>
    <p:embeddedFont>
      <p:font typeface="BIZ UDゴシック" panose="020B0400000000000000" pitchFamily="49" charset="-128"/>
      <p:regular r:id="rId8"/>
      <p:bold r:id="rId9"/>
    </p:embeddedFont>
    <p:embeddedFont>
      <p:font typeface="HGP創英角ｺﾞｼｯｸUB" panose="020B0900000000000000" pitchFamily="34" charset="-128"/>
      <p:regular r:id="rId10"/>
    </p:embeddedFont>
    <p:embeddedFont>
      <p:font typeface="HGS創英角ｺﾞｼｯｸUB" panose="020B0900000000000000" pitchFamily="34" charset="-128"/>
      <p:regular r:id="rId11"/>
    </p:embeddedFont>
    <p:embeddedFont>
      <p:font typeface="HG創英角ｺﾞｼｯｸUB" panose="020B0909000000000000" pitchFamily="49" charset="-128"/>
      <p:regular r:id="rId12"/>
    </p:embeddedFont>
    <p:embeddedFont>
      <p:font typeface="ＭＳ Ｐゴシック" panose="020B0600070205080204" pitchFamily="34" charset="-128"/>
      <p:regular r:id="rId13"/>
    </p:embeddedFont>
    <p:embeddedFont>
      <p:font typeface="游ゴシック" panose="020B0400000000000000" pitchFamily="34" charset="-128"/>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995BBD-008A-64F0-273F-C5574F853E85}" name="田畑 智哉" initials="智田" userId="S::t.tabata@jam-union.jp::76c0089d-5842-4717-99bf-a496d18859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平田 慎太郎" initials="平田" lastIdx="1" clrIdx="0">
    <p:extLst>
      <p:ext uri="{19B8F6BF-5375-455C-9EA6-DF929625EA0E}">
        <p15:presenceInfo xmlns:p15="http://schemas.microsoft.com/office/powerpoint/2012/main" userId="S-1-5-21-1474818069-3981418311-2407823682-77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504"/>
    <a:srgbClr val="10253F"/>
    <a:srgbClr val="FF00FF"/>
    <a:srgbClr val="00B0F0"/>
    <a:srgbClr val="FDEADA"/>
    <a:srgbClr val="FFFFFF"/>
    <a:srgbClr val="A6A6A6"/>
    <a:srgbClr val="F69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32" autoAdjust="0"/>
    <p:restoredTop sz="93681" autoAdjust="0"/>
  </p:normalViewPr>
  <p:slideViewPr>
    <p:cSldViewPr>
      <p:cViewPr>
        <p:scale>
          <a:sx n="186" d="100"/>
          <a:sy n="186" d="100"/>
        </p:scale>
        <p:origin x="2384" y="-584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8/10/relationships/authors" Target="author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2F8122F1-959C-4C60-87D0-C2D68F5D207B}" type="datetimeFigureOut">
              <a:rPr kumimoji="1" lang="ja-JP" altLang="en-US" smtClean="0"/>
              <a:t>2025/8/26</a:t>
            </a:fld>
            <a:endParaRPr kumimoji="1" lang="ja-JP" altLang="en-US"/>
          </a:p>
        </p:txBody>
      </p:sp>
      <p:sp>
        <p:nvSpPr>
          <p:cNvPr id="4" name="スライド イメージ プレースホルダー 3"/>
          <p:cNvSpPr>
            <a:spLocks noGrp="1" noRot="1" noChangeAspect="1"/>
          </p:cNvSpPr>
          <p:nvPr>
            <p:ph type="sldImg" idx="2"/>
          </p:nvPr>
        </p:nvSpPr>
        <p:spPr>
          <a:xfrm>
            <a:off x="2249488" y="1252538"/>
            <a:ext cx="2389187" cy="33813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6" y="4821240"/>
            <a:ext cx="5510213" cy="39449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26A2C6D3-792E-43F8-BE28-340B7046B34A}" type="slidenum">
              <a:rPr kumimoji="1" lang="ja-JP" altLang="en-US" smtClean="0"/>
              <a:t>‹#›</a:t>
            </a:fld>
            <a:endParaRPr kumimoji="1" lang="ja-JP" altLang="en-US"/>
          </a:p>
        </p:txBody>
      </p:sp>
    </p:spTree>
    <p:extLst>
      <p:ext uri="{BB962C8B-B14F-4D97-AF65-F5344CB8AC3E}">
        <p14:creationId xmlns:p14="http://schemas.microsoft.com/office/powerpoint/2010/main" val="6918503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E76FA-F963-89C4-C1A5-762A1FC0E58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790C928-90EC-DE1A-8D1E-4E29558290C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615E906-F683-9474-A38F-55D99B1282F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C427C59-2863-3F81-CE69-F807F6A02AD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A2C6D3-792E-43F8-BE28-340B7046B34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30173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A2C6D3-792E-43F8-BE28-340B7046B34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90725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notesSlide" Target="../notesSlides/notesSlide2.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0224924-8993-8250-7BDB-51A739772B39}"/>
            </a:ext>
          </a:extLst>
        </p:cNvPr>
        <p:cNvGrpSpPr/>
        <p:nvPr/>
      </p:nvGrpSpPr>
      <p:grpSpPr>
        <a:xfrm>
          <a:off x="0" y="0"/>
          <a:ext cx="0" cy="0"/>
          <a:chOff x="0" y="0"/>
          <a:chExt cx="0" cy="0"/>
        </a:xfrm>
      </p:grpSpPr>
      <p:pic>
        <p:nvPicPr>
          <p:cNvPr id="20" name="図 19" descr="人, オレンジ, 持つ, 暗い が含まれている画像&#10;&#10;AI 生成コンテンツは誤りを含む可能性があります。">
            <a:extLst>
              <a:ext uri="{FF2B5EF4-FFF2-40B4-BE49-F238E27FC236}">
                <a16:creationId xmlns:a16="http://schemas.microsoft.com/office/drawing/2014/main" id="{FB6CF9C5-1747-5CBB-115A-C6672A0197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0090" y="4119428"/>
            <a:ext cx="738457" cy="738457"/>
          </a:xfrm>
          <a:prstGeom prst="rect">
            <a:avLst/>
          </a:prstGeom>
        </p:spPr>
      </p:pic>
      <p:pic>
        <p:nvPicPr>
          <p:cNvPr id="16" name="図 15" descr="屋内, 人, 天井, コンピュータ が含まれている画像&#10;&#10;自動的に生成された説明">
            <a:extLst>
              <a:ext uri="{FF2B5EF4-FFF2-40B4-BE49-F238E27FC236}">
                <a16:creationId xmlns:a16="http://schemas.microsoft.com/office/drawing/2014/main" id="{5D869684-F47C-5A5F-4BE7-ECF1499B8E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247" t="28397" r="1575" b="12359"/>
          <a:stretch/>
        </p:blipFill>
        <p:spPr>
          <a:xfrm>
            <a:off x="208517" y="7374509"/>
            <a:ext cx="1713453" cy="1054804"/>
          </a:xfrm>
          <a:prstGeom prst="rect">
            <a:avLst/>
          </a:prstGeom>
        </p:spPr>
      </p:pic>
      <p:sp>
        <p:nvSpPr>
          <p:cNvPr id="2" name="吹き出し: 角を丸めた四角形 1">
            <a:extLst>
              <a:ext uri="{FF2B5EF4-FFF2-40B4-BE49-F238E27FC236}">
                <a16:creationId xmlns:a16="http://schemas.microsoft.com/office/drawing/2014/main" id="{B0BFAEDD-EBFB-F799-06A1-F9CED17D8C0F}"/>
              </a:ext>
            </a:extLst>
          </p:cNvPr>
          <p:cNvSpPr/>
          <p:nvPr/>
        </p:nvSpPr>
        <p:spPr>
          <a:xfrm>
            <a:off x="1996931" y="7375355"/>
            <a:ext cx="2774538" cy="1070263"/>
          </a:xfrm>
          <a:prstGeom prst="wedgeRoundRectCallout">
            <a:avLst>
              <a:gd name="adj1" fmla="val -60073"/>
              <a:gd name="adj2" fmla="val 26587"/>
              <a:gd name="adj3" fmla="val 16667"/>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AEF26E5A-DB20-5722-6999-11CA24177177}"/>
              </a:ext>
            </a:extLst>
          </p:cNvPr>
          <p:cNvSpPr/>
          <p:nvPr/>
        </p:nvSpPr>
        <p:spPr>
          <a:xfrm>
            <a:off x="5161453" y="1049947"/>
            <a:ext cx="2154844" cy="301778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30" name="図 29" descr="歩道に立っているスーツを着た男性&#10;&#10;AI 生成コンテンツは誤りを含む可能性があります。">
            <a:extLst>
              <a:ext uri="{FF2B5EF4-FFF2-40B4-BE49-F238E27FC236}">
                <a16:creationId xmlns:a16="http://schemas.microsoft.com/office/drawing/2014/main" id="{805F456E-DAE4-04C5-E35C-296CEBFB0AE5}"/>
              </a:ext>
            </a:extLst>
          </p:cNvPr>
          <p:cNvPicPr>
            <a:picLocks noChangeAspect="1"/>
          </p:cNvPicPr>
          <p:nvPr/>
        </p:nvPicPr>
        <p:blipFill>
          <a:blip r:embed="rId5" cstate="print">
            <a:extLst>
              <a:ext uri="{28A0092B-C50C-407E-A947-70E740481C1C}">
                <a14:useLocalDpi xmlns:a14="http://schemas.microsoft.com/office/drawing/2010/main" val="0"/>
              </a:ext>
            </a:extLst>
          </a:blip>
          <a:srcRect b="7928"/>
          <a:stretch>
            <a:fillRect/>
          </a:stretch>
        </p:blipFill>
        <p:spPr>
          <a:xfrm>
            <a:off x="240203" y="1049947"/>
            <a:ext cx="4921250" cy="3017780"/>
          </a:xfrm>
          <a:prstGeom prst="rect">
            <a:avLst/>
          </a:prstGeom>
        </p:spPr>
      </p:pic>
      <p:sp>
        <p:nvSpPr>
          <p:cNvPr id="4" name="TextBox 4">
            <a:extLst>
              <a:ext uri="{FF2B5EF4-FFF2-40B4-BE49-F238E27FC236}">
                <a16:creationId xmlns:a16="http://schemas.microsoft.com/office/drawing/2014/main" id="{F7B97BC2-316C-598B-24F2-16BB744CFE8C}"/>
              </a:ext>
            </a:extLst>
          </p:cNvPr>
          <p:cNvSpPr txBox="1"/>
          <p:nvPr/>
        </p:nvSpPr>
        <p:spPr>
          <a:xfrm>
            <a:off x="0" y="-94577"/>
            <a:ext cx="7560000" cy="1406448"/>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7" name="Group 57">
            <a:extLst>
              <a:ext uri="{FF2B5EF4-FFF2-40B4-BE49-F238E27FC236}">
                <a16:creationId xmlns:a16="http://schemas.microsoft.com/office/drawing/2014/main" id="{032A1077-CEB9-5EC6-208D-3393F3253A33}"/>
              </a:ext>
            </a:extLst>
          </p:cNvPr>
          <p:cNvGrpSpPr/>
          <p:nvPr/>
        </p:nvGrpSpPr>
        <p:grpSpPr>
          <a:xfrm>
            <a:off x="0" y="9960083"/>
            <a:ext cx="7560000" cy="741524"/>
            <a:chOff x="0" y="0"/>
            <a:chExt cx="2709333" cy="204871"/>
          </a:xfrm>
        </p:grpSpPr>
        <p:sp>
          <p:nvSpPr>
            <p:cNvPr id="58" name="Freeform 58">
              <a:extLst>
                <a:ext uri="{FF2B5EF4-FFF2-40B4-BE49-F238E27FC236}">
                  <a16:creationId xmlns:a16="http://schemas.microsoft.com/office/drawing/2014/main" id="{4F5E1E36-F418-469F-9F9C-B65E519BE3B5}"/>
                </a:ext>
              </a:extLst>
            </p:cNvPr>
            <p:cNvSpPr/>
            <p:nvPr/>
          </p:nvSpPr>
          <p:spPr>
            <a:xfrm>
              <a:off x="0" y="0"/>
              <a:ext cx="2709333" cy="204871"/>
            </a:xfrm>
            <a:custGeom>
              <a:avLst/>
              <a:gdLst/>
              <a:ahLst/>
              <a:cxnLst/>
              <a:rect l="l" t="t" r="r" b="b"/>
              <a:pathLst>
                <a:path w="2709333" h="204871">
                  <a:moveTo>
                    <a:pt x="0" y="0"/>
                  </a:moveTo>
                  <a:lnTo>
                    <a:pt x="2709333" y="0"/>
                  </a:lnTo>
                  <a:lnTo>
                    <a:pt x="2709333" y="204871"/>
                  </a:lnTo>
                  <a:lnTo>
                    <a:pt x="0" y="204871"/>
                  </a:lnTo>
                  <a:close/>
                </a:path>
              </a:pathLst>
            </a:custGeom>
            <a:solidFill>
              <a:srgbClr val="EA550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9" name="TextBox 59">
              <a:extLst>
                <a:ext uri="{FF2B5EF4-FFF2-40B4-BE49-F238E27FC236}">
                  <a16:creationId xmlns:a16="http://schemas.microsoft.com/office/drawing/2014/main" id="{281669A9-4798-47B7-CED9-5F8586CA2750}"/>
                </a:ext>
              </a:extLst>
            </p:cNvPr>
            <p:cNvSpPr txBox="1"/>
            <p:nvPr/>
          </p:nvSpPr>
          <p:spPr>
            <a:xfrm>
              <a:off x="0" y="-28575"/>
              <a:ext cx="2709333" cy="233446"/>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0" name="Freeform 60">
            <a:extLst>
              <a:ext uri="{FF2B5EF4-FFF2-40B4-BE49-F238E27FC236}">
                <a16:creationId xmlns:a16="http://schemas.microsoft.com/office/drawing/2014/main" id="{03ED6CDA-EDE5-2B6D-2498-7DA2E03CFCDE}"/>
              </a:ext>
            </a:extLst>
          </p:cNvPr>
          <p:cNvSpPr/>
          <p:nvPr/>
        </p:nvSpPr>
        <p:spPr>
          <a:xfrm>
            <a:off x="1566171" y="9980733"/>
            <a:ext cx="4427655" cy="516324"/>
          </a:xfrm>
          <a:custGeom>
            <a:avLst/>
            <a:gdLst/>
            <a:ahLst/>
            <a:cxnLst/>
            <a:rect l="l" t="t" r="r" b="b"/>
            <a:pathLst>
              <a:path w="4427655" h="516324">
                <a:moveTo>
                  <a:pt x="0" y="0"/>
                </a:moveTo>
                <a:lnTo>
                  <a:pt x="4427654" y="0"/>
                </a:lnTo>
                <a:lnTo>
                  <a:pt x="4427654" y="516324"/>
                </a:lnTo>
                <a:lnTo>
                  <a:pt x="0" y="516324"/>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64" name="Group 64">
            <a:extLst>
              <a:ext uri="{FF2B5EF4-FFF2-40B4-BE49-F238E27FC236}">
                <a16:creationId xmlns:a16="http://schemas.microsoft.com/office/drawing/2014/main" id="{0EC609FE-C397-DA52-0E14-AD01D086AAA2}"/>
              </a:ext>
            </a:extLst>
          </p:cNvPr>
          <p:cNvGrpSpPr/>
          <p:nvPr/>
        </p:nvGrpSpPr>
        <p:grpSpPr>
          <a:xfrm>
            <a:off x="3914461" y="339139"/>
            <a:ext cx="2458318" cy="327637"/>
            <a:chOff x="0" y="0"/>
            <a:chExt cx="881006" cy="117418"/>
          </a:xfrm>
        </p:grpSpPr>
        <p:sp>
          <p:nvSpPr>
            <p:cNvPr id="65" name="Freeform 65">
              <a:extLst>
                <a:ext uri="{FF2B5EF4-FFF2-40B4-BE49-F238E27FC236}">
                  <a16:creationId xmlns:a16="http://schemas.microsoft.com/office/drawing/2014/main" id="{3B080C6D-0A8E-4F57-751A-43AD99725E8E}"/>
                </a:ext>
              </a:extLst>
            </p:cNvPr>
            <p:cNvSpPr/>
            <p:nvPr/>
          </p:nvSpPr>
          <p:spPr>
            <a:xfrm>
              <a:off x="0" y="0"/>
              <a:ext cx="881006" cy="117418"/>
            </a:xfrm>
            <a:custGeom>
              <a:avLst/>
              <a:gdLst/>
              <a:ahLst/>
              <a:cxnLst/>
              <a:rect l="l" t="t" r="r" b="b"/>
              <a:pathLst>
                <a:path w="881006" h="117418">
                  <a:moveTo>
                    <a:pt x="0" y="0"/>
                  </a:moveTo>
                  <a:lnTo>
                    <a:pt x="881006" y="0"/>
                  </a:lnTo>
                  <a:lnTo>
                    <a:pt x="881006" y="117418"/>
                  </a:lnTo>
                  <a:lnTo>
                    <a:pt x="0" y="117418"/>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6" name="TextBox 66">
              <a:extLst>
                <a:ext uri="{FF2B5EF4-FFF2-40B4-BE49-F238E27FC236}">
                  <a16:creationId xmlns:a16="http://schemas.microsoft.com/office/drawing/2014/main" id="{922F63BF-BBF2-7D47-13BC-2CC41B28AAEC}"/>
                </a:ext>
              </a:extLst>
            </p:cNvPr>
            <p:cNvSpPr txBox="1"/>
            <p:nvPr/>
          </p:nvSpPr>
          <p:spPr>
            <a:xfrm>
              <a:off x="0" y="66675"/>
              <a:ext cx="881006" cy="50743"/>
            </a:xfrm>
            <a:prstGeom prst="rect">
              <a:avLst/>
            </a:prstGeom>
          </p:spPr>
          <p:txBody>
            <a:bodyPr lIns="50800" tIns="50800" rIns="50800" bIns="50800" rtlCol="0" anchor="ctr"/>
            <a:lstStyle/>
            <a:p>
              <a:pPr marL="0" marR="0" lvl="0" indent="0" algn="ctr" defTabSz="914400" rtl="0" eaLnBrk="1" fontAlgn="auto" latinLnBrk="0" hangingPunct="1">
                <a:lnSpc>
                  <a:spcPts val="5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6" name="TextBox 76">
            <a:extLst>
              <a:ext uri="{FF2B5EF4-FFF2-40B4-BE49-F238E27FC236}">
                <a16:creationId xmlns:a16="http://schemas.microsoft.com/office/drawing/2014/main" id="{D4490811-9F61-BEDE-D9B1-8769AF758407}"/>
              </a:ext>
            </a:extLst>
          </p:cNvPr>
          <p:cNvSpPr txBox="1"/>
          <p:nvPr/>
        </p:nvSpPr>
        <p:spPr>
          <a:xfrm>
            <a:off x="4145798" y="817165"/>
            <a:ext cx="1983628" cy="382797"/>
          </a:xfrm>
          <a:prstGeom prst="rect">
            <a:avLst/>
          </a:prstGeom>
        </p:spPr>
        <p:txBody>
          <a:bodyPr wrap="square" lIns="0" tIns="0" rIns="0" bIns="0" rtlCol="0" anchor="t">
            <a:spAutoFit/>
          </a:bodyPr>
          <a:lstStyle/>
          <a:p>
            <a:pPr marL="0" marR="0" lvl="0" indent="0" algn="just" defTabSz="914400" rtl="0" eaLnBrk="1" fontAlgn="auto" latinLnBrk="0" hangingPunct="1">
              <a:lnSpc>
                <a:spcPts val="3499"/>
              </a:lnSpc>
              <a:spcBef>
                <a:spcPts val="0"/>
              </a:spcBef>
              <a:spcAft>
                <a:spcPts val="0"/>
              </a:spcAft>
              <a:buClrTx/>
              <a:buSzTx/>
              <a:buFontTx/>
              <a:buNone/>
              <a:tabLst/>
              <a:defRPr/>
            </a:pPr>
            <a:r>
              <a:rPr kumimoji="0" lang="en-US" sz="2499" b="1" i="0" u="none" strike="noStrike" kern="1200" cap="none" spc="0" normalizeH="0" baseline="0" noProof="0" dirty="0">
                <a:ln>
                  <a:noFill/>
                </a:ln>
                <a:solidFill>
                  <a:srgbClr val="FFFFFF"/>
                </a:solidFill>
                <a:effectLst/>
                <a:uLnTx/>
                <a:uFillTx/>
                <a:latin typeface="BIZ UDゴシック" panose="020B0400000000000000" pitchFamily="49" charset="-128"/>
                <a:ea typeface="BIZ UDゴシック" panose="020B0400000000000000" pitchFamily="49" charset="-128"/>
                <a:cs typeface="+mn-cs"/>
              </a:rPr>
              <a:t>2024.12</a:t>
            </a:r>
            <a:r>
              <a:rPr kumimoji="0" lang="en-US" sz="2499" b="0" i="0" u="none" strike="noStrike" kern="1200" cap="none" spc="0" normalizeH="0" baseline="0" noProof="0" dirty="0">
                <a:ln>
                  <a:noFill/>
                </a:ln>
                <a:solidFill>
                  <a:srgbClr val="FFFFFF"/>
                </a:solidFill>
                <a:effectLst/>
                <a:uLnTx/>
                <a:uFillTx/>
                <a:latin typeface="BIZ UDゴシック" panose="020B0400000000000000" pitchFamily="49" charset="-128"/>
                <a:ea typeface="BIZ UDゴシック" panose="020B0400000000000000" pitchFamily="49" charset="-128"/>
                <a:cs typeface="+mn-cs"/>
              </a:rPr>
              <a:t>月号</a:t>
            </a:r>
          </a:p>
        </p:txBody>
      </p:sp>
      <p:sp>
        <p:nvSpPr>
          <p:cNvPr id="122" name="TextBox 76">
            <a:extLst>
              <a:ext uri="{FF2B5EF4-FFF2-40B4-BE49-F238E27FC236}">
                <a16:creationId xmlns:a16="http://schemas.microsoft.com/office/drawing/2014/main" id="{36F88763-442C-3D41-FADB-C4441F1DC8DC}"/>
              </a:ext>
            </a:extLst>
          </p:cNvPr>
          <p:cNvSpPr txBox="1"/>
          <p:nvPr/>
        </p:nvSpPr>
        <p:spPr>
          <a:xfrm>
            <a:off x="6144567" y="10071551"/>
            <a:ext cx="1165124" cy="33855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FFFFF"/>
                </a:solidFill>
                <a:effectLst/>
                <a:uLnTx/>
                <a:uFillTx/>
                <a:latin typeface="BIZ UDGothic" panose="020B0400000000000000" pitchFamily="49" charset="-128"/>
                <a:ea typeface="BIZ UDGothic" panose="020B0400000000000000" pitchFamily="49" charset="-128"/>
                <a:cs typeface="+mn-cs"/>
              </a:rPr>
              <a:t>郡山りょう事務所</a:t>
            </a:r>
            <a:endParaRPr kumimoji="0" lang="en-US" sz="1100" b="1" i="0" u="none" strike="noStrike" kern="1200" cap="none" spc="0" normalizeH="0" baseline="0" noProof="0" dirty="0">
              <a:ln>
                <a:noFill/>
              </a:ln>
              <a:solidFill>
                <a:srgbClr val="FFFFFF"/>
              </a:solidFill>
              <a:effectLst/>
              <a:uLnTx/>
              <a:uFillTx/>
              <a:latin typeface="BIZ UDGothic" panose="020B0400000000000000" pitchFamily="49" charset="-128"/>
              <a:ea typeface="BIZ UDGothic" panose="020B0400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BIZ UDGothic" panose="020B0400000000000000" pitchFamily="49" charset="-128"/>
                <a:ea typeface="BIZ UDGothic" panose="020B0400000000000000" pitchFamily="49" charset="-128"/>
                <a:cs typeface="+mn-cs"/>
              </a:rPr>
              <a:t>TEL:03-6550-1220</a:t>
            </a:r>
            <a:endParaRPr kumimoji="0" lang="en-US" sz="2000" b="0" i="0" u="none" strike="noStrike" kern="1200" cap="none" spc="0" normalizeH="0" baseline="0" noProof="0" dirty="0">
              <a:ln>
                <a:noFill/>
              </a:ln>
              <a:solidFill>
                <a:srgbClr val="FFFFFF"/>
              </a:solidFill>
              <a:effectLst/>
              <a:uLnTx/>
              <a:uFillTx/>
              <a:latin typeface="Rounded M+ Bold"/>
              <a:ea typeface="Rounded M+ Bold"/>
              <a:cs typeface="+mn-cs"/>
            </a:endParaRPr>
          </a:p>
        </p:txBody>
      </p:sp>
      <p:sp>
        <p:nvSpPr>
          <p:cNvPr id="8" name="Google Shape;92;p1">
            <a:extLst>
              <a:ext uri="{FF2B5EF4-FFF2-40B4-BE49-F238E27FC236}">
                <a16:creationId xmlns:a16="http://schemas.microsoft.com/office/drawing/2014/main" id="{7087D785-FE55-107D-14EA-6B0B9C1D9A6B}"/>
              </a:ext>
            </a:extLst>
          </p:cNvPr>
          <p:cNvSpPr/>
          <p:nvPr/>
        </p:nvSpPr>
        <p:spPr>
          <a:xfrm>
            <a:off x="0" y="0"/>
            <a:ext cx="7556500" cy="1408857"/>
          </a:xfrm>
          <a:prstGeom prst="flowChartDocument">
            <a:avLst/>
          </a:prstGeom>
          <a:solidFill>
            <a:srgbClr val="EA550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0" name="Google Shape;95;p1">
            <a:extLst>
              <a:ext uri="{FF2B5EF4-FFF2-40B4-BE49-F238E27FC236}">
                <a16:creationId xmlns:a16="http://schemas.microsoft.com/office/drawing/2014/main" id="{D5FFECB1-D83C-F4A8-F52F-0B155AE2FA18}"/>
              </a:ext>
            </a:extLst>
          </p:cNvPr>
          <p:cNvSpPr txBox="1"/>
          <p:nvPr/>
        </p:nvSpPr>
        <p:spPr>
          <a:xfrm>
            <a:off x="315377" y="130980"/>
            <a:ext cx="3129961" cy="69557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2700"/>
              </a:lnSpc>
              <a:spcBef>
                <a:spcPts val="0"/>
              </a:spcBef>
              <a:spcAft>
                <a:spcPts val="0"/>
              </a:spcAft>
              <a:buClrTx/>
              <a:buSzTx/>
              <a:buFontTx/>
              <a:buNone/>
              <a:tabLst/>
              <a:defRPr/>
            </a:pPr>
            <a:r>
              <a:rPr kumimoji="0" lang="ja-JP" altLang="en-US" sz="4000" b="0" i="0" u="none" strike="noStrike" kern="1200" cap="none" spc="0" normalizeH="0" baseline="0" noProof="0" dirty="0">
                <a:ln>
                  <a:noFill/>
                </a:ln>
                <a:solidFill>
                  <a:srgbClr val="FFFFFF"/>
                </a:solidFill>
                <a:effectLst/>
                <a:uLnTx/>
                <a:uFillTx/>
                <a:latin typeface="HGS創英角ｺﾞｼｯｸUB" panose="020B0900000000000000" pitchFamily="50" charset="-128"/>
                <a:ea typeface="HGS創英角ｺﾞｼｯｸUB" panose="020B0900000000000000" pitchFamily="50" charset="-128"/>
                <a:cs typeface="+mn-cs"/>
                <a:sym typeface="Arial"/>
              </a:rPr>
              <a:t>郡山りょう</a:t>
            </a:r>
            <a:endParaRPr kumimoji="0"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1" name="Google Shape;96;p1">
            <a:extLst>
              <a:ext uri="{FF2B5EF4-FFF2-40B4-BE49-F238E27FC236}">
                <a16:creationId xmlns:a16="http://schemas.microsoft.com/office/drawing/2014/main" id="{8DDA7A72-7533-A7FA-A55D-3A77F1452E44}"/>
              </a:ext>
            </a:extLst>
          </p:cNvPr>
          <p:cNvSpPr txBox="1"/>
          <p:nvPr/>
        </p:nvSpPr>
        <p:spPr>
          <a:xfrm>
            <a:off x="335773" y="602141"/>
            <a:ext cx="3742250" cy="7755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FFFFFF"/>
                </a:solidFill>
                <a:effectLst/>
                <a:uLnTx/>
                <a:uFillTx/>
                <a:latin typeface="HGS創英角ｺﾞｼｯｸUB" panose="020B0900000000000000" pitchFamily="50" charset="-128"/>
                <a:ea typeface="HGS創英角ｺﾞｼｯｸUB" panose="020B0900000000000000" pitchFamily="50" charset="-128"/>
                <a:cs typeface="+mn-cs"/>
                <a:sym typeface="Arial"/>
              </a:rPr>
              <a:t>マンスリーレポート</a:t>
            </a:r>
            <a:r>
              <a:rPr kumimoji="0" lang="ja-JP" altLang="en-US" sz="3600" b="0" i="0" u="none" strike="noStrike" kern="1200" cap="none" spc="0" normalizeH="0" baseline="0" noProof="0" dirty="0">
                <a:ln>
                  <a:noFill/>
                </a:ln>
                <a:solidFill>
                  <a:srgbClr val="FFFFFF"/>
                </a:solidFill>
                <a:effectLst/>
                <a:uLnTx/>
                <a:uFillTx/>
                <a:latin typeface="HGS創英角ｺﾞｼｯｸUB" panose="020B0900000000000000" pitchFamily="50" charset="-128"/>
                <a:ea typeface="HGS創英角ｺﾞｼｯｸUB" panose="020B0900000000000000" pitchFamily="50" charset="-128"/>
                <a:cs typeface="+mn-cs"/>
                <a:sym typeface="Arial"/>
              </a:rPr>
              <a:t>  </a:t>
            </a:r>
            <a:endParaRPr kumimoji="0" sz="20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4" name="Google Shape;97;p1">
            <a:extLst>
              <a:ext uri="{FF2B5EF4-FFF2-40B4-BE49-F238E27FC236}">
                <a16:creationId xmlns:a16="http://schemas.microsoft.com/office/drawing/2014/main" id="{E5C9C9EA-70D0-15AC-DCF3-7638600E57E4}"/>
              </a:ext>
            </a:extLst>
          </p:cNvPr>
          <p:cNvSpPr txBox="1"/>
          <p:nvPr/>
        </p:nvSpPr>
        <p:spPr>
          <a:xfrm>
            <a:off x="3199707" y="156632"/>
            <a:ext cx="991814" cy="641201"/>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ts val="25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FFFF"/>
                </a:solidFill>
                <a:effectLst/>
                <a:uLnTx/>
                <a:uFillTx/>
                <a:latin typeface="Calibri"/>
                <a:ea typeface="ＭＳ Ｐゴシック" panose="020B0600070205080204" pitchFamily="50" charset="-128"/>
                <a:cs typeface="Calibri"/>
                <a:sym typeface="Calibri"/>
              </a:rPr>
              <a:t>2025</a:t>
            </a:r>
          </a:p>
          <a:p>
            <a:pPr marL="0" marR="0" lvl="0" indent="0" algn="just" defTabSz="914400" rtl="0" eaLnBrk="1" fontAlgn="auto" latinLnBrk="0" hangingPunct="1">
              <a:lnSpc>
                <a:spcPts val="2500"/>
              </a:lnSpc>
              <a:spcBef>
                <a:spcPts val="0"/>
              </a:spcBef>
              <a:spcAft>
                <a:spcPts val="0"/>
              </a:spcAft>
              <a:buClrTx/>
              <a:buSzTx/>
              <a:buFontTx/>
              <a:buNone/>
              <a:tabLst/>
              <a:defRPr/>
            </a:pPr>
            <a:r>
              <a:rPr kumimoji="0" lang="en-US" altLang="ja-JP" sz="2499" b="1" i="0" u="none" strike="noStrike" kern="1200" cap="none" spc="0" normalizeH="0" baseline="0" noProof="0" dirty="0">
                <a:ln>
                  <a:noFill/>
                </a:ln>
                <a:solidFill>
                  <a:srgbClr val="FFFFFF"/>
                </a:solidFill>
                <a:effectLst/>
                <a:uLnTx/>
                <a:uFillTx/>
                <a:latin typeface="Calibri"/>
                <a:ea typeface="ＭＳ Ｐゴシック" panose="020B0600070205080204" pitchFamily="50" charset="-128"/>
                <a:cs typeface="Calibri"/>
                <a:sym typeface="Calibri"/>
              </a:rPr>
              <a:t>9</a:t>
            </a:r>
            <a:r>
              <a:rPr kumimoji="0" lang="ja-JP" altLang="en-US" sz="2499"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Calibri"/>
                <a:sym typeface="Calibri"/>
              </a:rPr>
              <a:t>月号</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5" name="グループ化 14">
            <a:extLst>
              <a:ext uri="{FF2B5EF4-FFF2-40B4-BE49-F238E27FC236}">
                <a16:creationId xmlns:a16="http://schemas.microsoft.com/office/drawing/2014/main" id="{7F5B74E0-DE5E-F560-E447-44462860244D}"/>
              </a:ext>
            </a:extLst>
          </p:cNvPr>
          <p:cNvGrpSpPr/>
          <p:nvPr/>
        </p:nvGrpSpPr>
        <p:grpSpPr>
          <a:xfrm>
            <a:off x="4145798" y="160381"/>
            <a:ext cx="2209158" cy="866813"/>
            <a:chOff x="4188691" y="341947"/>
            <a:chExt cx="2248496" cy="936674"/>
          </a:xfrm>
        </p:grpSpPr>
        <p:sp>
          <p:nvSpPr>
            <p:cNvPr id="17" name="Google Shape;100;p1">
              <a:extLst>
                <a:ext uri="{FF2B5EF4-FFF2-40B4-BE49-F238E27FC236}">
                  <a16:creationId xmlns:a16="http://schemas.microsoft.com/office/drawing/2014/main" id="{AECE6807-CA84-5E78-31C4-379A27D92933}"/>
                </a:ext>
              </a:extLst>
            </p:cNvPr>
            <p:cNvSpPr/>
            <p:nvPr/>
          </p:nvSpPr>
          <p:spPr>
            <a:xfrm>
              <a:off x="4188691" y="341947"/>
              <a:ext cx="2248496" cy="936674"/>
            </a:xfrm>
            <a:prstGeom prst="roundRect">
              <a:avLst>
                <a:gd name="adj" fmla="val 2733"/>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grpSp>
          <p:nvGrpSpPr>
            <p:cNvPr id="18" name="Google Shape;101;p1">
              <a:extLst>
                <a:ext uri="{FF2B5EF4-FFF2-40B4-BE49-F238E27FC236}">
                  <a16:creationId xmlns:a16="http://schemas.microsoft.com/office/drawing/2014/main" id="{52356604-AC65-AAF4-B2F6-01299BADAFA2}"/>
                </a:ext>
              </a:extLst>
            </p:cNvPr>
            <p:cNvGrpSpPr/>
            <p:nvPr/>
          </p:nvGrpSpPr>
          <p:grpSpPr>
            <a:xfrm>
              <a:off x="4900394" y="488712"/>
              <a:ext cx="1476701" cy="675998"/>
              <a:chOff x="4809616" y="453141"/>
              <a:chExt cx="1476701" cy="675998"/>
            </a:xfrm>
          </p:grpSpPr>
          <p:sp>
            <p:nvSpPr>
              <p:cNvPr id="35" name="Google Shape;107;p1">
                <a:extLst>
                  <a:ext uri="{FF2B5EF4-FFF2-40B4-BE49-F238E27FC236}">
                    <a16:creationId xmlns:a16="http://schemas.microsoft.com/office/drawing/2014/main" id="{6EDE8AE6-5EF0-9ACA-A447-6A85B47029F0}"/>
                  </a:ext>
                </a:extLst>
              </p:cNvPr>
              <p:cNvSpPr txBox="1"/>
              <p:nvPr/>
            </p:nvSpPr>
            <p:spPr>
              <a:xfrm>
                <a:off x="4809616" y="453141"/>
                <a:ext cx="1476701" cy="558738"/>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04999"/>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B050"/>
                    </a:solidFill>
                    <a:effectLst/>
                    <a:uLnTx/>
                    <a:uFillTx/>
                    <a:latin typeface="BIZ UDゴシック" panose="020B0400000000000000" pitchFamily="49" charset="-128"/>
                    <a:ea typeface="BIZ UDゴシック" panose="020B0400000000000000" pitchFamily="49" charset="-128"/>
                    <a:cs typeface="BIZ UDGothic"/>
                    <a:sym typeface="BIZ UDGothic"/>
                  </a:rPr>
                  <a:t>LINE</a:t>
                </a:r>
                <a:r>
                  <a:rPr kumimoji="0" lang="ja-JP" altLang="en-US" sz="1600" b="1" i="0" u="none" strike="noStrike" kern="1200" cap="none" spc="0" normalizeH="0" baseline="0" noProof="0" dirty="0">
                    <a:ln>
                      <a:noFill/>
                    </a:ln>
                    <a:solidFill>
                      <a:srgbClr val="00B050"/>
                    </a:solidFill>
                    <a:effectLst/>
                    <a:uLnTx/>
                    <a:uFillTx/>
                    <a:latin typeface="BIZ UDゴシック" panose="020B0400000000000000" pitchFamily="49" charset="-128"/>
                    <a:ea typeface="BIZ UDゴシック" panose="020B0400000000000000" pitchFamily="49" charset="-128"/>
                    <a:cs typeface="BIZ UDGothic"/>
                    <a:sym typeface="BIZ UDGothic"/>
                  </a:rPr>
                  <a:t>公式の</a:t>
                </a:r>
                <a:r>
                  <a:rPr kumimoji="0" lang="ja-JP" altLang="en-US" sz="1600" b="1" i="0" u="none" strike="noStrike" kern="1200" cap="none" spc="0" normalizeH="0" baseline="0" noProof="0" dirty="0">
                    <a:ln>
                      <a:noFill/>
                    </a:ln>
                    <a:solidFill>
                      <a:srgbClr val="00B050"/>
                    </a:solidFill>
                    <a:effectLst/>
                    <a:uLnTx/>
                    <a:uFillTx/>
                    <a:latin typeface="BIZ UDゴシック" panose="020B0400000000000000" pitchFamily="49" charset="-128"/>
                    <a:ea typeface="BIZ UDゴシック" panose="020B0400000000000000" pitchFamily="49" charset="-128"/>
                    <a:cs typeface="+mn-cs"/>
                    <a:sym typeface="BIZ UDGothic"/>
                  </a:rPr>
                  <a:t>登録</a:t>
                </a:r>
                <a:endParaRPr kumimoji="0" lang="en-US" altLang="ja-JP" sz="1600" b="1" i="0" u="none" strike="noStrike" kern="1200" cap="none" spc="0" normalizeH="0" baseline="0" noProof="0" dirty="0">
                  <a:ln>
                    <a:noFill/>
                  </a:ln>
                  <a:solidFill>
                    <a:srgbClr val="00B050"/>
                  </a:solidFill>
                  <a:effectLst/>
                  <a:uLnTx/>
                  <a:uFillTx/>
                  <a:latin typeface="BIZ UDゴシック" panose="020B0400000000000000" pitchFamily="49" charset="-128"/>
                  <a:ea typeface="BIZ UDゴシック" panose="020B0400000000000000" pitchFamily="49" charset="-128"/>
                  <a:cs typeface="+mn-cs"/>
                  <a:sym typeface="BIZ UDGothic"/>
                </a:endParaRPr>
              </a:p>
              <a:p>
                <a:pPr marL="0" marR="0" lvl="0" indent="0" algn="just" defTabSz="914400" rtl="0" eaLnBrk="1" fontAlgn="auto" latinLnBrk="0" hangingPunct="1">
                  <a:lnSpc>
                    <a:spcPct val="104999"/>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0B050"/>
                    </a:solidFill>
                    <a:effectLst/>
                    <a:uLnTx/>
                    <a:uFillTx/>
                    <a:latin typeface="BIZ UDゴシック" panose="020B0400000000000000" pitchFamily="49" charset="-128"/>
                    <a:ea typeface="BIZ UDゴシック" panose="020B0400000000000000" pitchFamily="49" charset="-128"/>
                    <a:cs typeface="+mn-cs"/>
                    <a:sym typeface="BIZ UDGothic"/>
                  </a:rPr>
                  <a:t>お願いします！</a:t>
                </a:r>
                <a:endParaRPr kumimoji="0" sz="4800" b="0" i="0" u="none" strike="noStrike" kern="1200" cap="none" spc="0" normalizeH="0" baseline="0" noProof="0" dirty="0">
                  <a:ln>
                    <a:noFill/>
                  </a:ln>
                  <a:solidFill>
                    <a:srgbClr val="00B050"/>
                  </a:solidFill>
                  <a:effectLst/>
                  <a:uLnTx/>
                  <a:uFillTx/>
                  <a:latin typeface="BIZ UDゴシック" panose="020B0400000000000000" pitchFamily="49" charset="-128"/>
                  <a:ea typeface="BIZ UDゴシック" panose="020B0400000000000000" pitchFamily="49" charset="-128"/>
                  <a:cs typeface="+mn-cs"/>
                </a:endParaRPr>
              </a:p>
            </p:txBody>
          </p:sp>
          <p:sp>
            <p:nvSpPr>
              <p:cNvPr id="36" name="Google Shape;108;p1">
                <a:extLst>
                  <a:ext uri="{FF2B5EF4-FFF2-40B4-BE49-F238E27FC236}">
                    <a16:creationId xmlns:a16="http://schemas.microsoft.com/office/drawing/2014/main" id="{C06A0941-7386-4DF7-F4CF-D451E37BD2DC}"/>
                  </a:ext>
                </a:extLst>
              </p:cNvPr>
              <p:cNvSpPr/>
              <p:nvPr/>
            </p:nvSpPr>
            <p:spPr>
              <a:xfrm rot="16204817">
                <a:off x="6028837" y="929013"/>
                <a:ext cx="146018" cy="254234"/>
              </a:xfrm>
              <a:custGeom>
                <a:avLst/>
                <a:gdLst/>
                <a:ahLst/>
                <a:cxnLst/>
                <a:rect l="l" t="t" r="r" b="b"/>
                <a:pathLst>
                  <a:path w="812800" h="711200" extrusionOk="0">
                    <a:moveTo>
                      <a:pt x="406400" y="711200"/>
                    </a:moveTo>
                    <a:lnTo>
                      <a:pt x="812800" y="0"/>
                    </a:lnTo>
                    <a:lnTo>
                      <a:pt x="0" y="0"/>
                    </a:lnTo>
                    <a:lnTo>
                      <a:pt x="406400" y="711200"/>
                    </a:lnTo>
                    <a:close/>
                  </a:path>
                </a:pathLst>
              </a:custGeom>
              <a:solidFill>
                <a:srgbClr val="00B05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grpSp>
      </p:grpSp>
      <p:sp>
        <p:nvSpPr>
          <p:cNvPr id="44" name="TextBox 77">
            <a:extLst>
              <a:ext uri="{FF2B5EF4-FFF2-40B4-BE49-F238E27FC236}">
                <a16:creationId xmlns:a16="http://schemas.microsoft.com/office/drawing/2014/main" id="{FF72CFE6-D8D7-B2FF-7A69-3E06A1B795D0}"/>
              </a:ext>
            </a:extLst>
          </p:cNvPr>
          <p:cNvSpPr txBox="1"/>
          <p:nvPr/>
        </p:nvSpPr>
        <p:spPr>
          <a:xfrm>
            <a:off x="228410" y="4268211"/>
            <a:ext cx="6132576" cy="426079"/>
          </a:xfrm>
          <a:prstGeom prst="rect">
            <a:avLst/>
          </a:prstGeom>
          <a:ln>
            <a:noFill/>
          </a:ln>
        </p:spPr>
        <p:txBody>
          <a:bodyPr wrap="square" lIns="0" tIns="0" rIns="0" bIns="0" rtlCol="0" anchor="t">
            <a:spAutoFit/>
          </a:bodyPr>
          <a:lstStyle/>
          <a:p>
            <a:pPr marL="0" marR="0" lvl="0" indent="0" algn="l" defTabSz="914400" rtl="0" eaLnBrk="1" fontAlgn="auto" latinLnBrk="0" hangingPunct="1">
              <a:lnSpc>
                <a:spcPts val="3780"/>
              </a:lnSpc>
              <a:spcBef>
                <a:spcPts val="0"/>
              </a:spcBef>
              <a:spcAft>
                <a:spcPts val="0"/>
              </a:spcAft>
              <a:buClrTx/>
              <a:buSzTx/>
              <a:buFontTx/>
              <a:buNone/>
              <a:tabLst/>
              <a:defRPr/>
            </a:pPr>
            <a:r>
              <a:rPr kumimoji="0" lang="ja-JP" altLang="en-US" sz="2800" b="0" i="0" u="none" strike="noStrike" kern="1200" cap="none" spc="0" normalizeH="0" baseline="0" noProof="0">
                <a:ln>
                  <a:noFill/>
                </a:ln>
                <a:solidFill>
                  <a:srgbClr val="EA5504"/>
                </a:solidFill>
                <a:effectLst/>
                <a:uLnTx/>
                <a:uFillTx/>
                <a:latin typeface="HGPSoeiKakugothicUB" panose="020B0900000000000000" pitchFamily="34" charset="-128"/>
                <a:ea typeface="HGPSoeiKakugothicUB" panose="020B0900000000000000" pitchFamily="34" charset="-128"/>
                <a:cs typeface="+mn-cs"/>
              </a:rPr>
              <a:t>毎日全力で頑張ります！</a:t>
            </a:r>
            <a:endParaRPr kumimoji="0" lang="en-US" sz="2800" b="0" i="0" u="none" strike="noStrike" kern="1200" cap="none" spc="0" normalizeH="0" baseline="0" noProof="0" dirty="0">
              <a:ln>
                <a:noFill/>
              </a:ln>
              <a:solidFill>
                <a:srgbClr val="EA5504"/>
              </a:solidFill>
              <a:effectLst/>
              <a:uLnTx/>
              <a:uFillTx/>
              <a:latin typeface="HGPSoeiKakugothicUB" panose="020B0900000000000000" pitchFamily="34" charset="-128"/>
              <a:ea typeface="HGPSoeiKakugothicUB" panose="020B0900000000000000" pitchFamily="34" charset="-128"/>
              <a:cs typeface="+mn-cs"/>
            </a:endParaRPr>
          </a:p>
        </p:txBody>
      </p:sp>
      <p:pic>
        <p:nvPicPr>
          <p:cNvPr id="1036" name="Picture 4">
            <a:extLst>
              <a:ext uri="{FF2B5EF4-FFF2-40B4-BE49-F238E27FC236}">
                <a16:creationId xmlns:a16="http://schemas.microsoft.com/office/drawing/2014/main" id="{35CA06AC-636D-B913-AAA5-82F8862C0E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4829" y="3752967"/>
            <a:ext cx="1264561" cy="303123"/>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直線コネクタ 33">
            <a:extLst>
              <a:ext uri="{FF2B5EF4-FFF2-40B4-BE49-F238E27FC236}">
                <a16:creationId xmlns:a16="http://schemas.microsoft.com/office/drawing/2014/main" id="{722191C1-2718-8ED0-D01A-3FDD2DE17411}"/>
              </a:ext>
            </a:extLst>
          </p:cNvPr>
          <p:cNvCxnSpPr>
            <a:cxnSpLocks/>
          </p:cNvCxnSpPr>
          <p:nvPr/>
        </p:nvCxnSpPr>
        <p:spPr>
          <a:xfrm>
            <a:off x="4845050" y="850900"/>
            <a:ext cx="120863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81" name="図 80" descr="口に手を当てている男性&#10;&#10;AI によって生成されたコンテンツは間違っている可能性があります。">
            <a:extLst>
              <a:ext uri="{FF2B5EF4-FFF2-40B4-BE49-F238E27FC236}">
                <a16:creationId xmlns:a16="http://schemas.microsoft.com/office/drawing/2014/main" id="{BA437B91-EFE0-F962-ACC2-D41AD96A67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45111" y="166204"/>
            <a:ext cx="844113" cy="844113"/>
          </a:xfrm>
          <a:prstGeom prst="rect">
            <a:avLst/>
          </a:prstGeom>
        </p:spPr>
      </p:pic>
      <p:pic>
        <p:nvPicPr>
          <p:cNvPr id="1026" name="Picture 2">
            <a:extLst>
              <a:ext uri="{FF2B5EF4-FFF2-40B4-BE49-F238E27FC236}">
                <a16:creationId xmlns:a16="http://schemas.microsoft.com/office/drawing/2014/main" id="{F5B8A262-1E7C-6A24-4611-5E0AC4E93CD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72873" y="166204"/>
            <a:ext cx="844113" cy="844113"/>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a:extLst>
              <a:ext uri="{FF2B5EF4-FFF2-40B4-BE49-F238E27FC236}">
                <a16:creationId xmlns:a16="http://schemas.microsoft.com/office/drawing/2014/main" id="{FDE5260A-9C60-467B-001B-F58A120C3939}"/>
              </a:ext>
            </a:extLst>
          </p:cNvPr>
          <p:cNvSpPr txBox="1"/>
          <p:nvPr/>
        </p:nvSpPr>
        <p:spPr>
          <a:xfrm>
            <a:off x="5212085" y="1319945"/>
            <a:ext cx="2029413" cy="2338717"/>
          </a:xfrm>
          <a:prstGeom prst="rect">
            <a:avLst/>
          </a:prstGeom>
          <a:noFill/>
        </p:spPr>
        <p:txBody>
          <a:bodyPr wrap="square" rtlCol="0">
            <a:spAutoFit/>
          </a:bodyPr>
          <a:lstStyle/>
          <a:p>
            <a:pPr marL="0" marR="0" lvl="0" indent="0" algn="just" defTabSz="914400" rtl="0" eaLnBrk="1" fontAlgn="auto" latinLnBrk="0" hangingPunct="1">
              <a:lnSpc>
                <a:spcPts val="164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第</a:t>
            </a:r>
            <a:r>
              <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27</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回参議院議員選挙では、皆様の力強い想いが込められた一票一票が積み重なり、</a:t>
            </a:r>
            <a:r>
              <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94,610</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票という形となって当選を果たすことができました。</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just" defTabSz="914400" rtl="0" eaLnBrk="1" fontAlgn="auto" latinLnBrk="0" hangingPunct="1">
              <a:lnSpc>
                <a:spcPts val="164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28</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日に当選証書と議員バッジを受け取り、</a:t>
            </a:r>
            <a:r>
              <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日に初登院！ようやく</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スタートラインです。皆さんの現場の声を実現するため全力で取り組みます</a:t>
            </a:r>
            <a:r>
              <a:rPr kumimoji="1" lang="ja-JP" altLang="en-US" sz="1200" dirty="0">
                <a:solidFill>
                  <a:prstClr val="black"/>
                </a:solidFill>
                <a:latin typeface="Calibri"/>
                <a:ea typeface="ＭＳ Ｐゴシック" panose="020B0600070205080204" pitchFamily="50" charset="-128"/>
              </a:rPr>
              <a:t>！</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7" name="テキスト ボックス 66">
            <a:extLst>
              <a:ext uri="{FF2B5EF4-FFF2-40B4-BE49-F238E27FC236}">
                <a16:creationId xmlns:a16="http://schemas.microsoft.com/office/drawing/2014/main" id="{9DD4E8D6-9DF2-9C1F-5AE8-B8C74D82CCA2}"/>
              </a:ext>
            </a:extLst>
          </p:cNvPr>
          <p:cNvSpPr txBox="1"/>
          <p:nvPr/>
        </p:nvSpPr>
        <p:spPr>
          <a:xfrm>
            <a:off x="153250" y="4708930"/>
            <a:ext cx="2300405" cy="178510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初国会（臨時会）に出席！</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8/1</a:t>
            </a:r>
            <a:r>
              <a:rPr kumimoji="1" lang="ja-JP" altLang="en-US" sz="1200" dirty="0">
                <a:solidFill>
                  <a:prstClr val="black"/>
                </a:solidFill>
                <a:latin typeface="Calibri"/>
                <a:ea typeface="ＭＳ Ｐゴシック" panose="020B0600070205080204" pitchFamily="50" charset="-128"/>
              </a:rPr>
              <a:t>に</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初登院し、初国会（臨時会）に臨みました。所属委員会（暫定）は、</a:t>
            </a:r>
            <a:r>
              <a:rPr kumimoji="1" lang="ja-JP" altLang="en-US" sz="1200" b="1" i="0" u="none" strike="noStrike" kern="1200" cap="none" spc="0" normalizeH="0" baseline="0" noProof="0" dirty="0">
                <a:ln>
                  <a:noFill/>
                </a:ln>
                <a:solidFill>
                  <a:srgbClr val="EA5504"/>
                </a:solidFill>
                <a:effectLst/>
                <a:uLnTx/>
                <a:uFillTx/>
                <a:latin typeface="Calibri"/>
                <a:ea typeface="ＭＳ Ｐゴシック" panose="020B0600070205080204" pitchFamily="50" charset="-128"/>
                <a:cs typeface="+mn-cs"/>
              </a:rPr>
              <a:t>予算、厚労、拉致特別・委員会</a:t>
            </a:r>
            <a:r>
              <a:rPr kumimoji="1" lang="ja-JP" altLang="en-US" sz="1200" dirty="0">
                <a:solidFill>
                  <a:prstClr val="black"/>
                </a:solidFill>
                <a:latin typeface="Calibri"/>
                <a:ea typeface="ＭＳ Ｐゴシック" panose="020B0600070205080204" pitchFamily="50" charset="-128"/>
              </a:rPr>
              <a:t>です</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。予算委員会では</a:t>
            </a:r>
            <a:r>
              <a:rPr kumimoji="1" lang="ja-JP" altLang="en-US" sz="1200" b="1" i="0" u="none" strike="noStrike" kern="1200" cap="none" spc="0" normalizeH="0" baseline="0" noProof="0" dirty="0">
                <a:ln>
                  <a:noFill/>
                </a:ln>
                <a:solidFill>
                  <a:srgbClr val="EA5504"/>
                </a:solidFill>
                <a:effectLst/>
                <a:uLnTx/>
                <a:uFillTx/>
                <a:latin typeface="Calibri"/>
                <a:ea typeface="ＭＳ Ｐゴシック" panose="020B0600070205080204" pitchFamily="50" charset="-128"/>
                <a:cs typeface="+mn-cs"/>
              </a:rPr>
              <a:t>村田議員</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の質疑を真後ろの席で聞いていました。私もいち早く皆さまの現場の声を届けられるよう頑張ります！</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5" name="テキスト ボックス 84">
            <a:extLst>
              <a:ext uri="{FF2B5EF4-FFF2-40B4-BE49-F238E27FC236}">
                <a16:creationId xmlns:a16="http://schemas.microsoft.com/office/drawing/2014/main" id="{496073F3-3302-4690-20B2-3097DEF2C690}"/>
              </a:ext>
            </a:extLst>
          </p:cNvPr>
          <p:cNvSpPr txBox="1"/>
          <p:nvPr/>
        </p:nvSpPr>
        <p:spPr>
          <a:xfrm>
            <a:off x="1969043" y="7428247"/>
            <a:ext cx="2930350"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bg1"/>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ただ最低賃金を上げるだけでは中小企業は疲弊してしまう。価格転嫁等で中小企業がしっかりと利益を得られる体制づくりが</a:t>
            </a:r>
            <a:r>
              <a:rPr kumimoji="1" lang="ja-JP" altLang="en-US" sz="1100" b="0" i="0" u="none" strike="noStrike" kern="1200" cap="none" spc="0" normalizeH="0" baseline="0" noProof="0">
                <a:ln>
                  <a:noFill/>
                </a:ln>
                <a:solidFill>
                  <a:schemeClr val="bg1"/>
                </a:solidFill>
                <a:effectLst/>
                <a:uLnTx/>
                <a:uFillTx/>
                <a:latin typeface="Calibri"/>
                <a:ea typeface="ＭＳ Ｐゴシック" panose="020B0600070205080204" pitchFamily="50" charset="-128"/>
                <a:cs typeface="+mn-cs"/>
              </a:rPr>
              <a:t>必要で</a:t>
            </a:r>
            <a:r>
              <a:rPr kumimoji="1" lang="ja-JP" altLang="en-US" sz="1100">
                <a:solidFill>
                  <a:schemeClr val="bg1"/>
                </a:solidFill>
                <a:latin typeface="Calibri"/>
                <a:ea typeface="ＭＳ Ｐゴシック" panose="020B0600070205080204" pitchFamily="50" charset="-128"/>
              </a:rPr>
              <a:t>す</a:t>
            </a:r>
            <a:r>
              <a:rPr kumimoji="1" lang="ja-JP" altLang="en-US" sz="1100" b="0" i="0" u="none" strike="noStrike" kern="1200" cap="none" spc="0" normalizeH="0" baseline="0" noProof="0">
                <a:ln>
                  <a:noFill/>
                </a:ln>
                <a:solidFill>
                  <a:schemeClr val="bg1"/>
                </a:solidFill>
                <a:effectLst/>
                <a:uLnTx/>
                <a:uFillTx/>
                <a:latin typeface="Calibri"/>
                <a:ea typeface="ＭＳ Ｐゴシック" panose="020B0600070205080204" pitchFamily="50" charset="-128"/>
                <a:cs typeface="+mn-cs"/>
              </a:rPr>
              <a:t>」</a:t>
            </a:r>
            <a:endParaRPr kumimoji="1" lang="en-US" altLang="ja-JP" sz="11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bg1"/>
                </a:solidFill>
                <a:effectLst/>
                <a:uLnTx/>
                <a:uFillTx/>
                <a:latin typeface="Calibri"/>
                <a:ea typeface="ＭＳ Ｐゴシック" panose="020B0600070205080204" pitchFamily="50" charset="-128"/>
                <a:cs typeface="+mn-cs"/>
              </a:rPr>
              <a:t>と、全国</a:t>
            </a:r>
            <a:r>
              <a:rPr kumimoji="1" lang="ja-JP" altLang="en-US" sz="11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行脚をするなかで地方の中小企業</a:t>
            </a:r>
            <a:r>
              <a:rPr kumimoji="1" lang="ja-JP" altLang="en-US" sz="1100" b="0" i="0" u="none" strike="noStrike" kern="1200" cap="none" spc="0" normalizeH="0" baseline="0" noProof="0">
                <a:ln>
                  <a:noFill/>
                </a:ln>
                <a:solidFill>
                  <a:schemeClr val="bg1"/>
                </a:solidFill>
                <a:effectLst/>
                <a:uLnTx/>
                <a:uFillTx/>
                <a:latin typeface="Calibri"/>
                <a:ea typeface="ＭＳ Ｐゴシック" panose="020B0600070205080204" pitchFamily="50" charset="-128"/>
                <a:cs typeface="+mn-cs"/>
              </a:rPr>
              <a:t>から聞いた「</a:t>
            </a:r>
            <a:r>
              <a:rPr kumimoji="1" lang="ja-JP" altLang="en-US" sz="1100" b="1" i="0" u="none" strike="noStrike" kern="1200" cap="none" spc="0" normalizeH="0" baseline="0" noProof="0">
                <a:ln>
                  <a:noFill/>
                </a:ln>
                <a:solidFill>
                  <a:schemeClr val="bg1"/>
                </a:solidFill>
                <a:effectLst/>
                <a:uLnTx/>
                <a:uFillTx/>
                <a:latin typeface="Calibri"/>
                <a:ea typeface="ＭＳ Ｐゴシック" panose="020B0600070205080204" pitchFamily="50" charset="-128"/>
                <a:cs typeface="+mn-cs"/>
              </a:rPr>
              <a:t>現場の声」</a:t>
            </a:r>
            <a:r>
              <a:rPr kumimoji="1" lang="ja-JP" altLang="en-US" sz="1100" b="0" i="0" u="none" strike="noStrike" kern="1200" cap="none" spc="0" normalizeH="0" baseline="0" noProof="0">
                <a:ln>
                  <a:noFill/>
                </a:ln>
                <a:solidFill>
                  <a:schemeClr val="bg1"/>
                </a:solidFill>
                <a:effectLst/>
                <a:uLnTx/>
                <a:uFillTx/>
                <a:latin typeface="Calibri"/>
                <a:ea typeface="ＭＳ Ｐゴシック" panose="020B0600070205080204" pitchFamily="50" charset="-128"/>
                <a:cs typeface="+mn-cs"/>
              </a:rPr>
              <a:t>を</a:t>
            </a:r>
            <a:r>
              <a:rPr kumimoji="1" lang="ja-JP" altLang="en-US" sz="11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伝えました。</a:t>
            </a:r>
          </a:p>
        </p:txBody>
      </p:sp>
      <p:pic>
        <p:nvPicPr>
          <p:cNvPr id="3" name="図 2" descr="人, 屋内, テーブル, 民衆 が含まれている画像&#10;&#10;自動的に生成された説明">
            <a:extLst>
              <a:ext uri="{FF2B5EF4-FFF2-40B4-BE49-F238E27FC236}">
                <a16:creationId xmlns:a16="http://schemas.microsoft.com/office/drawing/2014/main" id="{8582BED8-07EF-87B5-F46F-72EF28E0F08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29255"/>
          <a:stretch>
            <a:fillRect/>
          </a:stretch>
        </p:blipFill>
        <p:spPr>
          <a:xfrm>
            <a:off x="2485943" y="4766839"/>
            <a:ext cx="4830354" cy="1610785"/>
          </a:xfrm>
          <a:prstGeom prst="rect">
            <a:avLst/>
          </a:prstGeom>
        </p:spPr>
      </p:pic>
      <p:pic>
        <p:nvPicPr>
          <p:cNvPr id="7" name="図 6" descr="屋内, 天井, 人, 座る が含まれている画像&#10;&#10;自動的に生成された説明">
            <a:extLst>
              <a:ext uri="{FF2B5EF4-FFF2-40B4-BE49-F238E27FC236}">
                <a16:creationId xmlns:a16="http://schemas.microsoft.com/office/drawing/2014/main" id="{82F673F5-ADD9-A0D3-D072-D8F817C1F52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5804" t="32199" r="37870" b="24573"/>
          <a:stretch>
            <a:fillRect/>
          </a:stretch>
        </p:blipFill>
        <p:spPr>
          <a:xfrm>
            <a:off x="209538" y="8711277"/>
            <a:ext cx="1713453" cy="901776"/>
          </a:xfrm>
          <a:prstGeom prst="rect">
            <a:avLst/>
          </a:prstGeom>
        </p:spPr>
      </p:pic>
      <p:sp>
        <p:nvSpPr>
          <p:cNvPr id="46" name="正方形/長方形 45">
            <a:extLst>
              <a:ext uri="{FF2B5EF4-FFF2-40B4-BE49-F238E27FC236}">
                <a16:creationId xmlns:a16="http://schemas.microsoft.com/office/drawing/2014/main" id="{3BC3859B-52B9-E687-B24C-53994609A99C}"/>
              </a:ext>
            </a:extLst>
          </p:cNvPr>
          <p:cNvSpPr/>
          <p:nvPr/>
        </p:nvSpPr>
        <p:spPr>
          <a:xfrm>
            <a:off x="5435867" y="4767229"/>
            <a:ext cx="1873824" cy="409011"/>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8/5</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予算委員会</a:t>
            </a:r>
          </a:p>
        </p:txBody>
      </p:sp>
      <p:sp>
        <p:nvSpPr>
          <p:cNvPr id="90" name="テキスト ボックス 89">
            <a:extLst>
              <a:ext uri="{FF2B5EF4-FFF2-40B4-BE49-F238E27FC236}">
                <a16:creationId xmlns:a16="http://schemas.microsoft.com/office/drawing/2014/main" id="{A614784A-5816-6F8A-634B-FA914C2D393B}"/>
              </a:ext>
            </a:extLst>
          </p:cNvPr>
          <p:cNvSpPr txBox="1"/>
          <p:nvPr/>
        </p:nvSpPr>
        <p:spPr>
          <a:xfrm>
            <a:off x="134067" y="8489568"/>
            <a:ext cx="215405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EA5504"/>
                </a:solidFill>
                <a:effectLst/>
                <a:uLnTx/>
                <a:uFillTx/>
                <a:latin typeface="Calibri"/>
                <a:ea typeface="ＭＳ Ｐゴシック" panose="020B0600070205080204" pitchFamily="50" charset="-128"/>
                <a:cs typeface="+mn-cs"/>
              </a:rPr>
              <a:t>8/8</a:t>
            </a:r>
            <a:r>
              <a:rPr kumimoji="1" lang="ja-JP" altLang="en-US" sz="1100" b="1" i="0" u="none" strike="noStrike" kern="1200" cap="none" spc="0" normalizeH="0" baseline="0" noProof="0" dirty="0">
                <a:ln>
                  <a:noFill/>
                </a:ln>
                <a:solidFill>
                  <a:srgbClr val="EA5504"/>
                </a:solidFill>
                <a:effectLst/>
                <a:uLnTx/>
                <a:uFillTx/>
                <a:latin typeface="Calibri"/>
                <a:ea typeface="ＭＳ Ｐゴシック" panose="020B0600070205080204" pitchFamily="50" charset="-128"/>
                <a:cs typeface="+mn-cs"/>
              </a:rPr>
              <a:t>　障がい・難病</a:t>
            </a:r>
            <a:r>
              <a:rPr kumimoji="1" lang="en-US" altLang="ja-JP" sz="1100" b="1" i="0" u="none" strike="noStrike" kern="1200" cap="none" spc="0" normalizeH="0" baseline="0" noProof="0" dirty="0">
                <a:ln>
                  <a:noFill/>
                </a:ln>
                <a:solidFill>
                  <a:srgbClr val="EA5504"/>
                </a:solidFill>
                <a:effectLst/>
                <a:uLnTx/>
                <a:uFillTx/>
                <a:latin typeface="Calibri"/>
                <a:ea typeface="ＭＳ Ｐゴシック" panose="020B0600070205080204" pitchFamily="50" charset="-128"/>
                <a:cs typeface="+mn-cs"/>
              </a:rPr>
              <a:t>PT</a:t>
            </a:r>
            <a:r>
              <a:rPr kumimoji="1" lang="ja-JP" altLang="en-US" sz="1100" b="1" i="0" u="none" strike="noStrike" kern="1200" cap="none" spc="0" normalizeH="0" baseline="0" noProof="0" dirty="0">
                <a:ln>
                  <a:noFill/>
                </a:ln>
                <a:solidFill>
                  <a:srgbClr val="EA5504"/>
                </a:solidFill>
                <a:effectLst/>
                <a:uLnTx/>
                <a:uFillTx/>
                <a:latin typeface="Calibri"/>
                <a:ea typeface="ＭＳ Ｐゴシック" panose="020B0600070205080204" pitchFamily="50" charset="-128"/>
                <a:cs typeface="+mn-cs"/>
              </a:rPr>
              <a:t>合同会議</a:t>
            </a:r>
            <a:endParaRPr kumimoji="1" lang="ja-JP" altLang="en-US" sz="1050" b="0" i="0" u="none" strike="noStrike" kern="1200" cap="none" spc="0" normalizeH="0" baseline="0" noProof="0" dirty="0">
              <a:ln>
                <a:noFill/>
              </a:ln>
              <a:solidFill>
                <a:srgbClr val="EA5504"/>
              </a:solidFill>
              <a:effectLst/>
              <a:uLnTx/>
              <a:uFillTx/>
              <a:latin typeface="Calibri"/>
              <a:ea typeface="ＭＳ Ｐゴシック" panose="020B0600070205080204" pitchFamily="50" charset="-128"/>
              <a:cs typeface="+mn-cs"/>
            </a:endParaRPr>
          </a:p>
        </p:txBody>
      </p:sp>
      <p:sp>
        <p:nvSpPr>
          <p:cNvPr id="37" name="正方形/長方形 36">
            <a:extLst>
              <a:ext uri="{FF2B5EF4-FFF2-40B4-BE49-F238E27FC236}">
                <a16:creationId xmlns:a16="http://schemas.microsoft.com/office/drawing/2014/main" id="{AB73D95A-05B5-1FB2-26DC-221D2AAE5CF0}"/>
              </a:ext>
            </a:extLst>
          </p:cNvPr>
          <p:cNvSpPr/>
          <p:nvPr/>
        </p:nvSpPr>
        <p:spPr>
          <a:xfrm>
            <a:off x="133047" y="6944862"/>
            <a:ext cx="3798332" cy="3068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kumimoji="1" lang="ja-JP" altLang="en-US" sz="120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国会閉会中もあらゆる場面で現場の声を伝えています。</a:t>
            </a:r>
          </a:p>
        </p:txBody>
      </p:sp>
      <p:pic>
        <p:nvPicPr>
          <p:cNvPr id="9" name="図 8" descr="スーツ姿の男性のグループ&#10;&#10;自動的に生成された説明">
            <a:extLst>
              <a:ext uri="{FF2B5EF4-FFF2-40B4-BE49-F238E27FC236}">
                <a16:creationId xmlns:a16="http://schemas.microsoft.com/office/drawing/2014/main" id="{106D8F75-4CC2-B5D3-0DFD-57445F41940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30870"/>
          <a:stretch/>
        </p:blipFill>
        <p:spPr>
          <a:xfrm>
            <a:off x="2737745" y="8694623"/>
            <a:ext cx="2033723" cy="919277"/>
          </a:xfrm>
          <a:prstGeom prst="rect">
            <a:avLst/>
          </a:prstGeom>
        </p:spPr>
      </p:pic>
      <p:sp>
        <p:nvSpPr>
          <p:cNvPr id="21" name="テキスト ボックス 20">
            <a:extLst>
              <a:ext uri="{FF2B5EF4-FFF2-40B4-BE49-F238E27FC236}">
                <a16:creationId xmlns:a16="http://schemas.microsoft.com/office/drawing/2014/main" id="{37C24141-E9D4-9577-CACB-74FA1B009B04}"/>
              </a:ext>
            </a:extLst>
          </p:cNvPr>
          <p:cNvSpPr txBox="1"/>
          <p:nvPr/>
        </p:nvSpPr>
        <p:spPr>
          <a:xfrm>
            <a:off x="1898921" y="8711277"/>
            <a:ext cx="9048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EA5504"/>
                </a:solidFill>
                <a:effectLst/>
                <a:uLnTx/>
                <a:uFillTx/>
                <a:latin typeface="Calibri"/>
                <a:ea typeface="ＭＳ Ｐゴシック" panose="020B0600070205080204" pitchFamily="50" charset="-128"/>
                <a:cs typeface="+mn-cs"/>
              </a:rPr>
              <a:t>緊急要請で厚労省へ！</a:t>
            </a:r>
            <a:endParaRPr kumimoji="1" lang="ja-JP" altLang="en-US" sz="900" b="0" i="0" u="none" strike="noStrike" kern="1200" cap="none" spc="0" normalizeH="0" baseline="0" noProof="0" dirty="0">
              <a:ln>
                <a:noFill/>
              </a:ln>
              <a:solidFill>
                <a:srgbClr val="EA5504"/>
              </a:solidFill>
              <a:effectLst/>
              <a:uLnTx/>
              <a:uFillTx/>
              <a:latin typeface="Calibri"/>
              <a:ea typeface="ＭＳ Ｐゴシック" panose="020B0600070205080204" pitchFamily="50" charset="-128"/>
              <a:cs typeface="+mn-cs"/>
            </a:endParaRPr>
          </a:p>
        </p:txBody>
      </p:sp>
      <p:sp>
        <p:nvSpPr>
          <p:cNvPr id="29" name="テキスト ボックス 28">
            <a:extLst>
              <a:ext uri="{FF2B5EF4-FFF2-40B4-BE49-F238E27FC236}">
                <a16:creationId xmlns:a16="http://schemas.microsoft.com/office/drawing/2014/main" id="{9DEA83E2-18F7-56D6-4E96-7E9333769778}"/>
              </a:ext>
            </a:extLst>
          </p:cNvPr>
          <p:cNvSpPr txBox="1"/>
          <p:nvPr/>
        </p:nvSpPr>
        <p:spPr>
          <a:xfrm>
            <a:off x="112503" y="9580623"/>
            <a:ext cx="47868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介護・障がい福祉事業所のはたらく現場の報酬引き上げ（月額１万円：法案提出済み）</a:t>
            </a:r>
            <a:r>
              <a:rPr kumimoji="1" lang="ja-JP" altLang="en-US" sz="100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、賃金の全産業</a:t>
            </a:r>
            <a:r>
              <a:rPr kumimoji="1" lang="ja-JP" altLang="en-US" sz="10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平均の水準へ引き上げなどをお訴えさせていただきました。</a:t>
            </a:r>
            <a:endParaRPr kumimoji="1" lang="en-US" altLang="ja-JP" sz="10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8" name="二等辺三角形 37">
            <a:extLst>
              <a:ext uri="{FF2B5EF4-FFF2-40B4-BE49-F238E27FC236}">
                <a16:creationId xmlns:a16="http://schemas.microsoft.com/office/drawing/2014/main" id="{B1BC23B7-4036-03B8-E977-1ADA5A7BBDFE}"/>
              </a:ext>
            </a:extLst>
          </p:cNvPr>
          <p:cNvSpPr/>
          <p:nvPr/>
        </p:nvSpPr>
        <p:spPr>
          <a:xfrm>
            <a:off x="5420276" y="5370571"/>
            <a:ext cx="133323" cy="114934"/>
          </a:xfrm>
          <a:prstGeom prst="triangle">
            <a:avLst/>
          </a:prstGeom>
          <a:solidFill>
            <a:srgbClr val="FF00FF"/>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FF00FF"/>
              </a:highlight>
            </a:endParaRPr>
          </a:p>
        </p:txBody>
      </p:sp>
      <p:sp>
        <p:nvSpPr>
          <p:cNvPr id="39" name="テキスト ボックス 38">
            <a:extLst>
              <a:ext uri="{FF2B5EF4-FFF2-40B4-BE49-F238E27FC236}">
                <a16:creationId xmlns:a16="http://schemas.microsoft.com/office/drawing/2014/main" id="{BC6FE3A7-8404-8AB8-81AB-B310F0F641F5}"/>
              </a:ext>
            </a:extLst>
          </p:cNvPr>
          <p:cNvSpPr txBox="1"/>
          <p:nvPr/>
        </p:nvSpPr>
        <p:spPr>
          <a:xfrm>
            <a:off x="4111778" y="5248458"/>
            <a:ext cx="1376627" cy="276999"/>
          </a:xfrm>
          <a:prstGeom prst="rect">
            <a:avLst/>
          </a:prstGeom>
          <a:solidFill>
            <a:srgbClr val="FF00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村田きょう子議員</a:t>
            </a:r>
            <a:endParaRPr kumimoji="1" lang="en-US" altLang="ja-JP" sz="1200" b="1"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6" name="二等辺三角形 37">
            <a:extLst>
              <a:ext uri="{FF2B5EF4-FFF2-40B4-BE49-F238E27FC236}">
                <a16:creationId xmlns:a16="http://schemas.microsoft.com/office/drawing/2014/main" id="{760A278D-4FA4-3C42-0951-507B0CBA3E31}"/>
              </a:ext>
            </a:extLst>
          </p:cNvPr>
          <p:cNvSpPr/>
          <p:nvPr/>
        </p:nvSpPr>
        <p:spPr>
          <a:xfrm rot="1604093" flipH="1">
            <a:off x="5550324" y="5766174"/>
            <a:ext cx="143613" cy="309406"/>
          </a:xfrm>
          <a:prstGeom prst="triangle">
            <a:avLst/>
          </a:prstGeom>
          <a:solidFill>
            <a:srgbClr val="FF00FF"/>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FF00FF"/>
              </a:highlight>
            </a:endParaRPr>
          </a:p>
        </p:txBody>
      </p:sp>
      <p:sp>
        <p:nvSpPr>
          <p:cNvPr id="42" name="テキスト ボックス 41">
            <a:extLst>
              <a:ext uri="{FF2B5EF4-FFF2-40B4-BE49-F238E27FC236}">
                <a16:creationId xmlns:a16="http://schemas.microsoft.com/office/drawing/2014/main" id="{37504140-B6AE-36E8-249F-0953D769E7A8}"/>
              </a:ext>
            </a:extLst>
          </p:cNvPr>
          <p:cNvSpPr txBox="1"/>
          <p:nvPr/>
        </p:nvSpPr>
        <p:spPr>
          <a:xfrm>
            <a:off x="2973672" y="5359752"/>
            <a:ext cx="808310" cy="276999"/>
          </a:xfrm>
          <a:prstGeom prst="rect">
            <a:avLst/>
          </a:prstGeom>
          <a:solidFill>
            <a:srgbClr val="00B0F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石破首相</a:t>
            </a:r>
            <a:endParaRPr kumimoji="1" lang="en-US" altLang="ja-JP" sz="1200" b="1"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41" name="二等辺三角形 40">
            <a:extLst>
              <a:ext uri="{FF2B5EF4-FFF2-40B4-BE49-F238E27FC236}">
                <a16:creationId xmlns:a16="http://schemas.microsoft.com/office/drawing/2014/main" id="{CA7A5C58-F47F-30B3-A0BE-44EAB764075B}"/>
              </a:ext>
            </a:extLst>
          </p:cNvPr>
          <p:cNvSpPr/>
          <p:nvPr/>
        </p:nvSpPr>
        <p:spPr>
          <a:xfrm rot="3698702">
            <a:off x="3058106" y="5598558"/>
            <a:ext cx="133323" cy="114934"/>
          </a:xfrm>
          <a:prstGeom prst="triangle">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FF00FF"/>
              </a:highlight>
            </a:endParaRPr>
          </a:p>
        </p:txBody>
      </p:sp>
      <p:sp>
        <p:nvSpPr>
          <p:cNvPr id="23" name="正方形/長方形 22">
            <a:extLst>
              <a:ext uri="{FF2B5EF4-FFF2-40B4-BE49-F238E27FC236}">
                <a16:creationId xmlns:a16="http://schemas.microsoft.com/office/drawing/2014/main" id="{F68DD71F-31BA-94A2-B59E-05820FAE83F7}"/>
              </a:ext>
            </a:extLst>
          </p:cNvPr>
          <p:cNvSpPr/>
          <p:nvPr/>
        </p:nvSpPr>
        <p:spPr>
          <a:xfrm>
            <a:off x="3085435" y="5965240"/>
            <a:ext cx="3243648" cy="409011"/>
          </a:xfrm>
          <a:prstGeom prst="rect">
            <a:avLst/>
          </a:prstGeom>
          <a:solidFill>
            <a:srgbClr val="FF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kumimoji="1" lang="ja-JP" altLang="en-US" sz="1200">
                <a:solidFill>
                  <a:schemeClr val="bg1"/>
                </a:solidFill>
                <a:ea typeface="ＭＳ Ｐゴシック" panose="020B0600070205080204" pitchFamily="50" charset="-128"/>
              </a:rPr>
              <a:t>トランプ関税に対する政府対応の問題について現場の声をもとに指摘する</a:t>
            </a:r>
            <a:r>
              <a:rPr kumimoji="1" lang="ja-JP" altLang="en-US" sz="1200" b="1">
                <a:solidFill>
                  <a:schemeClr val="bg1"/>
                </a:solidFill>
                <a:ea typeface="ＭＳ Ｐゴシック" panose="020B0600070205080204" pitchFamily="50" charset="-128"/>
              </a:rPr>
              <a:t>村田議員</a:t>
            </a:r>
            <a:endParaRPr kumimoji="1" lang="ja-JP" altLang="en-US" sz="1200" b="0" i="0" u="none" strike="noStrike" kern="1200" cap="none" spc="0" normalizeH="0" baseline="0" noProof="0" dirty="0">
              <a:ln>
                <a:noFill/>
              </a:ln>
              <a:solidFill>
                <a:srgbClr val="FFFFFF"/>
              </a:solidFill>
              <a:effectLst/>
              <a:uLnTx/>
              <a:uFillTx/>
              <a:latin typeface="Calibri"/>
              <a:ea typeface="ＭＳ Ｐゴシック" panose="020B0600070205080204" pitchFamily="50" charset="-128"/>
              <a:cs typeface="+mn-cs"/>
            </a:endParaRPr>
          </a:p>
        </p:txBody>
      </p:sp>
      <p:sp>
        <p:nvSpPr>
          <p:cNvPr id="43" name="TextBox 77">
            <a:extLst>
              <a:ext uri="{FF2B5EF4-FFF2-40B4-BE49-F238E27FC236}">
                <a16:creationId xmlns:a16="http://schemas.microsoft.com/office/drawing/2014/main" id="{8AD427A0-0F10-7E2B-19AA-71FD77337DAA}"/>
              </a:ext>
            </a:extLst>
          </p:cNvPr>
          <p:cNvSpPr txBox="1"/>
          <p:nvPr/>
        </p:nvSpPr>
        <p:spPr>
          <a:xfrm>
            <a:off x="208518" y="6547912"/>
            <a:ext cx="7038161" cy="426079"/>
          </a:xfrm>
          <a:prstGeom prst="rect">
            <a:avLst/>
          </a:prstGeom>
          <a:ln>
            <a:noFill/>
          </a:ln>
        </p:spPr>
        <p:txBody>
          <a:bodyPr wrap="square" lIns="0" tIns="0" rIns="0" bIns="0" rtlCol="0" anchor="t">
            <a:spAutoFit/>
          </a:bodyPr>
          <a:lstStyle/>
          <a:p>
            <a:pPr marL="0" marR="0" lvl="0" indent="0" algn="l" defTabSz="914400" rtl="0" eaLnBrk="1" fontAlgn="auto" latinLnBrk="0" hangingPunct="1">
              <a:lnSpc>
                <a:spcPts val="3780"/>
              </a:lnSpc>
              <a:spcBef>
                <a:spcPts val="0"/>
              </a:spcBef>
              <a:spcAft>
                <a:spcPts val="0"/>
              </a:spcAft>
              <a:buClrTx/>
              <a:buSzTx/>
              <a:buFontTx/>
              <a:buNone/>
              <a:tabLst/>
              <a:defRPr/>
            </a:pPr>
            <a:r>
              <a:rPr lang="en-US" sz="2800" dirty="0" err="1">
                <a:solidFill>
                  <a:srgbClr val="EA5504"/>
                </a:solidFill>
                <a:latin typeface="HGPSoeiKakugothicUB" panose="020B0900000000000000" pitchFamily="34" charset="-128"/>
                <a:ea typeface="HGPSoeiKakugothicUB" panose="020B0900000000000000" pitchFamily="34" charset="-128"/>
              </a:rPr>
              <a:t>あらゆる場面で</a:t>
            </a:r>
            <a:r>
              <a:rPr lang="en-US" sz="2800" dirty="0">
                <a:solidFill>
                  <a:srgbClr val="EA5504"/>
                </a:solidFill>
                <a:latin typeface="HGPSoeiKakugothicUB" panose="020B0900000000000000" pitchFamily="34" charset="-128"/>
                <a:ea typeface="HGPSoeiKakugothicUB" panose="020B0900000000000000" pitchFamily="34" charset="-128"/>
              </a:rPr>
              <a:t>、</a:t>
            </a:r>
            <a:r>
              <a:rPr kumimoji="0" lang="en-US" sz="2800" b="0" i="0" u="none" strike="noStrike" kern="1200" cap="none" spc="0" normalizeH="0" baseline="0" noProof="0" dirty="0" err="1">
                <a:ln>
                  <a:noFill/>
                </a:ln>
                <a:solidFill>
                  <a:srgbClr val="EA5504"/>
                </a:solidFill>
                <a:effectLst/>
                <a:uLnTx/>
                <a:uFillTx/>
                <a:latin typeface="HGPSoeiKakugothicUB" panose="020B0900000000000000" pitchFamily="34" charset="-128"/>
                <a:ea typeface="HGPSoeiKakugothicUB" panose="020B0900000000000000" pitchFamily="34" charset="-128"/>
                <a:cs typeface="+mn-cs"/>
              </a:rPr>
              <a:t>現場の声を伝える</a:t>
            </a:r>
            <a:endParaRPr kumimoji="0" lang="en-US" sz="2800" b="0" i="0" u="none" strike="noStrike" kern="1200" cap="none" spc="0" normalizeH="0" baseline="0" noProof="0" dirty="0">
              <a:ln>
                <a:noFill/>
              </a:ln>
              <a:solidFill>
                <a:srgbClr val="EA5504"/>
              </a:solidFill>
              <a:effectLst/>
              <a:uLnTx/>
              <a:uFillTx/>
              <a:latin typeface="HGPSoeiKakugothicUB" panose="020B0900000000000000" pitchFamily="34" charset="-128"/>
              <a:ea typeface="HGPSoeiKakugothicUB" panose="020B0900000000000000" pitchFamily="34" charset="-128"/>
              <a:cs typeface="+mn-cs"/>
            </a:endParaRPr>
          </a:p>
        </p:txBody>
      </p:sp>
      <p:sp>
        <p:nvSpPr>
          <p:cNvPr id="45" name="テキスト ボックス 44">
            <a:extLst>
              <a:ext uri="{FF2B5EF4-FFF2-40B4-BE49-F238E27FC236}">
                <a16:creationId xmlns:a16="http://schemas.microsoft.com/office/drawing/2014/main" id="{DE752A09-3505-DE11-28C5-CDDE248A1922}"/>
              </a:ext>
            </a:extLst>
          </p:cNvPr>
          <p:cNvSpPr txBox="1"/>
          <p:nvPr/>
        </p:nvSpPr>
        <p:spPr>
          <a:xfrm>
            <a:off x="133046" y="7138803"/>
            <a:ext cx="210416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EA5504"/>
                </a:solidFill>
                <a:effectLst/>
                <a:uLnTx/>
                <a:uFillTx/>
                <a:latin typeface="Calibri"/>
                <a:ea typeface="ＭＳ Ｐゴシック" panose="020B0600070205080204" pitchFamily="50" charset="-128"/>
                <a:cs typeface="+mn-cs"/>
              </a:rPr>
              <a:t>8/6</a:t>
            </a:r>
            <a:r>
              <a:rPr kumimoji="1" lang="ja-JP" altLang="en-US" sz="1100" b="1" i="0" u="none" strike="noStrike" kern="1200" cap="none" spc="0" normalizeH="0" baseline="0" noProof="0">
                <a:ln>
                  <a:noFill/>
                </a:ln>
                <a:solidFill>
                  <a:srgbClr val="EA5504"/>
                </a:solidFill>
                <a:effectLst/>
                <a:uLnTx/>
                <a:uFillTx/>
                <a:latin typeface="Calibri"/>
                <a:ea typeface="ＭＳ Ｐゴシック" panose="020B0600070205080204" pitchFamily="50" charset="-128"/>
                <a:cs typeface="+mn-cs"/>
              </a:rPr>
              <a:t>　政党勉強会（政調会）</a:t>
            </a:r>
            <a:endParaRPr kumimoji="1" lang="ja-JP" altLang="en-US" sz="1050" b="0" i="0" u="none" strike="noStrike" kern="1200" cap="none" spc="0" normalizeH="0" baseline="0" noProof="0" dirty="0">
              <a:ln>
                <a:noFill/>
              </a:ln>
              <a:solidFill>
                <a:srgbClr val="EA5504"/>
              </a:solidFill>
              <a:effectLst/>
              <a:uLnTx/>
              <a:uFillTx/>
              <a:latin typeface="Calibri"/>
              <a:ea typeface="ＭＳ Ｐゴシック" panose="020B0600070205080204" pitchFamily="50" charset="-128"/>
              <a:cs typeface="+mn-cs"/>
            </a:endParaRPr>
          </a:p>
        </p:txBody>
      </p:sp>
      <p:sp>
        <p:nvSpPr>
          <p:cNvPr id="49" name="円/楕円 48">
            <a:extLst>
              <a:ext uri="{FF2B5EF4-FFF2-40B4-BE49-F238E27FC236}">
                <a16:creationId xmlns:a16="http://schemas.microsoft.com/office/drawing/2014/main" id="{EA08143C-979A-25C4-EAE3-B350D5A0199F}"/>
              </a:ext>
            </a:extLst>
          </p:cNvPr>
          <p:cNvSpPr/>
          <p:nvPr/>
        </p:nvSpPr>
        <p:spPr>
          <a:xfrm>
            <a:off x="501649" y="7532206"/>
            <a:ext cx="483441" cy="507043"/>
          </a:xfrm>
          <a:prstGeom prst="ellipse">
            <a:avLst/>
          </a:prstGeom>
          <a:noFill/>
          <a:ln w="38100">
            <a:solidFill>
              <a:srgbClr val="EA55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a:extLst>
              <a:ext uri="{FF2B5EF4-FFF2-40B4-BE49-F238E27FC236}">
                <a16:creationId xmlns:a16="http://schemas.microsoft.com/office/drawing/2014/main" id="{3F3B89FA-855F-8926-77CC-EF997317EE2A}"/>
              </a:ext>
            </a:extLst>
          </p:cNvPr>
          <p:cNvSpPr/>
          <p:nvPr/>
        </p:nvSpPr>
        <p:spPr>
          <a:xfrm>
            <a:off x="582823" y="8844805"/>
            <a:ext cx="483441" cy="507043"/>
          </a:xfrm>
          <a:prstGeom prst="ellipse">
            <a:avLst/>
          </a:prstGeom>
          <a:noFill/>
          <a:ln w="38100">
            <a:solidFill>
              <a:srgbClr val="EA55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a:extLst>
              <a:ext uri="{FF2B5EF4-FFF2-40B4-BE49-F238E27FC236}">
                <a16:creationId xmlns:a16="http://schemas.microsoft.com/office/drawing/2014/main" id="{8591375A-FD23-80ED-F1C5-8B450A711205}"/>
              </a:ext>
            </a:extLst>
          </p:cNvPr>
          <p:cNvSpPr/>
          <p:nvPr/>
        </p:nvSpPr>
        <p:spPr>
          <a:xfrm>
            <a:off x="6784444" y="5530293"/>
            <a:ext cx="483441" cy="507043"/>
          </a:xfrm>
          <a:prstGeom prst="ellipse">
            <a:avLst/>
          </a:prstGeom>
          <a:noFill/>
          <a:ln w="38100">
            <a:solidFill>
              <a:srgbClr val="EA55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二等辺三角形 37">
            <a:extLst>
              <a:ext uri="{FF2B5EF4-FFF2-40B4-BE49-F238E27FC236}">
                <a16:creationId xmlns:a16="http://schemas.microsoft.com/office/drawing/2014/main" id="{E28E399E-FD7A-C46E-CD50-A0A5E6B184A7}"/>
              </a:ext>
            </a:extLst>
          </p:cNvPr>
          <p:cNvSpPr/>
          <p:nvPr/>
        </p:nvSpPr>
        <p:spPr>
          <a:xfrm rot="5400000">
            <a:off x="2206256" y="9159024"/>
            <a:ext cx="203830" cy="175716"/>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FF00FF"/>
              </a:highlight>
            </a:endParaRPr>
          </a:p>
        </p:txBody>
      </p:sp>
      <p:sp>
        <p:nvSpPr>
          <p:cNvPr id="53" name="テキスト ボックス 52">
            <a:extLst>
              <a:ext uri="{FF2B5EF4-FFF2-40B4-BE49-F238E27FC236}">
                <a16:creationId xmlns:a16="http://schemas.microsoft.com/office/drawing/2014/main" id="{6928A68D-77AA-7F7C-6F03-B6441311CA05}"/>
              </a:ext>
            </a:extLst>
          </p:cNvPr>
          <p:cNvSpPr txBox="1"/>
          <p:nvPr/>
        </p:nvSpPr>
        <p:spPr>
          <a:xfrm>
            <a:off x="2661342" y="8498419"/>
            <a:ext cx="228354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EA5504"/>
                </a:solidFill>
                <a:effectLst/>
                <a:uLnTx/>
                <a:uFillTx/>
                <a:latin typeface="Calibri"/>
                <a:ea typeface="ＭＳ Ｐゴシック" panose="020B0600070205080204" pitchFamily="50" charset="-128"/>
                <a:cs typeface="+mn-cs"/>
              </a:rPr>
              <a:t>8/19</a:t>
            </a:r>
            <a:r>
              <a:rPr kumimoji="1" lang="ja-JP" altLang="en-US" sz="1050" b="1" i="0" u="none" strike="noStrike" kern="1200" cap="none" spc="0" normalizeH="0" baseline="0" noProof="0">
                <a:ln>
                  <a:noFill/>
                </a:ln>
                <a:solidFill>
                  <a:srgbClr val="EA5504"/>
                </a:solidFill>
                <a:effectLst/>
                <a:uLnTx/>
                <a:uFillTx/>
                <a:latin typeface="Calibri"/>
                <a:ea typeface="ＭＳ Ｐゴシック" panose="020B0600070205080204" pitchFamily="50" charset="-128"/>
                <a:cs typeface="+mn-cs"/>
              </a:rPr>
              <a:t>厚労省への緊急要請</a:t>
            </a:r>
            <a:endParaRPr kumimoji="1" lang="ja-JP" altLang="en-US" sz="1000" b="0" i="0" u="none" strike="noStrike" kern="1200" cap="none" spc="0" normalizeH="0" baseline="0" noProof="0" dirty="0">
              <a:ln>
                <a:noFill/>
              </a:ln>
              <a:solidFill>
                <a:srgbClr val="EA5504"/>
              </a:solidFill>
              <a:effectLst/>
              <a:uLnTx/>
              <a:uFillTx/>
              <a:latin typeface="Calibri"/>
              <a:ea typeface="ＭＳ Ｐゴシック" panose="020B0600070205080204" pitchFamily="50" charset="-128"/>
              <a:cs typeface="+mn-cs"/>
            </a:endParaRPr>
          </a:p>
        </p:txBody>
      </p:sp>
      <p:sp>
        <p:nvSpPr>
          <p:cNvPr id="62" name="正方形/長方形 61">
            <a:extLst>
              <a:ext uri="{FF2B5EF4-FFF2-40B4-BE49-F238E27FC236}">
                <a16:creationId xmlns:a16="http://schemas.microsoft.com/office/drawing/2014/main" id="{615959FB-D7F9-03D0-3B05-573799819944}"/>
              </a:ext>
            </a:extLst>
          </p:cNvPr>
          <p:cNvSpPr/>
          <p:nvPr/>
        </p:nvSpPr>
        <p:spPr>
          <a:xfrm>
            <a:off x="5394504" y="7019204"/>
            <a:ext cx="1915187" cy="288771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8" name="図 67" descr="道路, 屋外, ストリート, 男 が含まれている画像&#10;&#10;AI 生成コンテンツは誤りを含む可能性があります。">
            <a:extLst>
              <a:ext uri="{FF2B5EF4-FFF2-40B4-BE49-F238E27FC236}">
                <a16:creationId xmlns:a16="http://schemas.microsoft.com/office/drawing/2014/main" id="{38B1DC20-D3E0-8584-9482-0E2737EE2E3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44880" y="7606480"/>
            <a:ext cx="1831160" cy="1242720"/>
          </a:xfrm>
          <a:prstGeom prst="rect">
            <a:avLst/>
          </a:prstGeom>
        </p:spPr>
      </p:pic>
      <p:sp>
        <p:nvSpPr>
          <p:cNvPr id="71" name="正方形/長方形 70">
            <a:extLst>
              <a:ext uri="{FF2B5EF4-FFF2-40B4-BE49-F238E27FC236}">
                <a16:creationId xmlns:a16="http://schemas.microsoft.com/office/drawing/2014/main" id="{9B67A2E5-68F6-2BC9-5CBF-D48C84A9563A}"/>
              </a:ext>
            </a:extLst>
          </p:cNvPr>
          <p:cNvSpPr/>
          <p:nvPr/>
        </p:nvSpPr>
        <p:spPr>
          <a:xfrm>
            <a:off x="5404625" y="7015831"/>
            <a:ext cx="1911671" cy="556821"/>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rPr>
              <a:t>初登院の様子は</a:t>
            </a:r>
            <a:r>
              <a:rPr kumimoji="1" lang="en-US" altLang="ja-JP" dirty="0" err="1">
                <a:solidFill>
                  <a:prstClr val="white"/>
                </a:solidFill>
                <a:latin typeface="Calibri"/>
                <a:ea typeface="ＭＳ Ｐゴシック" panose="020B0600070205080204" pitchFamily="50" charset="-128"/>
              </a:rPr>
              <a:t>Youtube</a:t>
            </a:r>
            <a:r>
              <a:rPr kumimoji="1" lang="ja-JP" altLang="en-US">
                <a:solidFill>
                  <a:prstClr val="white"/>
                </a:solidFill>
                <a:latin typeface="Calibri"/>
                <a:ea typeface="ＭＳ Ｐゴシック" panose="020B0600070205080204" pitchFamily="50" charset="-128"/>
              </a:rPr>
              <a:t>で公開中</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73" name="図 72" descr="QR コード&#10;&#10;AI 生成コンテンツは誤りを含む可能性があります。">
            <a:extLst>
              <a:ext uri="{FF2B5EF4-FFF2-40B4-BE49-F238E27FC236}">
                <a16:creationId xmlns:a16="http://schemas.microsoft.com/office/drawing/2014/main" id="{83796A6F-E0A5-F0A2-1960-19E9D584D28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21487" y="8900913"/>
            <a:ext cx="902584" cy="902584"/>
          </a:xfrm>
          <a:prstGeom prst="rect">
            <a:avLst/>
          </a:prstGeom>
        </p:spPr>
      </p:pic>
    </p:spTree>
    <p:extLst>
      <p:ext uri="{BB962C8B-B14F-4D97-AF65-F5344CB8AC3E}">
        <p14:creationId xmlns:p14="http://schemas.microsoft.com/office/powerpoint/2010/main" val="417701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正方形/長方形 78">
            <a:extLst>
              <a:ext uri="{FF2B5EF4-FFF2-40B4-BE49-F238E27FC236}">
                <a16:creationId xmlns:a16="http://schemas.microsoft.com/office/drawing/2014/main" id="{D2B75ECF-853C-4047-6DE6-BA1A12E55F0A}"/>
              </a:ext>
            </a:extLst>
          </p:cNvPr>
          <p:cNvSpPr/>
          <p:nvPr/>
        </p:nvSpPr>
        <p:spPr>
          <a:xfrm>
            <a:off x="-3500" y="7759413"/>
            <a:ext cx="7560000" cy="1332000"/>
          </a:xfrm>
          <a:prstGeom prst="rect">
            <a:avLst/>
          </a:prstGeom>
          <a:solidFill>
            <a:schemeClr val="accent6">
              <a:lumMod val="40000"/>
              <a:lumOff val="60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 name="Group 5"/>
          <p:cNvGrpSpPr/>
          <p:nvPr/>
        </p:nvGrpSpPr>
        <p:grpSpPr>
          <a:xfrm>
            <a:off x="-3501" y="800055"/>
            <a:ext cx="7560000" cy="2876827"/>
            <a:chOff x="0" y="-28575"/>
            <a:chExt cx="2709333" cy="1279811"/>
          </a:xfrm>
        </p:grpSpPr>
        <p:sp>
          <p:nvSpPr>
            <p:cNvPr id="6" name="Freeform 6"/>
            <p:cNvSpPr/>
            <p:nvPr/>
          </p:nvSpPr>
          <p:spPr>
            <a:xfrm>
              <a:off x="0" y="0"/>
              <a:ext cx="2709333" cy="1127784"/>
            </a:xfrm>
            <a:custGeom>
              <a:avLst/>
              <a:gdLst/>
              <a:ahLst/>
              <a:cxnLst/>
              <a:rect l="l" t="t" r="r" b="b"/>
              <a:pathLst>
                <a:path w="2709333" h="1251236">
                  <a:moveTo>
                    <a:pt x="0" y="0"/>
                  </a:moveTo>
                  <a:lnTo>
                    <a:pt x="2709333" y="0"/>
                  </a:lnTo>
                  <a:lnTo>
                    <a:pt x="2709333" y="1251236"/>
                  </a:lnTo>
                  <a:lnTo>
                    <a:pt x="0" y="1251236"/>
                  </a:lnTo>
                  <a:close/>
                </a:path>
              </a:pathLst>
            </a:custGeom>
            <a:solidFill>
              <a:srgbClr val="7191C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 name="TextBox 7"/>
            <p:cNvSpPr txBox="1"/>
            <p:nvPr/>
          </p:nvSpPr>
          <p:spPr>
            <a:xfrm>
              <a:off x="0" y="-28575"/>
              <a:ext cx="2709333" cy="1279811"/>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24"/>
          <p:cNvGrpSpPr/>
          <p:nvPr/>
        </p:nvGrpSpPr>
        <p:grpSpPr>
          <a:xfrm rot="-4113982">
            <a:off x="1796407" y="2511950"/>
            <a:ext cx="400590" cy="599595"/>
            <a:chOff x="0" y="0"/>
            <a:chExt cx="475154" cy="711200"/>
          </a:xfrm>
        </p:grpSpPr>
        <p:sp>
          <p:nvSpPr>
            <p:cNvPr id="25" name="Freeform 25"/>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6" name="TextBox 26"/>
            <p:cNvSpPr txBox="1"/>
            <p:nvPr/>
          </p:nvSpPr>
          <p:spPr>
            <a:xfrm>
              <a:off x="74243" y="301625"/>
              <a:ext cx="326668" cy="3587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2"/>
          <p:cNvGrpSpPr/>
          <p:nvPr/>
        </p:nvGrpSpPr>
        <p:grpSpPr>
          <a:xfrm>
            <a:off x="-2" y="-1894439"/>
            <a:ext cx="7556501" cy="2770176"/>
            <a:chOff x="0" y="-28575"/>
            <a:chExt cx="3017389" cy="841375"/>
          </a:xfrm>
        </p:grpSpPr>
        <p:sp>
          <p:nvSpPr>
            <p:cNvPr id="3" name="Freeform 3"/>
            <p:cNvSpPr/>
            <p:nvPr/>
          </p:nvSpPr>
          <p:spPr>
            <a:xfrm>
              <a:off x="0" y="541867"/>
              <a:ext cx="3017389" cy="270933"/>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 name="TextBox 4"/>
            <p:cNvSpPr txBox="1"/>
            <p:nvPr/>
          </p:nvSpPr>
          <p:spPr>
            <a:xfrm>
              <a:off x="0" y="-28575"/>
              <a:ext cx="3017389" cy="8413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a:off x="-717550" y="1257490"/>
            <a:ext cx="4123644" cy="2082440"/>
          </a:xfrm>
          <a:custGeom>
            <a:avLst/>
            <a:gdLst/>
            <a:ahLst/>
            <a:cxnLst/>
            <a:rect l="l" t="t" r="r" b="b"/>
            <a:pathLst>
              <a:path w="4123644" h="2082440">
                <a:moveTo>
                  <a:pt x="0" y="0"/>
                </a:moveTo>
                <a:lnTo>
                  <a:pt x="4123644" y="0"/>
                </a:lnTo>
                <a:lnTo>
                  <a:pt x="4123644" y="2082440"/>
                </a:lnTo>
                <a:lnTo>
                  <a:pt x="0" y="2082440"/>
                </a:lnTo>
                <a:lnTo>
                  <a:pt x="0" y="0"/>
                </a:lnTo>
                <a:close/>
              </a:path>
            </a:pathLst>
          </a:custGeom>
          <a:blipFill>
            <a:blip r:embed="rId3">
              <a:alphaModFix amt="25000"/>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10" name="Group 10"/>
          <p:cNvGrpSpPr/>
          <p:nvPr/>
        </p:nvGrpSpPr>
        <p:grpSpPr>
          <a:xfrm>
            <a:off x="2670229" y="1037157"/>
            <a:ext cx="4351323" cy="1067319"/>
            <a:chOff x="0" y="0"/>
            <a:chExt cx="1559416" cy="413419"/>
          </a:xfrm>
        </p:grpSpPr>
        <p:sp>
          <p:nvSpPr>
            <p:cNvPr id="11" name="Freeform 11"/>
            <p:cNvSpPr/>
            <p:nvPr/>
          </p:nvSpPr>
          <p:spPr>
            <a:xfrm>
              <a:off x="0" y="0"/>
              <a:ext cx="1559416" cy="413419"/>
            </a:xfrm>
            <a:custGeom>
              <a:avLst/>
              <a:gdLst/>
              <a:ahLst/>
              <a:cxnLst/>
              <a:rect l="l" t="t" r="r" b="b"/>
              <a:pathLst>
                <a:path w="1559416" h="413419">
                  <a:moveTo>
                    <a:pt x="65831" y="0"/>
                  </a:moveTo>
                  <a:lnTo>
                    <a:pt x="1493585" y="0"/>
                  </a:lnTo>
                  <a:cubicBezTo>
                    <a:pt x="1511045" y="0"/>
                    <a:pt x="1527789" y="6936"/>
                    <a:pt x="1540135" y="19281"/>
                  </a:cubicBezTo>
                  <a:cubicBezTo>
                    <a:pt x="1552480" y="31627"/>
                    <a:pt x="1559416" y="48371"/>
                    <a:pt x="1559416" y="65831"/>
                  </a:cubicBezTo>
                  <a:lnTo>
                    <a:pt x="1559416" y="347589"/>
                  </a:lnTo>
                  <a:cubicBezTo>
                    <a:pt x="1559416" y="365048"/>
                    <a:pt x="1552480" y="381792"/>
                    <a:pt x="1540135" y="394138"/>
                  </a:cubicBezTo>
                  <a:cubicBezTo>
                    <a:pt x="1527789" y="406484"/>
                    <a:pt x="1511045" y="413419"/>
                    <a:pt x="1493585" y="413419"/>
                  </a:cubicBezTo>
                  <a:lnTo>
                    <a:pt x="65831" y="413419"/>
                  </a:lnTo>
                  <a:cubicBezTo>
                    <a:pt x="48371" y="413419"/>
                    <a:pt x="31627" y="406484"/>
                    <a:pt x="19281" y="394138"/>
                  </a:cubicBezTo>
                  <a:cubicBezTo>
                    <a:pt x="6936" y="381792"/>
                    <a:pt x="0" y="365048"/>
                    <a:pt x="0" y="347589"/>
                  </a:cubicBezTo>
                  <a:lnTo>
                    <a:pt x="0" y="65831"/>
                  </a:lnTo>
                  <a:cubicBezTo>
                    <a:pt x="0" y="48371"/>
                    <a:pt x="6936" y="31627"/>
                    <a:pt x="19281" y="19281"/>
                  </a:cubicBezTo>
                  <a:cubicBezTo>
                    <a:pt x="31627" y="6936"/>
                    <a:pt x="48371" y="0"/>
                    <a:pt x="65831" y="0"/>
                  </a:cubicBezTo>
                  <a:close/>
                </a:path>
              </a:pathLst>
            </a:custGeom>
            <a:solidFill>
              <a:srgbClr val="7ED95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 name="TextBox 12"/>
            <p:cNvSpPr txBox="1"/>
            <p:nvPr/>
          </p:nvSpPr>
          <p:spPr>
            <a:xfrm>
              <a:off x="0" y="-28575"/>
              <a:ext cx="1559416" cy="441994"/>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3"/>
          <p:cNvGrpSpPr/>
          <p:nvPr/>
        </p:nvGrpSpPr>
        <p:grpSpPr>
          <a:xfrm rot="3946364">
            <a:off x="6821257" y="933346"/>
            <a:ext cx="400590" cy="599595"/>
            <a:chOff x="0" y="0"/>
            <a:chExt cx="475154" cy="711200"/>
          </a:xfrm>
        </p:grpSpPr>
        <p:sp>
          <p:nvSpPr>
            <p:cNvPr id="14" name="Freeform 14"/>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7ED95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 name="TextBox 15"/>
            <p:cNvSpPr txBox="1"/>
            <p:nvPr/>
          </p:nvSpPr>
          <p:spPr>
            <a:xfrm>
              <a:off x="74243" y="301625"/>
              <a:ext cx="326668" cy="3587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a:off x="505802" y="2083455"/>
            <a:ext cx="1152000" cy="1152000"/>
            <a:chOff x="0" y="0"/>
            <a:chExt cx="812800" cy="812800"/>
          </a:xfrm>
          <a:solidFill>
            <a:schemeClr val="bg1"/>
          </a:solidFill>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a:ln w="28575">
              <a:solidFill>
                <a:srgbClr val="EA5504"/>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23" name="TextBox 23"/>
          <p:cNvSpPr txBox="1"/>
          <p:nvPr/>
        </p:nvSpPr>
        <p:spPr>
          <a:xfrm>
            <a:off x="1996702" y="2186848"/>
            <a:ext cx="5032476" cy="1176082"/>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996702" y="2222501"/>
            <a:ext cx="5032476" cy="981046"/>
          </a:xfrm>
          <a:custGeom>
            <a:avLst/>
            <a:gdLst/>
            <a:ahLst/>
            <a:cxnLst/>
            <a:rect l="l" t="t" r="r" b="b"/>
            <a:pathLst>
              <a:path w="1675229" h="487871">
                <a:moveTo>
                  <a:pt x="61280" y="0"/>
                </a:moveTo>
                <a:lnTo>
                  <a:pt x="1613950" y="0"/>
                </a:lnTo>
                <a:cubicBezTo>
                  <a:pt x="1630202" y="0"/>
                  <a:pt x="1645789" y="6456"/>
                  <a:pt x="1657281" y="17948"/>
                </a:cubicBezTo>
                <a:cubicBezTo>
                  <a:pt x="1668773" y="29441"/>
                  <a:pt x="1675229" y="45027"/>
                  <a:pt x="1675229" y="61280"/>
                </a:cubicBezTo>
                <a:lnTo>
                  <a:pt x="1675229" y="426591"/>
                </a:lnTo>
                <a:cubicBezTo>
                  <a:pt x="1675229" y="460435"/>
                  <a:pt x="1647793" y="487871"/>
                  <a:pt x="1613950" y="487871"/>
                </a:cubicBezTo>
                <a:lnTo>
                  <a:pt x="61280" y="487871"/>
                </a:lnTo>
                <a:cubicBezTo>
                  <a:pt x="45027" y="487871"/>
                  <a:pt x="29441" y="481415"/>
                  <a:pt x="17948" y="469922"/>
                </a:cubicBezTo>
                <a:cubicBezTo>
                  <a:pt x="6456" y="458430"/>
                  <a:pt x="0" y="442843"/>
                  <a:pt x="0" y="426591"/>
                </a:cubicBezTo>
                <a:lnTo>
                  <a:pt x="0" y="61280"/>
                </a:lnTo>
                <a:cubicBezTo>
                  <a:pt x="0" y="27436"/>
                  <a:pt x="27436" y="0"/>
                  <a:pt x="61280" y="0"/>
                </a:cubicBezTo>
                <a:close/>
              </a:path>
            </a:pathLst>
          </a:custGeom>
          <a:solidFill>
            <a:srgbClr val="FFFFFF"/>
          </a:solidFill>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a:ln>
                  <a:noFill/>
                </a:ln>
                <a:solidFill>
                  <a:srgbClr val="000000"/>
                </a:solidFill>
                <a:effectLst/>
                <a:uLnTx/>
                <a:uFillTx/>
                <a:latin typeface="BIZ UDGothic" panose="020B0400000000000000" pitchFamily="49" charset="-128"/>
                <a:ea typeface="BIZ UDGothic" panose="020B0400000000000000" pitchFamily="49" charset="-128"/>
                <a:cs typeface="+mn-cs"/>
              </a:rPr>
              <a:t>実は、大きく</a:t>
            </a:r>
            <a:r>
              <a:rPr lang="ja-JP" altLang="en-US" b="1">
                <a:solidFill>
                  <a:srgbClr val="000000"/>
                </a:solidFill>
                <a:latin typeface="BIZ UDGothic" panose="020B0400000000000000" pitchFamily="49" charset="-128"/>
                <a:ea typeface="BIZ UDGothic" panose="020B0400000000000000" pitchFamily="49" charset="-128"/>
              </a:rPr>
              <a:t>分けて３つの国会があります。</a:t>
            </a:r>
            <a:endParaRPr lang="en-US" altLang="ja-JP" b="1" dirty="0">
              <a:solidFill>
                <a:srgbClr val="000000"/>
              </a:solidFill>
              <a:latin typeface="BIZ UDGothic" panose="020B0400000000000000" pitchFamily="49" charset="-128"/>
              <a:ea typeface="BIZ UDGothic"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a:ln>
                  <a:noFill/>
                </a:ln>
                <a:solidFill>
                  <a:srgbClr val="000000"/>
                </a:solidFill>
                <a:effectLst/>
                <a:uLnTx/>
                <a:uFillTx/>
                <a:latin typeface="BIZ UDGothic" panose="020B0400000000000000" pitchFamily="49" charset="-128"/>
                <a:ea typeface="BIZ UDGothic" panose="020B0400000000000000" pitchFamily="49" charset="-128"/>
                <a:cs typeface="+mn-cs"/>
              </a:rPr>
              <a:t>私たち</a:t>
            </a:r>
            <a:r>
              <a:rPr kumimoji="0" lang="ja-JP" altLang="en-US" sz="1800" b="1" i="0" u="none" strike="noStrike" kern="1200" cap="none" spc="0" normalizeH="0" baseline="0" noProof="0" dirty="0">
                <a:ln>
                  <a:noFill/>
                </a:ln>
                <a:solidFill>
                  <a:srgbClr val="000000"/>
                </a:solidFill>
                <a:effectLst/>
                <a:uLnTx/>
                <a:uFillTx/>
                <a:latin typeface="BIZ UDGothic" panose="020B0400000000000000" pitchFamily="49" charset="-128"/>
                <a:ea typeface="BIZ UDGothic" panose="020B0400000000000000" pitchFamily="49" charset="-128"/>
                <a:cs typeface="+mn-cs"/>
              </a:rPr>
              <a:t>の生活や仕事を守るため、目的</a:t>
            </a:r>
            <a:r>
              <a:rPr kumimoji="0" lang="ja-JP" altLang="en-US" sz="1800" b="1" i="0" u="none" strike="noStrike" kern="1200" cap="none" spc="0" normalizeH="0" baseline="0" noProof="0">
                <a:ln>
                  <a:noFill/>
                </a:ln>
                <a:solidFill>
                  <a:srgbClr val="000000"/>
                </a:solidFill>
                <a:effectLst/>
                <a:uLnTx/>
                <a:uFillTx/>
                <a:latin typeface="BIZ UDGothic" panose="020B0400000000000000" pitchFamily="49" charset="-128"/>
                <a:ea typeface="BIZ UDGothic" panose="020B0400000000000000" pitchFamily="49" charset="-128"/>
                <a:cs typeface="+mn-cs"/>
              </a:rPr>
              <a:t>によって</a:t>
            </a:r>
            <a:r>
              <a:rPr lang="ja-JP" altLang="en-US" b="1">
                <a:solidFill>
                  <a:srgbClr val="000000"/>
                </a:solidFill>
                <a:latin typeface="BIZ UDGothic" panose="020B0400000000000000" pitchFamily="49" charset="-128"/>
                <a:ea typeface="BIZ UDGothic" panose="020B0400000000000000" pitchFamily="49" charset="-128"/>
              </a:rPr>
              <a:t>開催方法</a:t>
            </a:r>
            <a:r>
              <a:rPr kumimoji="0" lang="ja-JP" altLang="en-US" sz="1800" b="1" i="0" u="none" strike="noStrike" kern="1200" cap="none" spc="0" normalizeH="0" baseline="0" noProof="0">
                <a:ln>
                  <a:noFill/>
                </a:ln>
                <a:solidFill>
                  <a:srgbClr val="000000"/>
                </a:solidFill>
                <a:effectLst/>
                <a:uLnTx/>
                <a:uFillTx/>
                <a:latin typeface="BIZ UDGothic" panose="020B0400000000000000" pitchFamily="49" charset="-128"/>
                <a:ea typeface="BIZ UDGothic" panose="020B0400000000000000" pitchFamily="49" charset="-128"/>
                <a:cs typeface="+mn-cs"/>
              </a:rPr>
              <a:t>が異なるのが特徴です</a:t>
            </a:r>
            <a:r>
              <a:rPr lang="ja-JP" altLang="en-US" b="1">
                <a:solidFill>
                  <a:srgbClr val="000000"/>
                </a:solidFill>
                <a:latin typeface="BIZ UDGothic" panose="020B0400000000000000" pitchFamily="49" charset="-128"/>
                <a:ea typeface="BIZ UDGothic" panose="020B0400000000000000" pitchFamily="49" charset="-128"/>
              </a:rPr>
              <a:t>！</a:t>
            </a: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1" name="TextBox 41"/>
          <p:cNvSpPr txBox="1"/>
          <p:nvPr/>
        </p:nvSpPr>
        <p:spPr>
          <a:xfrm>
            <a:off x="2787650" y="1208194"/>
            <a:ext cx="4123644" cy="710194"/>
          </a:xfrm>
          <a:prstGeom prst="rect">
            <a:avLst/>
          </a:prstGeom>
        </p:spPr>
        <p:txBody>
          <a:bodyPr wrap="square" lIns="0" tIns="0" rIns="0" bIns="0" rtlCol="0" anchor="t">
            <a:spAutoFit/>
          </a:bodyPr>
          <a:lstStyle/>
          <a:p>
            <a:pPr marL="0" marR="0" lvl="0" indent="0" algn="l" defTabSz="914400" rtl="0" eaLnBrk="1" fontAlgn="auto" latinLnBrk="0" hangingPunct="1">
              <a:lnSpc>
                <a:spcPts val="2988"/>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000000"/>
                </a:solidFill>
                <a:effectLst/>
                <a:uLnTx/>
                <a:uFillTx/>
                <a:latin typeface="BIZ UDGothic" panose="020B0400000000000000" pitchFamily="49" charset="-128"/>
                <a:ea typeface="BIZ UDGothic" panose="020B0400000000000000" pitchFamily="49" charset="-128"/>
                <a:cs typeface="+mn-cs"/>
              </a:rPr>
              <a:t>通常国会？臨時国会？同じ国会なのに何が違うの？</a:t>
            </a:r>
            <a:endParaRPr kumimoji="0" lang="en-US" altLang="ja-JP" sz="2000" b="1" i="0" u="none" strike="noStrike" kern="1200" cap="none" spc="0" normalizeH="0" baseline="0" noProof="0" dirty="0">
              <a:ln>
                <a:noFill/>
              </a:ln>
              <a:solidFill>
                <a:srgbClr val="000000"/>
              </a:solidFill>
              <a:effectLst/>
              <a:uLnTx/>
              <a:uFillTx/>
              <a:latin typeface="BIZ UDGothic" panose="020B0400000000000000" pitchFamily="49" charset="-128"/>
              <a:ea typeface="BIZ UDGothic" panose="020B0400000000000000" pitchFamily="49" charset="-128"/>
              <a:cs typeface="+mn-cs"/>
            </a:endParaRPr>
          </a:p>
        </p:txBody>
      </p:sp>
      <p:sp>
        <p:nvSpPr>
          <p:cNvPr id="42" name="TextBox 42"/>
          <p:cNvSpPr txBox="1"/>
          <p:nvPr/>
        </p:nvSpPr>
        <p:spPr>
          <a:xfrm>
            <a:off x="2266106" y="246457"/>
            <a:ext cx="4464602" cy="468911"/>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FFFFFF"/>
                </a:solidFill>
                <a:effectLst/>
                <a:uLnTx/>
                <a:uFillTx/>
                <a:latin typeface="HG創英角ｺﾞｼｯｸUB" panose="020B0909000000000000" pitchFamily="49" charset="-128"/>
                <a:ea typeface="HG創英角ｺﾞｼｯｸUB" panose="020B0909000000000000" pitchFamily="49" charset="-128"/>
                <a:cs typeface="+mn-cs"/>
              </a:rPr>
              <a:t>に郡山りょうが答えます</a:t>
            </a:r>
            <a:endParaRPr kumimoji="0" lang="en-US" sz="3000" b="0" i="0" u="none" strike="noStrike" kern="1200" cap="none" spc="0" normalizeH="0" baseline="0" noProof="0" dirty="0">
              <a:ln>
                <a:noFill/>
              </a:ln>
              <a:solidFill>
                <a:srgbClr val="FFFFFF"/>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43" name="TextBox 43"/>
          <p:cNvSpPr txBox="1"/>
          <p:nvPr/>
        </p:nvSpPr>
        <p:spPr>
          <a:xfrm>
            <a:off x="6354106" y="330125"/>
            <a:ext cx="937132" cy="338875"/>
          </a:xfrm>
          <a:prstGeom prst="rect">
            <a:avLst/>
          </a:prstGeom>
        </p:spPr>
        <p:txBody>
          <a:bodyPr wrap="square" lIns="0" tIns="0" rIns="0" bIns="0" rtlCol="0" anchor="t">
            <a:spAutoFit/>
          </a:bodyPr>
          <a:lstStyle/>
          <a:p>
            <a:pPr marL="0" marR="0" lvl="0" indent="0" algn="r" defTabSz="914400" rtl="0" eaLnBrk="1" fontAlgn="auto" latinLnBrk="0" hangingPunct="1">
              <a:lnSpc>
                <a:spcPts val="308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BIZ UDゴシック" panose="020B0400000000000000" pitchFamily="49" charset="-128"/>
                <a:ea typeface="BIZ UDゴシック" panose="020B0400000000000000" pitchFamily="49" charset="-128"/>
                <a:cs typeface="+mn-cs"/>
              </a:rPr>
              <a:t>No.14</a:t>
            </a:r>
          </a:p>
        </p:txBody>
      </p:sp>
      <p:sp>
        <p:nvSpPr>
          <p:cNvPr id="46" name="TextBox 46"/>
          <p:cNvSpPr txBox="1"/>
          <p:nvPr/>
        </p:nvSpPr>
        <p:spPr>
          <a:xfrm>
            <a:off x="1989076" y="1826244"/>
            <a:ext cx="639663" cy="547842"/>
          </a:xfrm>
          <a:prstGeom prst="rect">
            <a:avLst/>
          </a:prstGeom>
        </p:spPr>
        <p:txBody>
          <a:bodyPr wrap="square" lIns="0" tIns="0" rIns="0" bIns="0" rtlCol="0" anchor="t">
            <a:spAutoFit/>
          </a:bodyPr>
          <a:lstStyle/>
          <a:p>
            <a:pPr marL="0" marR="0" lvl="0" indent="0" algn="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err="1">
                <a:ln>
                  <a:noFill/>
                </a:ln>
                <a:solidFill>
                  <a:srgbClr val="545454"/>
                </a:solidFill>
                <a:effectLst/>
                <a:uLnTx/>
                <a:uFillTx/>
                <a:latin typeface="HG創英角ｺﾞｼｯｸUB" panose="020B0909000000000000" pitchFamily="49" charset="-128"/>
                <a:ea typeface="HG創英角ｺﾞｼｯｸUB" panose="020B0909000000000000" pitchFamily="49" charset="-128"/>
                <a:cs typeface="+mn-cs"/>
              </a:rPr>
              <a:t>既読</a:t>
            </a:r>
            <a:endParaRPr kumimoji="0" lang="en-US" sz="1599" b="0" i="0" u="none" strike="noStrike" kern="1200" cap="none" spc="0" normalizeH="0" baseline="0" noProof="0" dirty="0">
              <a:ln>
                <a:noFill/>
              </a:ln>
              <a:solidFill>
                <a:srgbClr val="545454"/>
              </a:solidFill>
              <a:effectLst/>
              <a:uLnTx/>
              <a:uFillTx/>
              <a:latin typeface="HG創英角ｺﾞｼｯｸUB" panose="020B0909000000000000" pitchFamily="49" charset="-128"/>
              <a:ea typeface="HG創英角ｺﾞｼｯｸUB" panose="020B0909000000000000" pitchFamily="49" charset="-128"/>
              <a:cs typeface="+mn-cs"/>
            </a:endParaRPr>
          </a:p>
          <a:p>
            <a:pPr marL="0" marR="0" lvl="0" indent="0" algn="r" defTabSz="914400" rtl="0" eaLnBrk="1" fontAlgn="auto" latinLnBrk="0" hangingPunct="1">
              <a:lnSpc>
                <a:spcPts val="2239"/>
              </a:lnSpc>
              <a:spcBef>
                <a:spcPts val="0"/>
              </a:spcBef>
              <a:spcAft>
                <a:spcPts val="0"/>
              </a:spcAft>
              <a:buClrTx/>
              <a:buSzTx/>
              <a:buFontTx/>
              <a:buNone/>
              <a:tabLst/>
              <a:defRPr/>
            </a:pPr>
            <a:endParaRPr kumimoji="0" lang="en-US" sz="1599" b="0" i="0" u="none" strike="noStrike" kern="1200" cap="none" spc="0" normalizeH="0" baseline="0" noProof="0" dirty="0">
              <a:ln>
                <a:noFill/>
              </a:ln>
              <a:solidFill>
                <a:srgbClr val="545454"/>
              </a:solidFill>
              <a:effectLst/>
              <a:uLnTx/>
              <a:uFillTx/>
              <a:latin typeface="Calibri"/>
              <a:ea typeface="Noto Sans JP Medium"/>
              <a:cs typeface="+mn-cs"/>
            </a:endParaRPr>
          </a:p>
        </p:txBody>
      </p:sp>
      <p:sp>
        <p:nvSpPr>
          <p:cNvPr id="47" name="TextBox 47"/>
          <p:cNvSpPr txBox="1"/>
          <p:nvPr/>
        </p:nvSpPr>
        <p:spPr>
          <a:xfrm>
            <a:off x="119531" y="221431"/>
            <a:ext cx="2353908" cy="468911"/>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HG創英角ｺﾞｼｯｸUB" panose="020B0909000000000000" pitchFamily="49" charset="-128"/>
                <a:ea typeface="HG創英角ｺﾞｼｯｸUB" panose="020B0909000000000000" pitchFamily="49" charset="-128"/>
                <a:cs typeface="+mn-cs"/>
              </a:rPr>
              <a:t>「</a:t>
            </a:r>
            <a:r>
              <a:rPr kumimoji="0" lang="en-US" sz="3000" b="0" i="0" u="none" strike="noStrike" kern="1200" cap="none" spc="0" normalizeH="0" baseline="0" noProof="0" dirty="0" err="1">
                <a:ln>
                  <a:noFill/>
                </a:ln>
                <a:solidFill>
                  <a:srgbClr val="FFFFFF"/>
                </a:solidFill>
                <a:effectLst/>
                <a:uLnTx/>
                <a:uFillTx/>
                <a:latin typeface="HG創英角ｺﾞｼｯｸUB" panose="020B0909000000000000" pitchFamily="49" charset="-128"/>
                <a:ea typeface="HG創英角ｺﾞｼｯｸUB" panose="020B0909000000000000" pitchFamily="49" charset="-128"/>
                <a:cs typeface="+mn-cs"/>
              </a:rPr>
              <a:t>現場の声</a:t>
            </a:r>
            <a:r>
              <a:rPr kumimoji="0" lang="en-US" sz="3000" b="0" i="0" u="none" strike="noStrike" kern="1200" cap="none" spc="0" normalizeH="0" baseline="0" noProof="0" dirty="0">
                <a:ln>
                  <a:noFill/>
                </a:ln>
                <a:solidFill>
                  <a:srgbClr val="FFFFFF"/>
                </a:solidFill>
                <a:effectLst/>
                <a:uLnTx/>
                <a:uFillTx/>
                <a:latin typeface="HG創英角ｺﾞｼｯｸUB" panose="020B0909000000000000" pitchFamily="49" charset="-128"/>
                <a:ea typeface="HG創英角ｺﾞｼｯｸUB" panose="020B0909000000000000" pitchFamily="49" charset="-128"/>
                <a:cs typeface="+mn-cs"/>
              </a:rPr>
              <a:t>」</a:t>
            </a:r>
          </a:p>
        </p:txBody>
      </p:sp>
      <p:sp>
        <p:nvSpPr>
          <p:cNvPr id="35" name="TextBox 41">
            <a:extLst>
              <a:ext uri="{FF2B5EF4-FFF2-40B4-BE49-F238E27FC236}">
                <a16:creationId xmlns:a16="http://schemas.microsoft.com/office/drawing/2014/main" id="{AF7954C4-53F8-5F9A-6DD6-61753240E585}"/>
              </a:ext>
            </a:extLst>
          </p:cNvPr>
          <p:cNvSpPr txBox="1"/>
          <p:nvPr/>
        </p:nvSpPr>
        <p:spPr>
          <a:xfrm>
            <a:off x="2222875" y="2399516"/>
            <a:ext cx="4773769" cy="325474"/>
          </a:xfrm>
          <a:prstGeom prst="rect">
            <a:avLst/>
          </a:prstGeom>
        </p:spPr>
        <p:txBody>
          <a:bodyPr wrap="square" lIns="0" tIns="0" rIns="0" bIns="0" rtlCol="0" anchor="t">
            <a:spAutoFit/>
          </a:bodyPr>
          <a:lstStyle/>
          <a:p>
            <a:pPr marL="0" marR="0" lvl="0" indent="0" algn="l" defTabSz="914400" rtl="0" eaLnBrk="1" fontAlgn="auto" latinLnBrk="0" hangingPunct="1">
              <a:lnSpc>
                <a:spcPts val="2988"/>
              </a:lnSpc>
              <a:spcBef>
                <a:spcPts val="0"/>
              </a:spcBef>
              <a:spcAft>
                <a:spcPts val="0"/>
              </a:spcAft>
              <a:buClrTx/>
              <a:buSzTx/>
              <a:buFontTx/>
              <a:buNone/>
              <a:tabLst/>
              <a:defRPr/>
            </a:pPr>
            <a:endParaRPr kumimoji="0" lang="en-US" altLang="ja-JP" sz="2000" b="1" i="0" u="none" strike="noStrike" kern="1200" cap="none" spc="0" normalizeH="0" baseline="0" noProof="0" dirty="0">
              <a:ln>
                <a:noFill/>
              </a:ln>
              <a:solidFill>
                <a:srgbClr val="000000"/>
              </a:solidFill>
              <a:effectLst/>
              <a:uLnTx/>
              <a:uFillTx/>
              <a:latin typeface="BIZ UDGothic" panose="020B0400000000000000" pitchFamily="49" charset="-128"/>
              <a:ea typeface="BIZ UDGothic" panose="020B0400000000000000" pitchFamily="49" charset="-128"/>
              <a:cs typeface="+mn-cs"/>
            </a:endParaRPr>
          </a:p>
        </p:txBody>
      </p:sp>
      <p:sp>
        <p:nvSpPr>
          <p:cNvPr id="34" name="TextBox 41">
            <a:extLst>
              <a:ext uri="{FF2B5EF4-FFF2-40B4-BE49-F238E27FC236}">
                <a16:creationId xmlns:a16="http://schemas.microsoft.com/office/drawing/2014/main" id="{0B06FEB0-C89D-857D-A61E-59B09F1C9DFF}"/>
              </a:ext>
            </a:extLst>
          </p:cNvPr>
          <p:cNvSpPr txBox="1"/>
          <p:nvPr/>
        </p:nvSpPr>
        <p:spPr>
          <a:xfrm>
            <a:off x="177567" y="3473167"/>
            <a:ext cx="6941990" cy="332912"/>
          </a:xfrm>
          <a:prstGeom prst="rect">
            <a:avLst/>
          </a:prstGeom>
        </p:spPr>
        <p:txBody>
          <a:bodyPr wrap="square" lIns="0" tIns="0" rIns="0" bIns="0" rtlCol="0" anchor="t">
            <a:spAutoFit/>
          </a:bodyPr>
          <a:lstStyle/>
          <a:p>
            <a:pPr marL="0" marR="0" lvl="0" indent="0" algn="l" defTabSz="914400" rtl="0" eaLnBrk="1" fontAlgn="auto" latinLnBrk="0" hangingPunct="1">
              <a:lnSpc>
                <a:spcPts val="2988"/>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EA5504"/>
                </a:solidFill>
                <a:effectLst/>
                <a:uLnTx/>
                <a:uFillTx/>
                <a:latin typeface="BIZ UDGothic" panose="020B0400000000000000" pitchFamily="49" charset="-128"/>
                <a:ea typeface="BIZ UDGothic" panose="020B0400000000000000" pitchFamily="49" charset="-128"/>
                <a:cs typeface="+mn-cs"/>
              </a:rPr>
              <a:t>いろいろな国会の違いや特徴を教えて！？</a:t>
            </a:r>
            <a:endParaRPr kumimoji="0" lang="en-US" altLang="ja-JP" sz="2400" b="1" i="0" u="none" strike="noStrike" kern="1200" cap="none" spc="0" normalizeH="0" baseline="0" noProof="0" dirty="0">
              <a:ln>
                <a:noFill/>
              </a:ln>
              <a:solidFill>
                <a:srgbClr val="EA5504"/>
              </a:solidFill>
              <a:effectLst/>
              <a:uLnTx/>
              <a:uFillTx/>
              <a:latin typeface="BIZ UDGothic" panose="020B0400000000000000" pitchFamily="49" charset="-128"/>
              <a:ea typeface="BIZ UDGothic" panose="020B0400000000000000" pitchFamily="49" charset="-128"/>
              <a:cs typeface="+mn-cs"/>
            </a:endParaRPr>
          </a:p>
        </p:txBody>
      </p:sp>
      <p:grpSp>
        <p:nvGrpSpPr>
          <p:cNvPr id="28" name="Group 28"/>
          <p:cNvGrpSpPr/>
          <p:nvPr/>
        </p:nvGrpSpPr>
        <p:grpSpPr>
          <a:xfrm>
            <a:off x="-1" y="9936000"/>
            <a:ext cx="7556501" cy="757401"/>
            <a:chOff x="0" y="0"/>
            <a:chExt cx="3017389" cy="812800"/>
          </a:xfrm>
        </p:grpSpPr>
        <p:sp>
          <p:nvSpPr>
            <p:cNvPr id="29" name="Freeform 29"/>
            <p:cNvSpPr/>
            <p:nvPr/>
          </p:nvSpPr>
          <p:spPr>
            <a:xfrm>
              <a:off x="0" y="0"/>
              <a:ext cx="3017389" cy="812800"/>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0" name="TextBox 30"/>
            <p:cNvSpPr txBox="1"/>
            <p:nvPr/>
          </p:nvSpPr>
          <p:spPr>
            <a:xfrm>
              <a:off x="0" y="-28575"/>
              <a:ext cx="3017389" cy="8413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7" name="グループ化 56">
            <a:extLst>
              <a:ext uri="{FF2B5EF4-FFF2-40B4-BE49-F238E27FC236}">
                <a16:creationId xmlns:a16="http://schemas.microsoft.com/office/drawing/2014/main" id="{D3B50BF3-5DDC-CB38-B7FA-9EE9CBE63CE3}"/>
              </a:ext>
            </a:extLst>
          </p:cNvPr>
          <p:cNvGrpSpPr/>
          <p:nvPr/>
        </p:nvGrpSpPr>
        <p:grpSpPr>
          <a:xfrm>
            <a:off x="1144385" y="3984525"/>
            <a:ext cx="6182028" cy="971498"/>
            <a:chOff x="1352506" y="4406776"/>
            <a:chExt cx="6182028" cy="971498"/>
          </a:xfrm>
        </p:grpSpPr>
        <p:grpSp>
          <p:nvGrpSpPr>
            <p:cNvPr id="54" name="グループ化 53">
              <a:extLst>
                <a:ext uri="{FF2B5EF4-FFF2-40B4-BE49-F238E27FC236}">
                  <a16:creationId xmlns:a16="http://schemas.microsoft.com/office/drawing/2014/main" id="{65FA779C-3707-C960-705A-FAF11FF76DBA}"/>
                </a:ext>
              </a:extLst>
            </p:cNvPr>
            <p:cNvGrpSpPr/>
            <p:nvPr/>
          </p:nvGrpSpPr>
          <p:grpSpPr>
            <a:xfrm>
              <a:off x="1352506" y="4406776"/>
              <a:ext cx="6176701" cy="971498"/>
              <a:chOff x="1303617" y="4119207"/>
              <a:chExt cx="6176701" cy="971498"/>
            </a:xfrm>
          </p:grpSpPr>
          <p:sp>
            <p:nvSpPr>
              <p:cNvPr id="45" name="四角形: 角を丸くする 44">
                <a:extLst>
                  <a:ext uri="{FF2B5EF4-FFF2-40B4-BE49-F238E27FC236}">
                    <a16:creationId xmlns:a16="http://schemas.microsoft.com/office/drawing/2014/main" id="{46DC09BF-020A-46E5-C2DB-E41755349C6E}"/>
                  </a:ext>
                </a:extLst>
              </p:cNvPr>
              <p:cNvSpPr/>
              <p:nvPr/>
            </p:nvSpPr>
            <p:spPr>
              <a:xfrm>
                <a:off x="1344936" y="4119207"/>
                <a:ext cx="6135382" cy="971498"/>
              </a:xfrm>
              <a:prstGeom prst="roundRect">
                <a:avLst>
                  <a:gd name="adj" fmla="val 9885"/>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二等辺三角形 52">
                <a:extLst>
                  <a:ext uri="{FF2B5EF4-FFF2-40B4-BE49-F238E27FC236}">
                    <a16:creationId xmlns:a16="http://schemas.microsoft.com/office/drawing/2014/main" id="{72D3710A-6D66-7ACF-31FE-2535D209F56D}"/>
                  </a:ext>
                </a:extLst>
              </p:cNvPr>
              <p:cNvSpPr/>
              <p:nvPr/>
            </p:nvSpPr>
            <p:spPr>
              <a:xfrm rot="16200000">
                <a:off x="1297275" y="4350622"/>
                <a:ext cx="131949" cy="119265"/>
              </a:xfrm>
              <a:prstGeom prst="triangle">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2" name="TextBox 77">
              <a:extLst>
                <a:ext uri="{FF2B5EF4-FFF2-40B4-BE49-F238E27FC236}">
                  <a16:creationId xmlns:a16="http://schemas.microsoft.com/office/drawing/2014/main" id="{022CB558-271F-7808-9221-87E28B737155}"/>
                </a:ext>
              </a:extLst>
            </p:cNvPr>
            <p:cNvSpPr txBox="1"/>
            <p:nvPr/>
          </p:nvSpPr>
          <p:spPr>
            <a:xfrm>
              <a:off x="1431682" y="4468047"/>
              <a:ext cx="6102852" cy="861774"/>
            </a:xfrm>
            <a:prstGeom prst="rect">
              <a:avLst/>
            </a:prstGeom>
          </p:spPr>
          <p:txBody>
            <a:bodyPr wrap="square" lIns="0" tIns="0" rIns="0" bIns="0" rtlCol="0" anchor="t">
              <a:spAutoFit/>
            </a:bodyPr>
            <a:lstStyle/>
            <a:p>
              <a:pPr algn="just"/>
              <a:r>
                <a:rPr lang="ja-JP" altLang="en-US" sz="1400" b="1" dirty="0">
                  <a:solidFill>
                    <a:schemeClr val="bg1"/>
                  </a:solidFill>
                  <a:latin typeface="BIZ UDゴシック" panose="020B0400000000000000" pitchFamily="49" charset="-128"/>
                  <a:ea typeface="BIZ UDゴシック" panose="020B0400000000000000" pitchFamily="49" charset="-128"/>
                </a:rPr>
                <a:t>国会には、①通常国会（常会）②臨時国会（臨時会）③特別国会（特別会）の</a:t>
              </a:r>
              <a:r>
                <a:rPr lang="ja-JP" altLang="en-US" sz="1400" b="1">
                  <a:solidFill>
                    <a:schemeClr val="bg1"/>
                  </a:solidFill>
                  <a:latin typeface="BIZ UDゴシック" panose="020B0400000000000000" pitchFamily="49" charset="-128"/>
                  <a:ea typeface="BIZ UDゴシック" panose="020B0400000000000000" pitchFamily="49" charset="-128"/>
                </a:rPr>
                <a:t>３種類があります</a:t>
              </a:r>
              <a:r>
                <a:rPr lang="ja-JP" altLang="en-US" sz="1400" b="1" dirty="0">
                  <a:solidFill>
                    <a:schemeClr val="bg1"/>
                  </a:solidFill>
                  <a:latin typeface="BIZ UDゴシック" panose="020B0400000000000000" pitchFamily="49" charset="-128"/>
                  <a:ea typeface="BIZ UDゴシック" panose="020B0400000000000000" pitchFamily="49" charset="-128"/>
                </a:rPr>
                <a:t>。</a:t>
              </a:r>
              <a:endParaRPr lang="en-US" altLang="ja-JP" sz="1400" b="1" dirty="0">
                <a:solidFill>
                  <a:schemeClr val="bg1"/>
                </a:solidFill>
                <a:latin typeface="BIZ UDゴシック" panose="020B0400000000000000" pitchFamily="49" charset="-128"/>
                <a:ea typeface="BIZ UDゴシック" panose="020B0400000000000000" pitchFamily="49" charset="-128"/>
              </a:endParaRPr>
            </a:p>
            <a:p>
              <a:pPr algn="just"/>
              <a:r>
                <a:rPr lang="ja-JP" altLang="en-US" sz="1400" b="1">
                  <a:solidFill>
                    <a:schemeClr val="bg1"/>
                  </a:solidFill>
                  <a:latin typeface="BIZ UDゴシック" panose="020B0400000000000000" pitchFamily="49" charset="-128"/>
                  <a:ea typeface="BIZ UDゴシック" panose="020B0400000000000000" pitchFamily="49" charset="-128"/>
                </a:rPr>
                <a:t>それぞれ、開催</a:t>
              </a:r>
              <a:r>
                <a:rPr lang="ja-JP" altLang="en-US" sz="1400" b="1" dirty="0">
                  <a:solidFill>
                    <a:schemeClr val="bg1"/>
                  </a:solidFill>
                  <a:latin typeface="BIZ UDゴシック" panose="020B0400000000000000" pitchFamily="49" charset="-128"/>
                  <a:ea typeface="BIZ UDゴシック" panose="020B0400000000000000" pitchFamily="49" charset="-128"/>
                </a:rPr>
                <a:t>時期・会期（開催期間の日数）</a:t>
              </a:r>
              <a:r>
                <a:rPr lang="ja-JP" altLang="en-US" sz="1400" b="1">
                  <a:solidFill>
                    <a:schemeClr val="bg1"/>
                  </a:solidFill>
                  <a:latin typeface="BIZ UDゴシック" panose="020B0400000000000000" pitchFamily="49" charset="-128"/>
                  <a:ea typeface="BIZ UDゴシック" panose="020B0400000000000000" pitchFamily="49" charset="-128"/>
                </a:rPr>
                <a:t>・開催目的の違い等々</a:t>
              </a:r>
              <a:endParaRPr lang="en-US" altLang="ja-JP" sz="1400" b="1" dirty="0">
                <a:solidFill>
                  <a:schemeClr val="bg1"/>
                </a:solidFill>
                <a:latin typeface="BIZ UDゴシック" panose="020B0400000000000000" pitchFamily="49" charset="-128"/>
                <a:ea typeface="BIZ UDゴシック" panose="020B0400000000000000" pitchFamily="49" charset="-128"/>
              </a:endParaRPr>
            </a:p>
            <a:p>
              <a:pPr algn="just"/>
              <a:r>
                <a:rPr lang="ja-JP" altLang="en-US" sz="1400" b="1">
                  <a:solidFill>
                    <a:schemeClr val="bg1"/>
                  </a:solidFill>
                  <a:latin typeface="BIZ UDゴシック" panose="020B0400000000000000" pitchFamily="49" charset="-128"/>
                  <a:ea typeface="BIZ UDゴシック" panose="020B0400000000000000" pitchFamily="49" charset="-128"/>
                </a:rPr>
                <a:t>異なる特徴</a:t>
              </a:r>
              <a:r>
                <a:rPr lang="ja-JP" altLang="en-US" sz="1400" b="1" dirty="0">
                  <a:solidFill>
                    <a:schemeClr val="bg1"/>
                  </a:solidFill>
                  <a:latin typeface="BIZ UDゴシック" panose="020B0400000000000000" pitchFamily="49" charset="-128"/>
                  <a:ea typeface="BIZ UDゴシック" panose="020B0400000000000000" pitchFamily="49" charset="-128"/>
                </a:rPr>
                <a:t>があります。</a:t>
              </a:r>
              <a:endParaRPr lang="en-US" altLang="ja-JP" sz="1400" b="1" dirty="0">
                <a:solidFill>
                  <a:schemeClr val="bg1"/>
                </a:solidFill>
                <a:latin typeface="BIZ UDゴシック" panose="020B0400000000000000" pitchFamily="49" charset="-128"/>
                <a:ea typeface="BIZ UDゴシック" panose="020B0400000000000000" pitchFamily="49" charset="-128"/>
              </a:endParaRPr>
            </a:p>
          </p:txBody>
        </p:sp>
      </p:grpSp>
      <p:sp>
        <p:nvSpPr>
          <p:cNvPr id="80" name="正方形/長方形 79">
            <a:extLst>
              <a:ext uri="{FF2B5EF4-FFF2-40B4-BE49-F238E27FC236}">
                <a16:creationId xmlns:a16="http://schemas.microsoft.com/office/drawing/2014/main" id="{389C975F-BD38-7127-0EE0-C7F7EECB65C0}"/>
              </a:ext>
            </a:extLst>
          </p:cNvPr>
          <p:cNvSpPr/>
          <p:nvPr/>
        </p:nvSpPr>
        <p:spPr>
          <a:xfrm>
            <a:off x="-3501" y="5097171"/>
            <a:ext cx="7560001" cy="1332000"/>
          </a:xfrm>
          <a:prstGeom prst="rect">
            <a:avLst/>
          </a:prstGeom>
          <a:solidFill>
            <a:schemeClr val="accent6">
              <a:lumMod val="40000"/>
              <a:lumOff val="60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x</a:t>
            </a:r>
            <a:endParaRPr kumimoji="1" lang="ja-JP" altLang="en-US" dirty="0"/>
          </a:p>
        </p:txBody>
      </p:sp>
      <p:grpSp>
        <p:nvGrpSpPr>
          <p:cNvPr id="131" name="グループ化 130">
            <a:extLst>
              <a:ext uri="{FF2B5EF4-FFF2-40B4-BE49-F238E27FC236}">
                <a16:creationId xmlns:a16="http://schemas.microsoft.com/office/drawing/2014/main" id="{14AE1013-7B98-49AA-2D13-C856B1FA7340}"/>
              </a:ext>
            </a:extLst>
          </p:cNvPr>
          <p:cNvGrpSpPr/>
          <p:nvPr/>
        </p:nvGrpSpPr>
        <p:grpSpPr>
          <a:xfrm>
            <a:off x="245365" y="5275725"/>
            <a:ext cx="785471" cy="974893"/>
            <a:chOff x="245365" y="5154788"/>
            <a:chExt cx="785471" cy="974893"/>
          </a:xfrm>
        </p:grpSpPr>
        <p:pic>
          <p:nvPicPr>
            <p:cNvPr id="58" name="図 57">
              <a:extLst>
                <a:ext uri="{FF2B5EF4-FFF2-40B4-BE49-F238E27FC236}">
                  <a16:creationId xmlns:a16="http://schemas.microsoft.com/office/drawing/2014/main" id="{6EA5388C-32CC-1CBF-DA21-282A7C5116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201" y="5154788"/>
              <a:ext cx="685799" cy="558040"/>
            </a:xfrm>
            <a:prstGeom prst="rect">
              <a:avLst/>
            </a:prstGeom>
          </p:spPr>
        </p:pic>
        <p:sp>
          <p:nvSpPr>
            <p:cNvPr id="61" name="TextBox 77">
              <a:extLst>
                <a:ext uri="{FF2B5EF4-FFF2-40B4-BE49-F238E27FC236}">
                  <a16:creationId xmlns:a16="http://schemas.microsoft.com/office/drawing/2014/main" id="{2623578C-F69C-96D2-0B1E-69AC768BB1AE}"/>
                </a:ext>
              </a:extLst>
            </p:cNvPr>
            <p:cNvSpPr txBox="1"/>
            <p:nvPr/>
          </p:nvSpPr>
          <p:spPr>
            <a:xfrm>
              <a:off x="245365" y="5729571"/>
              <a:ext cx="785471" cy="400110"/>
            </a:xfrm>
            <a:prstGeom prst="rect">
              <a:avLst/>
            </a:prstGeom>
          </p:spPr>
          <p:txBody>
            <a:bodyPr wrap="square" lIns="0" tIns="0" rIns="0" bIns="0" rtlCol="0" anchor="t">
              <a:spAutoFit/>
            </a:bodyPr>
            <a:lstStyle/>
            <a:p>
              <a:pPr algn="ctr"/>
              <a:r>
                <a:rPr lang="ja-JP" altLang="en-US" sz="1400" b="1" dirty="0">
                  <a:solidFill>
                    <a:srgbClr val="EA5504"/>
                  </a:solidFill>
                  <a:latin typeface="BIZ UDゴシック" panose="020B0400000000000000" pitchFamily="49" charset="-128"/>
                  <a:ea typeface="BIZ UDゴシック" panose="020B0400000000000000" pitchFamily="49" charset="-128"/>
                </a:rPr>
                <a:t>通常国会</a:t>
              </a:r>
              <a:endParaRPr lang="en-US" altLang="ja-JP" sz="1400" b="1" dirty="0">
                <a:solidFill>
                  <a:srgbClr val="EA5504"/>
                </a:solidFill>
                <a:latin typeface="BIZ UDゴシック" panose="020B0400000000000000" pitchFamily="49" charset="-128"/>
                <a:ea typeface="BIZ UDゴシック" panose="020B0400000000000000" pitchFamily="49" charset="-128"/>
              </a:endParaRPr>
            </a:p>
            <a:p>
              <a:pPr algn="ctr"/>
              <a:r>
                <a:rPr lang="ja-JP" altLang="en-US" sz="1200" b="1" dirty="0">
                  <a:solidFill>
                    <a:schemeClr val="tx1">
                      <a:lumMod val="85000"/>
                      <a:lumOff val="15000"/>
                    </a:schemeClr>
                  </a:solidFill>
                  <a:latin typeface="BIZ UDゴシック" panose="020B0400000000000000" pitchFamily="49" charset="-128"/>
                  <a:ea typeface="BIZ UDゴシック" panose="020B0400000000000000" pitchFamily="49" charset="-128"/>
                </a:rPr>
                <a:t>（常会）</a:t>
              </a:r>
              <a:endParaRPr lang="en-US" altLang="ja-JP" sz="12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110" name="TextBox 77">
            <a:extLst>
              <a:ext uri="{FF2B5EF4-FFF2-40B4-BE49-F238E27FC236}">
                <a16:creationId xmlns:a16="http://schemas.microsoft.com/office/drawing/2014/main" id="{491AFFB1-FCEB-21B2-4063-3E7B912C1B7D}"/>
              </a:ext>
            </a:extLst>
          </p:cNvPr>
          <p:cNvSpPr txBox="1"/>
          <p:nvPr/>
        </p:nvSpPr>
        <p:spPr>
          <a:xfrm>
            <a:off x="1199336" y="5971124"/>
            <a:ext cx="1828245" cy="184666"/>
          </a:xfrm>
          <a:prstGeom prst="rect">
            <a:avLst/>
          </a:prstGeom>
        </p:spPr>
        <p:txBody>
          <a:bodyPr wrap="square" lIns="0" tIns="0" rIns="0" bIns="0" rtlCol="0" anchor="t">
            <a:spAutoFit/>
          </a:bodyPr>
          <a:lstStyle/>
          <a:p>
            <a:r>
              <a:rPr lang="ja-JP" altLang="en-US" sz="1200" b="1" dirty="0">
                <a:solidFill>
                  <a:srgbClr val="EA5504"/>
                </a:solidFill>
                <a:latin typeface="BIZ UDゴシック" panose="020B0400000000000000" pitchFamily="49" charset="-128"/>
                <a:ea typeface="BIZ UDゴシック" panose="020B0400000000000000" pitchFamily="49" charset="-128"/>
              </a:rPr>
              <a:t>開催日数：１５０日間</a:t>
            </a:r>
            <a:endParaRPr lang="en-US" altLang="ja-JP" sz="1050" b="1" dirty="0">
              <a:solidFill>
                <a:srgbClr val="EA5504"/>
              </a:solidFill>
              <a:latin typeface="BIZ UDゴシック" panose="020B0400000000000000" pitchFamily="49" charset="-128"/>
              <a:ea typeface="BIZ UDゴシック" panose="020B0400000000000000" pitchFamily="49" charset="-128"/>
            </a:endParaRPr>
          </a:p>
        </p:txBody>
      </p:sp>
      <p:sp>
        <p:nvSpPr>
          <p:cNvPr id="112" name="TextBox 77">
            <a:extLst>
              <a:ext uri="{FF2B5EF4-FFF2-40B4-BE49-F238E27FC236}">
                <a16:creationId xmlns:a16="http://schemas.microsoft.com/office/drawing/2014/main" id="{C000FB5A-930E-84B5-B281-F5433D190334}"/>
              </a:ext>
            </a:extLst>
          </p:cNvPr>
          <p:cNvSpPr txBox="1"/>
          <p:nvPr/>
        </p:nvSpPr>
        <p:spPr>
          <a:xfrm>
            <a:off x="1199336" y="6171000"/>
            <a:ext cx="1862285" cy="138499"/>
          </a:xfrm>
          <a:prstGeom prst="rect">
            <a:avLst/>
          </a:prstGeom>
        </p:spPr>
        <p:txBody>
          <a:bodyPr wrap="square" lIns="0" tIns="0" rIns="0" bIns="0" rtlCol="0" anchor="t">
            <a:spAutoFit/>
          </a:bodyPr>
          <a:lstStyle/>
          <a:p>
            <a:r>
              <a:rPr lang="en-US" altLang="ja-JP" sz="900" b="1"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900" b="1" dirty="0">
                <a:solidFill>
                  <a:schemeClr val="tx1">
                    <a:lumMod val="85000"/>
                    <a:lumOff val="15000"/>
                  </a:schemeClr>
                </a:solidFill>
                <a:latin typeface="BIZ UDゴシック" panose="020B0400000000000000" pitchFamily="49" charset="-128"/>
                <a:ea typeface="BIZ UDゴシック" panose="020B0400000000000000" pitchFamily="49" charset="-128"/>
              </a:rPr>
              <a:t>会期の延長は、一度のみ可能</a:t>
            </a:r>
            <a:endParaRPr lang="en-US" altLang="ja-JP" sz="9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125" name="正方形/長方形 124">
            <a:extLst>
              <a:ext uri="{FF2B5EF4-FFF2-40B4-BE49-F238E27FC236}">
                <a16:creationId xmlns:a16="http://schemas.microsoft.com/office/drawing/2014/main" id="{885A745A-35A7-53E1-C58E-7445104A691D}"/>
              </a:ext>
            </a:extLst>
          </p:cNvPr>
          <p:cNvSpPr/>
          <p:nvPr/>
        </p:nvSpPr>
        <p:spPr>
          <a:xfrm>
            <a:off x="-7762" y="6428292"/>
            <a:ext cx="7562165" cy="1332000"/>
          </a:xfrm>
          <a:prstGeom prst="rect">
            <a:avLst/>
          </a:prstGeom>
          <a:solidFill>
            <a:schemeClr val="bg1">
              <a:lumMod val="8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2" name="グループ化 131">
            <a:extLst>
              <a:ext uri="{FF2B5EF4-FFF2-40B4-BE49-F238E27FC236}">
                <a16:creationId xmlns:a16="http://schemas.microsoft.com/office/drawing/2014/main" id="{CC6B6C2B-751B-7AB8-D5A3-7C9BAD3DC137}"/>
              </a:ext>
            </a:extLst>
          </p:cNvPr>
          <p:cNvGrpSpPr/>
          <p:nvPr/>
        </p:nvGrpSpPr>
        <p:grpSpPr>
          <a:xfrm>
            <a:off x="180960" y="6614826"/>
            <a:ext cx="914280" cy="962676"/>
            <a:chOff x="180960" y="6445759"/>
            <a:chExt cx="914280" cy="962676"/>
          </a:xfrm>
        </p:grpSpPr>
        <p:pic>
          <p:nvPicPr>
            <p:cNvPr id="59" name="図 58">
              <a:extLst>
                <a:ext uri="{FF2B5EF4-FFF2-40B4-BE49-F238E27FC236}">
                  <a16:creationId xmlns:a16="http://schemas.microsoft.com/office/drawing/2014/main" id="{F623E597-E223-ADCA-8812-615DAF5AAB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201" y="6445759"/>
              <a:ext cx="685799" cy="558040"/>
            </a:xfrm>
            <a:prstGeom prst="rect">
              <a:avLst/>
            </a:prstGeom>
          </p:spPr>
        </p:pic>
        <p:sp>
          <p:nvSpPr>
            <p:cNvPr id="62" name="TextBox 77">
              <a:extLst>
                <a:ext uri="{FF2B5EF4-FFF2-40B4-BE49-F238E27FC236}">
                  <a16:creationId xmlns:a16="http://schemas.microsoft.com/office/drawing/2014/main" id="{556E0C09-67E3-D7F7-D89E-86CAEA5DFBB8}"/>
                </a:ext>
              </a:extLst>
            </p:cNvPr>
            <p:cNvSpPr txBox="1"/>
            <p:nvPr/>
          </p:nvSpPr>
          <p:spPr>
            <a:xfrm>
              <a:off x="180960" y="7023714"/>
              <a:ext cx="914280" cy="384721"/>
            </a:xfrm>
            <a:prstGeom prst="rect">
              <a:avLst/>
            </a:prstGeom>
          </p:spPr>
          <p:txBody>
            <a:bodyPr wrap="square" lIns="0" tIns="0" rIns="0" bIns="0" rtlCol="0" anchor="t">
              <a:spAutoFit/>
            </a:bodyPr>
            <a:lstStyle/>
            <a:p>
              <a:pPr algn="ctr"/>
              <a:r>
                <a:rPr lang="ja-JP" altLang="en-US" sz="1400" b="1" dirty="0">
                  <a:solidFill>
                    <a:srgbClr val="EA5504"/>
                  </a:solidFill>
                  <a:latin typeface="BIZ UDゴシック" panose="020B0400000000000000" pitchFamily="49" charset="-128"/>
                  <a:ea typeface="BIZ UDゴシック" panose="020B0400000000000000" pitchFamily="49" charset="-128"/>
                </a:rPr>
                <a:t>臨時国会</a:t>
              </a:r>
              <a:endParaRPr lang="en-US" altLang="ja-JP" sz="1400" b="1" dirty="0">
                <a:solidFill>
                  <a:srgbClr val="EA5504"/>
                </a:solidFill>
                <a:latin typeface="BIZ UDゴシック" panose="020B0400000000000000" pitchFamily="49" charset="-128"/>
                <a:ea typeface="BIZ UDゴシック" panose="020B0400000000000000" pitchFamily="49" charset="-128"/>
              </a:endParaRPr>
            </a:p>
            <a:p>
              <a:pPr algn="ctr"/>
              <a:r>
                <a:rPr lang="ja-JP" altLang="en-US" sz="1100" b="1" dirty="0">
                  <a:solidFill>
                    <a:schemeClr val="tx1">
                      <a:lumMod val="85000"/>
                      <a:lumOff val="15000"/>
                    </a:schemeClr>
                  </a:solidFill>
                  <a:latin typeface="BIZ UDゴシック" panose="020B0400000000000000" pitchFamily="49" charset="-128"/>
                  <a:ea typeface="BIZ UDゴシック" panose="020B0400000000000000" pitchFamily="49" charset="-128"/>
                </a:rPr>
                <a:t>（臨時会）</a:t>
              </a:r>
              <a:endParaRPr lang="en-US" altLang="ja-JP" sz="11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
        <p:nvSpPr>
          <p:cNvPr id="68" name="TextBox 77">
            <a:extLst>
              <a:ext uri="{FF2B5EF4-FFF2-40B4-BE49-F238E27FC236}">
                <a16:creationId xmlns:a16="http://schemas.microsoft.com/office/drawing/2014/main" id="{E3F4F84C-0FB3-828B-576A-7D42ED92E31A}"/>
              </a:ext>
            </a:extLst>
          </p:cNvPr>
          <p:cNvSpPr txBox="1"/>
          <p:nvPr/>
        </p:nvSpPr>
        <p:spPr>
          <a:xfrm>
            <a:off x="3159891" y="7556500"/>
            <a:ext cx="2101725" cy="138499"/>
          </a:xfrm>
          <a:prstGeom prst="rect">
            <a:avLst/>
          </a:prstGeom>
        </p:spPr>
        <p:txBody>
          <a:bodyPr wrap="square" lIns="0" tIns="0" rIns="0" bIns="0" rtlCol="0" anchor="t">
            <a:spAutoFit/>
          </a:bodyPr>
          <a:lstStyle/>
          <a:p>
            <a:r>
              <a:rPr lang="ja-JP" altLang="en-US" sz="900" b="1" dirty="0">
                <a:solidFill>
                  <a:srgbClr val="EA5504"/>
                </a:solidFill>
                <a:latin typeface="BIZ UDゴシック" panose="020B0400000000000000" pitchFamily="49" charset="-128"/>
                <a:ea typeface="BIZ UDゴシック" panose="020B0400000000000000" pitchFamily="49" charset="-128"/>
              </a:rPr>
              <a:t>「政治課題の</a:t>
            </a:r>
            <a:r>
              <a:rPr lang="ja-JP" altLang="en-US" sz="900" b="1">
                <a:solidFill>
                  <a:srgbClr val="EA5504"/>
                </a:solidFill>
                <a:latin typeface="BIZ UDゴシック" panose="020B0400000000000000" pitchFamily="49" charset="-128"/>
                <a:ea typeface="BIZ UDゴシック" panose="020B0400000000000000" pitchFamily="49" charset="-128"/>
              </a:rPr>
              <a:t>解決」</a:t>
            </a:r>
            <a:r>
              <a:rPr lang="ja-JP" altLang="en-US" sz="900" b="1">
                <a:solidFill>
                  <a:schemeClr val="tx1">
                    <a:lumMod val="85000"/>
                    <a:lumOff val="15000"/>
                  </a:schemeClr>
                </a:solidFill>
                <a:latin typeface="BIZ UDゴシック" panose="020B0400000000000000" pitchFamily="49" charset="-128"/>
                <a:ea typeface="BIZ UDゴシック" panose="020B0400000000000000" pitchFamily="49" charset="-128"/>
              </a:rPr>
              <a:t>を議論</a:t>
            </a:r>
            <a:endParaRPr lang="en-US" altLang="ja-JP" sz="9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pic>
        <p:nvPicPr>
          <p:cNvPr id="159" name="図 158" descr="挿絵 が含まれている画像&#10;&#10;自動的に生成された説明">
            <a:extLst>
              <a:ext uri="{FF2B5EF4-FFF2-40B4-BE49-F238E27FC236}">
                <a16:creationId xmlns:a16="http://schemas.microsoft.com/office/drawing/2014/main" id="{44DDD30B-54A2-20DE-5720-C6B1998D1C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0625"/>
          <a:stretch/>
        </p:blipFill>
        <p:spPr>
          <a:xfrm>
            <a:off x="5318987" y="5359791"/>
            <a:ext cx="468358" cy="553915"/>
          </a:xfrm>
          <a:prstGeom prst="rect">
            <a:avLst/>
          </a:prstGeom>
        </p:spPr>
      </p:pic>
      <p:grpSp>
        <p:nvGrpSpPr>
          <p:cNvPr id="92" name="グループ化 91">
            <a:extLst>
              <a:ext uri="{FF2B5EF4-FFF2-40B4-BE49-F238E27FC236}">
                <a16:creationId xmlns:a16="http://schemas.microsoft.com/office/drawing/2014/main" id="{DADBC4A3-4DFD-EC37-3174-A9C397A22221}"/>
              </a:ext>
            </a:extLst>
          </p:cNvPr>
          <p:cNvGrpSpPr/>
          <p:nvPr/>
        </p:nvGrpSpPr>
        <p:grpSpPr>
          <a:xfrm>
            <a:off x="3244850" y="5336593"/>
            <a:ext cx="593774" cy="676148"/>
            <a:chOff x="3739248" y="5542136"/>
            <a:chExt cx="593774" cy="676148"/>
          </a:xfrm>
        </p:grpSpPr>
        <p:grpSp>
          <p:nvGrpSpPr>
            <p:cNvPr id="48" name="グループ化 47">
              <a:extLst>
                <a:ext uri="{FF2B5EF4-FFF2-40B4-BE49-F238E27FC236}">
                  <a16:creationId xmlns:a16="http://schemas.microsoft.com/office/drawing/2014/main" id="{F4E522CA-9872-9D1F-826D-3D5BA130A9B2}"/>
                </a:ext>
              </a:extLst>
            </p:cNvPr>
            <p:cNvGrpSpPr/>
            <p:nvPr/>
          </p:nvGrpSpPr>
          <p:grpSpPr>
            <a:xfrm>
              <a:off x="3739248" y="5542136"/>
              <a:ext cx="593774" cy="537677"/>
              <a:chOff x="4400007" y="4688975"/>
              <a:chExt cx="436168" cy="394962"/>
            </a:xfrm>
          </p:grpSpPr>
          <p:pic>
            <p:nvPicPr>
              <p:cNvPr id="44" name="図 43" descr="挿絵 が含まれている画像&#10;&#10;自動的に生成された説明">
                <a:extLst>
                  <a:ext uri="{FF2B5EF4-FFF2-40B4-BE49-F238E27FC236}">
                    <a16:creationId xmlns:a16="http://schemas.microsoft.com/office/drawing/2014/main" id="{80895AAB-C39C-C3F6-069E-3CAF1F55ECF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3266"/>
              <a:stretch/>
            </p:blipFill>
            <p:spPr>
              <a:xfrm>
                <a:off x="4400007" y="4688975"/>
                <a:ext cx="436168" cy="394962"/>
              </a:xfrm>
              <a:prstGeom prst="rect">
                <a:avLst/>
              </a:prstGeom>
            </p:spPr>
          </p:pic>
          <p:pic>
            <p:nvPicPr>
              <p:cNvPr id="33" name="図 32" descr="アイコン&#10;&#10;中程度の精度で自動的に生成された説明">
                <a:extLst>
                  <a:ext uri="{FF2B5EF4-FFF2-40B4-BE49-F238E27FC236}">
                    <a16:creationId xmlns:a16="http://schemas.microsoft.com/office/drawing/2014/main" id="{9ACECB1A-AEE1-3317-90C1-D3263E5C89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93918">
                <a:off x="4693285" y="4920413"/>
                <a:ext cx="116583" cy="140241"/>
              </a:xfrm>
              <a:prstGeom prst="rect">
                <a:avLst/>
              </a:prstGeom>
            </p:spPr>
          </p:pic>
        </p:grpSp>
        <p:sp>
          <p:nvSpPr>
            <p:cNvPr id="70" name="TextBox 77">
              <a:extLst>
                <a:ext uri="{FF2B5EF4-FFF2-40B4-BE49-F238E27FC236}">
                  <a16:creationId xmlns:a16="http://schemas.microsoft.com/office/drawing/2014/main" id="{EAF51AEE-E6FB-5D66-0C1E-05D4508EFB83}"/>
                </a:ext>
              </a:extLst>
            </p:cNvPr>
            <p:cNvSpPr txBox="1"/>
            <p:nvPr/>
          </p:nvSpPr>
          <p:spPr>
            <a:xfrm>
              <a:off x="3776039" y="6095173"/>
              <a:ext cx="491680" cy="123111"/>
            </a:xfrm>
            <a:prstGeom prst="rect">
              <a:avLst/>
            </a:prstGeom>
          </p:spPr>
          <p:txBody>
            <a:bodyPr wrap="square" lIns="0" tIns="0" rIns="0" bIns="0" rtlCol="0" anchor="t">
              <a:spAutoFit/>
            </a:bodyPr>
            <a:lstStyle/>
            <a:p>
              <a:pPr algn="ct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総理大臣</a:t>
              </a:r>
              <a:endPar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149" name="グループ化 148">
            <a:extLst>
              <a:ext uri="{FF2B5EF4-FFF2-40B4-BE49-F238E27FC236}">
                <a16:creationId xmlns:a16="http://schemas.microsoft.com/office/drawing/2014/main" id="{2BE13FD1-0FC3-F8A3-15B1-F910C10966EF}"/>
              </a:ext>
            </a:extLst>
          </p:cNvPr>
          <p:cNvGrpSpPr/>
          <p:nvPr/>
        </p:nvGrpSpPr>
        <p:grpSpPr>
          <a:xfrm>
            <a:off x="3784507" y="5438181"/>
            <a:ext cx="1272066" cy="383322"/>
            <a:chOff x="3877783" y="5496039"/>
            <a:chExt cx="1272066" cy="383322"/>
          </a:xfrm>
        </p:grpSpPr>
        <p:sp>
          <p:nvSpPr>
            <p:cNvPr id="71" name="四角形: 角を丸くする 70">
              <a:extLst>
                <a:ext uri="{FF2B5EF4-FFF2-40B4-BE49-F238E27FC236}">
                  <a16:creationId xmlns:a16="http://schemas.microsoft.com/office/drawing/2014/main" id="{ADB79ABD-45BE-6932-657E-A44E9397DC64}"/>
                </a:ext>
              </a:extLst>
            </p:cNvPr>
            <p:cNvSpPr/>
            <p:nvPr/>
          </p:nvSpPr>
          <p:spPr>
            <a:xfrm>
              <a:off x="3935421" y="5496039"/>
              <a:ext cx="1214428" cy="383322"/>
            </a:xfrm>
            <a:prstGeom prst="roundRect">
              <a:avLst>
                <a:gd name="adj" fmla="val 8591"/>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二等辺三角形 71">
              <a:extLst>
                <a:ext uri="{FF2B5EF4-FFF2-40B4-BE49-F238E27FC236}">
                  <a16:creationId xmlns:a16="http://schemas.microsoft.com/office/drawing/2014/main" id="{834AE86C-ABE3-F976-6528-22B85281F671}"/>
                </a:ext>
              </a:extLst>
            </p:cNvPr>
            <p:cNvSpPr/>
            <p:nvPr/>
          </p:nvSpPr>
          <p:spPr>
            <a:xfrm rot="15850525">
              <a:off x="3880047" y="5518502"/>
              <a:ext cx="84753" cy="89281"/>
            </a:xfrm>
            <a:prstGeom prst="triangle">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TextBox 77">
              <a:extLst>
                <a:ext uri="{FF2B5EF4-FFF2-40B4-BE49-F238E27FC236}">
                  <a16:creationId xmlns:a16="http://schemas.microsoft.com/office/drawing/2014/main" id="{DE62D0C2-4772-BC55-CB43-B2CABD6AE714}"/>
                </a:ext>
              </a:extLst>
            </p:cNvPr>
            <p:cNvSpPr txBox="1"/>
            <p:nvPr/>
          </p:nvSpPr>
          <p:spPr>
            <a:xfrm>
              <a:off x="3974174" y="5564590"/>
              <a:ext cx="1136923" cy="246221"/>
            </a:xfrm>
            <a:prstGeom prst="rect">
              <a:avLst/>
            </a:prstGeom>
          </p:spPr>
          <p:txBody>
            <a:bodyPr wrap="square" lIns="0" tIns="0" rIns="0" bIns="0" rtlCol="0" anchor="t">
              <a:spAutoFit/>
            </a:bodyPr>
            <a:lstStyle/>
            <a:p>
              <a:r>
                <a:rPr lang="ja-JP" altLang="en-US" sz="800" b="1" dirty="0">
                  <a:solidFill>
                    <a:schemeClr val="bg1"/>
                  </a:solidFill>
                  <a:latin typeface="BIZ UDゴシック" panose="020B0400000000000000" pitchFamily="49" charset="-128"/>
                  <a:ea typeface="BIZ UDゴシック" panose="020B0400000000000000" pitchFamily="49" charset="-128"/>
                </a:rPr>
                <a:t>この予算で○○な社会を</a:t>
              </a:r>
              <a:endParaRPr lang="en-US" altLang="ja-JP" sz="800" b="1" dirty="0">
                <a:solidFill>
                  <a:schemeClr val="bg1"/>
                </a:solidFill>
                <a:latin typeface="BIZ UDゴシック" panose="020B0400000000000000" pitchFamily="49" charset="-128"/>
                <a:ea typeface="BIZ UDゴシック" panose="020B0400000000000000" pitchFamily="49" charset="-128"/>
              </a:endParaRPr>
            </a:p>
            <a:p>
              <a:r>
                <a:rPr lang="ja-JP" altLang="en-US" sz="800" b="1" dirty="0">
                  <a:solidFill>
                    <a:schemeClr val="bg1"/>
                  </a:solidFill>
                  <a:latin typeface="BIZ UDゴシック" panose="020B0400000000000000" pitchFamily="49" charset="-128"/>
                  <a:ea typeface="BIZ UDゴシック" panose="020B0400000000000000" pitchFamily="49" charset="-128"/>
                </a:rPr>
                <a:t>実現します！</a:t>
              </a:r>
              <a:endParaRPr lang="en-US" altLang="ja-JP" sz="800" b="1" dirty="0">
                <a:solidFill>
                  <a:schemeClr val="bg1"/>
                </a:solidFill>
                <a:latin typeface="BIZ UDゴシック" panose="020B0400000000000000" pitchFamily="49" charset="-128"/>
                <a:ea typeface="BIZ UDゴシック" panose="020B0400000000000000" pitchFamily="49" charset="-128"/>
              </a:endParaRPr>
            </a:p>
          </p:txBody>
        </p:sp>
      </p:grpSp>
      <p:grpSp>
        <p:nvGrpSpPr>
          <p:cNvPr id="225" name="グループ化 224">
            <a:extLst>
              <a:ext uri="{FF2B5EF4-FFF2-40B4-BE49-F238E27FC236}">
                <a16:creationId xmlns:a16="http://schemas.microsoft.com/office/drawing/2014/main" id="{72F58D84-B687-D827-3AB8-FC1B8C27F5FA}"/>
              </a:ext>
            </a:extLst>
          </p:cNvPr>
          <p:cNvGrpSpPr/>
          <p:nvPr/>
        </p:nvGrpSpPr>
        <p:grpSpPr>
          <a:xfrm>
            <a:off x="3172995" y="5097171"/>
            <a:ext cx="2043528" cy="216000"/>
            <a:chOff x="3172995" y="5097171"/>
            <a:chExt cx="2043528" cy="216000"/>
          </a:xfrm>
        </p:grpSpPr>
        <p:sp>
          <p:nvSpPr>
            <p:cNvPr id="75" name="正方形/長方形 74">
              <a:extLst>
                <a:ext uri="{FF2B5EF4-FFF2-40B4-BE49-F238E27FC236}">
                  <a16:creationId xmlns:a16="http://schemas.microsoft.com/office/drawing/2014/main" id="{72F7FA8B-BA11-256E-0CAD-CD2C74EDE6A5}"/>
                </a:ext>
              </a:extLst>
            </p:cNvPr>
            <p:cNvSpPr/>
            <p:nvPr/>
          </p:nvSpPr>
          <p:spPr>
            <a:xfrm>
              <a:off x="3172995" y="5097171"/>
              <a:ext cx="2043528" cy="216000"/>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TextBox 77">
              <a:extLst>
                <a:ext uri="{FF2B5EF4-FFF2-40B4-BE49-F238E27FC236}">
                  <a16:creationId xmlns:a16="http://schemas.microsoft.com/office/drawing/2014/main" id="{C4885BAE-2CCB-4212-7CD8-25E838210ED4}"/>
                </a:ext>
              </a:extLst>
            </p:cNvPr>
            <p:cNvSpPr txBox="1"/>
            <p:nvPr/>
          </p:nvSpPr>
          <p:spPr>
            <a:xfrm>
              <a:off x="3221057" y="5103980"/>
              <a:ext cx="1623993" cy="184666"/>
            </a:xfrm>
            <a:prstGeom prst="rect">
              <a:avLst/>
            </a:prstGeom>
            <a:noFill/>
          </p:spPr>
          <p:txBody>
            <a:bodyPr wrap="square" lIns="0" tIns="0" rIns="0" bIns="0" rtlCol="0" anchor="t">
              <a:spAutoFit/>
            </a:bodyPr>
            <a:lstStyle/>
            <a:p>
              <a:r>
                <a:rPr lang="ja-JP" altLang="en-US" sz="1200" b="1" dirty="0">
                  <a:solidFill>
                    <a:schemeClr val="bg1"/>
                  </a:solidFill>
                  <a:latin typeface="BIZ UDゴシック" panose="020B0400000000000000" pitchFamily="49" charset="-128"/>
                  <a:ea typeface="BIZ UDゴシック" panose="020B0400000000000000" pitchFamily="49" charset="-128"/>
                </a:rPr>
                <a:t>● 新年度の予算の決定　</a:t>
              </a:r>
              <a:endParaRPr lang="en-US" altLang="ja-JP" sz="1200" b="1" dirty="0">
                <a:solidFill>
                  <a:schemeClr val="bg1"/>
                </a:solidFill>
                <a:latin typeface="BIZ UDゴシック" panose="020B0400000000000000" pitchFamily="49" charset="-128"/>
                <a:ea typeface="BIZ UDゴシック" panose="020B0400000000000000" pitchFamily="49" charset="-128"/>
              </a:endParaRPr>
            </a:p>
          </p:txBody>
        </p:sp>
      </p:grpSp>
      <p:grpSp>
        <p:nvGrpSpPr>
          <p:cNvPr id="186" name="グループ化 185">
            <a:extLst>
              <a:ext uri="{FF2B5EF4-FFF2-40B4-BE49-F238E27FC236}">
                <a16:creationId xmlns:a16="http://schemas.microsoft.com/office/drawing/2014/main" id="{B89071C6-D452-320C-CF66-EF2B8498C8B2}"/>
              </a:ext>
            </a:extLst>
          </p:cNvPr>
          <p:cNvGrpSpPr/>
          <p:nvPr/>
        </p:nvGrpSpPr>
        <p:grpSpPr>
          <a:xfrm>
            <a:off x="3172995" y="6430164"/>
            <a:ext cx="2043528" cy="216000"/>
            <a:chOff x="3251136" y="6327923"/>
            <a:chExt cx="2043528" cy="216000"/>
          </a:xfrm>
        </p:grpSpPr>
        <p:sp>
          <p:nvSpPr>
            <p:cNvPr id="78" name="正方形/長方形 77">
              <a:extLst>
                <a:ext uri="{FF2B5EF4-FFF2-40B4-BE49-F238E27FC236}">
                  <a16:creationId xmlns:a16="http://schemas.microsoft.com/office/drawing/2014/main" id="{B45F5FF5-F641-0505-A54B-75F4C10B786E}"/>
                </a:ext>
              </a:extLst>
            </p:cNvPr>
            <p:cNvSpPr/>
            <p:nvPr/>
          </p:nvSpPr>
          <p:spPr>
            <a:xfrm>
              <a:off x="3251136" y="6327923"/>
              <a:ext cx="2043528" cy="216000"/>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TextBox 77">
              <a:extLst>
                <a:ext uri="{FF2B5EF4-FFF2-40B4-BE49-F238E27FC236}">
                  <a16:creationId xmlns:a16="http://schemas.microsoft.com/office/drawing/2014/main" id="{3BFC8F22-ACC5-A659-1AE4-983FBB8180C6}"/>
                </a:ext>
              </a:extLst>
            </p:cNvPr>
            <p:cNvSpPr txBox="1"/>
            <p:nvPr/>
          </p:nvSpPr>
          <p:spPr>
            <a:xfrm>
              <a:off x="3292974" y="6337208"/>
              <a:ext cx="1959853" cy="184666"/>
            </a:xfrm>
            <a:prstGeom prst="rect">
              <a:avLst/>
            </a:prstGeom>
            <a:noFill/>
          </p:spPr>
          <p:txBody>
            <a:bodyPr wrap="square" lIns="0" tIns="0" rIns="0" bIns="0" rtlCol="0" anchor="t">
              <a:spAutoFit/>
            </a:bodyPr>
            <a:lstStyle/>
            <a:p>
              <a:pPr algn="ctr"/>
              <a:r>
                <a:rPr kumimoji="1" lang="ja-JP" altLang="en-US" sz="1200" b="1">
                  <a:solidFill>
                    <a:schemeClr val="bg1"/>
                  </a:solidFill>
                  <a:latin typeface="BIZ UDPゴシック" panose="020B0400000000000000" pitchFamily="50" charset="-128"/>
                  <a:ea typeface="BIZ UDPゴシック" panose="020B0400000000000000" pitchFamily="50" charset="-128"/>
                </a:rPr>
                <a:t>● 緊急法案</a:t>
              </a:r>
              <a:r>
                <a:rPr kumimoji="1" lang="ja-JP" altLang="en-US" sz="1200" b="1" dirty="0">
                  <a:solidFill>
                    <a:schemeClr val="bg1"/>
                  </a:solidFill>
                  <a:latin typeface="BIZ UDPゴシック" panose="020B0400000000000000" pitchFamily="50" charset="-128"/>
                  <a:ea typeface="BIZ UDPゴシック" panose="020B0400000000000000" pitchFamily="50" charset="-128"/>
                </a:rPr>
                <a:t>等の処理・対応</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grpSp>
      <p:sp>
        <p:nvSpPr>
          <p:cNvPr id="97" name="TextBox 77">
            <a:extLst>
              <a:ext uri="{FF2B5EF4-FFF2-40B4-BE49-F238E27FC236}">
                <a16:creationId xmlns:a16="http://schemas.microsoft.com/office/drawing/2014/main" id="{166144A8-14F7-6609-AA8F-8EE990A48B12}"/>
              </a:ext>
            </a:extLst>
          </p:cNvPr>
          <p:cNvSpPr txBox="1"/>
          <p:nvPr/>
        </p:nvSpPr>
        <p:spPr>
          <a:xfrm>
            <a:off x="3163217" y="6050896"/>
            <a:ext cx="2202481" cy="276999"/>
          </a:xfrm>
          <a:prstGeom prst="rect">
            <a:avLst/>
          </a:prstGeom>
        </p:spPr>
        <p:txBody>
          <a:bodyPr wrap="square" lIns="0" tIns="0" rIns="0" bIns="0" rtlCol="0" anchor="t">
            <a:spAutoFit/>
          </a:bodyPr>
          <a:lstStyle/>
          <a:p>
            <a:r>
              <a:rPr lang="en-US" altLang="ja-JP" sz="900" b="1" dirty="0">
                <a:solidFill>
                  <a:schemeClr val="tx1">
                    <a:lumMod val="85000"/>
                    <a:lumOff val="15000"/>
                  </a:schemeClr>
                </a:solidFill>
                <a:latin typeface="BIZ UDゴシック" panose="020B0400000000000000" pitchFamily="49" charset="-128"/>
                <a:ea typeface="BIZ UDゴシック" panose="020B0400000000000000" pitchFamily="49" charset="-128"/>
              </a:rPr>
              <a:t>1</a:t>
            </a:r>
            <a:r>
              <a:rPr lang="ja-JP" altLang="en-US" sz="900" b="1" dirty="0">
                <a:solidFill>
                  <a:schemeClr val="tx1">
                    <a:lumMod val="85000"/>
                    <a:lumOff val="15000"/>
                  </a:schemeClr>
                </a:solidFill>
                <a:latin typeface="BIZ UDゴシック" panose="020B0400000000000000" pitchFamily="49" charset="-128"/>
                <a:ea typeface="BIZ UDゴシック" panose="020B0400000000000000" pitchFamily="49" charset="-128"/>
              </a:rPr>
              <a:t>月～</a:t>
            </a:r>
            <a:r>
              <a:rPr lang="en-US" altLang="ja-JP" sz="900" b="1" dirty="0">
                <a:solidFill>
                  <a:schemeClr val="tx1">
                    <a:lumMod val="85000"/>
                    <a:lumOff val="15000"/>
                  </a:schemeClr>
                </a:solidFill>
                <a:latin typeface="BIZ UDゴシック" panose="020B0400000000000000" pitchFamily="49" charset="-128"/>
                <a:ea typeface="BIZ UDゴシック" panose="020B0400000000000000" pitchFamily="49" charset="-128"/>
              </a:rPr>
              <a:t>3</a:t>
            </a:r>
            <a:r>
              <a:rPr lang="ja-JP" altLang="en-US" sz="900" b="1">
                <a:solidFill>
                  <a:schemeClr val="tx1">
                    <a:lumMod val="85000"/>
                    <a:lumOff val="15000"/>
                  </a:schemeClr>
                </a:solidFill>
                <a:latin typeface="BIZ UDゴシック" panose="020B0400000000000000" pitchFamily="49" charset="-128"/>
                <a:ea typeface="BIZ UDゴシック" panose="020B0400000000000000" pitchFamily="49" charset="-128"/>
              </a:rPr>
              <a:t>月にかけて、その年の国の予算</a:t>
            </a:r>
            <a:endParaRPr lang="en-US" altLang="ja-JP" sz="9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900" b="1">
                <a:solidFill>
                  <a:schemeClr val="tx1">
                    <a:lumMod val="85000"/>
                    <a:lumOff val="15000"/>
                  </a:schemeClr>
                </a:solidFill>
                <a:latin typeface="BIZ UDゴシック" panose="020B0400000000000000" pitchFamily="49" charset="-128"/>
                <a:ea typeface="BIZ UDゴシック" panose="020B0400000000000000" pitchFamily="49" charset="-128"/>
              </a:rPr>
              <a:t>を決定</a:t>
            </a:r>
            <a:endParaRPr lang="en-US" altLang="ja-JP" sz="9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100" name="TextBox 77">
            <a:extLst>
              <a:ext uri="{FF2B5EF4-FFF2-40B4-BE49-F238E27FC236}">
                <a16:creationId xmlns:a16="http://schemas.microsoft.com/office/drawing/2014/main" id="{35D1897D-D9A9-BC2D-03B1-AC51209E721E}"/>
              </a:ext>
            </a:extLst>
          </p:cNvPr>
          <p:cNvSpPr txBox="1"/>
          <p:nvPr/>
        </p:nvSpPr>
        <p:spPr>
          <a:xfrm>
            <a:off x="5330150" y="6037583"/>
            <a:ext cx="1961088" cy="276999"/>
          </a:xfrm>
          <a:prstGeom prst="rect">
            <a:avLst/>
          </a:prstGeom>
        </p:spPr>
        <p:txBody>
          <a:bodyPr wrap="square" lIns="0" tIns="0" rIns="0" bIns="0" rtlCol="0" anchor="ctr">
            <a:spAutoFit/>
          </a:bodyPr>
          <a:lstStyle/>
          <a:p>
            <a:r>
              <a:rPr lang="ja-JP" altLang="en-US" sz="900" b="1" dirty="0">
                <a:solidFill>
                  <a:schemeClr val="tx1">
                    <a:lumMod val="85000"/>
                    <a:lumOff val="15000"/>
                  </a:schemeClr>
                </a:solidFill>
                <a:latin typeface="BIZ UDゴシック" panose="020B0400000000000000" pitchFamily="49" charset="-128"/>
                <a:ea typeface="BIZ UDゴシック" panose="020B0400000000000000" pitchFamily="49" charset="-128"/>
              </a:rPr>
              <a:t>内閣や国会議員が提出した法律案を所管する委員会で議論し、法律</a:t>
            </a:r>
            <a:r>
              <a:rPr lang="ja-JP" altLang="en-US" sz="900" b="1">
                <a:solidFill>
                  <a:schemeClr val="tx1">
                    <a:lumMod val="85000"/>
                    <a:lumOff val="15000"/>
                  </a:schemeClr>
                </a:solidFill>
                <a:latin typeface="BIZ UDゴシック" panose="020B0400000000000000" pitchFamily="49" charset="-128"/>
                <a:ea typeface="BIZ UDゴシック" panose="020B0400000000000000" pitchFamily="49" charset="-128"/>
              </a:rPr>
              <a:t>を作成</a:t>
            </a:r>
            <a:endParaRPr lang="en-US" altLang="ja-JP" sz="9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nvGrpSpPr>
          <p:cNvPr id="148" name="グループ化 147">
            <a:extLst>
              <a:ext uri="{FF2B5EF4-FFF2-40B4-BE49-F238E27FC236}">
                <a16:creationId xmlns:a16="http://schemas.microsoft.com/office/drawing/2014/main" id="{09CC00D1-71F2-E722-74BC-D9A126E7C80E}"/>
              </a:ext>
            </a:extLst>
          </p:cNvPr>
          <p:cNvGrpSpPr/>
          <p:nvPr/>
        </p:nvGrpSpPr>
        <p:grpSpPr>
          <a:xfrm>
            <a:off x="5835650" y="5343556"/>
            <a:ext cx="1486259" cy="286655"/>
            <a:chOff x="6069470" y="5416380"/>
            <a:chExt cx="1455281" cy="286655"/>
          </a:xfrm>
        </p:grpSpPr>
        <p:sp>
          <p:nvSpPr>
            <p:cNvPr id="134" name="四角形: 角を丸くする 133">
              <a:extLst>
                <a:ext uri="{FF2B5EF4-FFF2-40B4-BE49-F238E27FC236}">
                  <a16:creationId xmlns:a16="http://schemas.microsoft.com/office/drawing/2014/main" id="{466F3904-B51D-80A8-FC75-532593088338}"/>
                </a:ext>
              </a:extLst>
            </p:cNvPr>
            <p:cNvSpPr/>
            <p:nvPr/>
          </p:nvSpPr>
          <p:spPr>
            <a:xfrm>
              <a:off x="6069470" y="5416380"/>
              <a:ext cx="1455281" cy="286655"/>
            </a:xfrm>
            <a:prstGeom prst="roundRect">
              <a:avLst>
                <a:gd name="adj" fmla="val 5485"/>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6" name="TextBox 77">
              <a:extLst>
                <a:ext uri="{FF2B5EF4-FFF2-40B4-BE49-F238E27FC236}">
                  <a16:creationId xmlns:a16="http://schemas.microsoft.com/office/drawing/2014/main" id="{FBF7051B-D0BF-2D67-4858-31F3770C6E3D}"/>
                </a:ext>
              </a:extLst>
            </p:cNvPr>
            <p:cNvSpPr txBox="1"/>
            <p:nvPr/>
          </p:nvSpPr>
          <p:spPr>
            <a:xfrm>
              <a:off x="6081782" y="5444291"/>
              <a:ext cx="1281875" cy="230832"/>
            </a:xfrm>
            <a:prstGeom prst="rect">
              <a:avLst/>
            </a:prstGeom>
          </p:spPr>
          <p:txBody>
            <a:bodyPr wrap="square" lIns="0" tIns="0" rIns="0" bIns="0" rtlCol="0" anchor="t">
              <a:spAutoFit/>
            </a:bodyPr>
            <a:lstStyle/>
            <a:p>
              <a:pPr>
                <a:lnSpc>
                  <a:spcPts val="900"/>
                </a:lnSpc>
              </a:pPr>
              <a:r>
                <a:rPr lang="ja-JP" altLang="en-US" sz="800" b="1" dirty="0">
                  <a:solidFill>
                    <a:schemeClr val="bg1"/>
                  </a:solidFill>
                  <a:latin typeface="BIZ UDゴシック" panose="020B0400000000000000" pitchFamily="49" charset="-128"/>
                  <a:ea typeface="BIZ UDゴシック" panose="020B0400000000000000" pitchFamily="49" charset="-128"/>
                </a:rPr>
                <a:t>●閣法（内閣提出法案）</a:t>
              </a:r>
              <a:endParaRPr lang="en-US" altLang="ja-JP" sz="800" b="1" dirty="0">
                <a:solidFill>
                  <a:schemeClr val="bg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bg1"/>
                  </a:solidFill>
                  <a:latin typeface="BIZ UDゴシック" panose="020B0400000000000000" pitchFamily="49" charset="-128"/>
                  <a:ea typeface="BIZ UDゴシック" panose="020B0400000000000000" pitchFamily="49" charset="-128"/>
                </a:rPr>
                <a:t> </a:t>
              </a:r>
              <a:r>
                <a:rPr lang="ja-JP" altLang="en-US" sz="600" b="0" i="0" dirty="0">
                  <a:solidFill>
                    <a:schemeClr val="bg1"/>
                  </a:solidFill>
                  <a:effectLst/>
                  <a:latin typeface="BIZ UDゴシック" panose="020B0400000000000000" pitchFamily="49" charset="-128"/>
                  <a:ea typeface="BIZ UDゴシック" panose="020B0400000000000000" pitchFamily="49" charset="-128"/>
                </a:rPr>
                <a:t>内閣が国会に提出する法律案のこと</a:t>
              </a:r>
              <a:endParaRPr lang="en-US" altLang="ja-JP" sz="800" b="1" dirty="0">
                <a:solidFill>
                  <a:schemeClr val="bg1"/>
                </a:solidFill>
                <a:latin typeface="BIZ UDゴシック" panose="020B0400000000000000" pitchFamily="49" charset="-128"/>
                <a:ea typeface="BIZ UDゴシック" panose="020B0400000000000000" pitchFamily="49" charset="-128"/>
              </a:endParaRPr>
            </a:p>
          </p:txBody>
        </p:sp>
      </p:grpSp>
      <p:grpSp>
        <p:nvGrpSpPr>
          <p:cNvPr id="147" name="グループ化 146">
            <a:extLst>
              <a:ext uri="{FF2B5EF4-FFF2-40B4-BE49-F238E27FC236}">
                <a16:creationId xmlns:a16="http://schemas.microsoft.com/office/drawing/2014/main" id="{B85DD001-69D0-3E54-1753-0286E682FB88}"/>
              </a:ext>
            </a:extLst>
          </p:cNvPr>
          <p:cNvGrpSpPr/>
          <p:nvPr/>
        </p:nvGrpSpPr>
        <p:grpSpPr>
          <a:xfrm>
            <a:off x="5839187" y="5652794"/>
            <a:ext cx="1482722" cy="286655"/>
            <a:chOff x="6073007" y="5725618"/>
            <a:chExt cx="1451744" cy="286655"/>
          </a:xfrm>
        </p:grpSpPr>
        <p:sp>
          <p:nvSpPr>
            <p:cNvPr id="143" name="四角形: 角を丸くする 142">
              <a:extLst>
                <a:ext uri="{FF2B5EF4-FFF2-40B4-BE49-F238E27FC236}">
                  <a16:creationId xmlns:a16="http://schemas.microsoft.com/office/drawing/2014/main" id="{C615FC6B-71A2-B11C-A2BF-9553229303C1}"/>
                </a:ext>
              </a:extLst>
            </p:cNvPr>
            <p:cNvSpPr/>
            <p:nvPr/>
          </p:nvSpPr>
          <p:spPr>
            <a:xfrm>
              <a:off x="6073007" y="5725618"/>
              <a:ext cx="1451744" cy="286655"/>
            </a:xfrm>
            <a:prstGeom prst="roundRect">
              <a:avLst>
                <a:gd name="adj" fmla="val 5485"/>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4" name="TextBox 77">
              <a:extLst>
                <a:ext uri="{FF2B5EF4-FFF2-40B4-BE49-F238E27FC236}">
                  <a16:creationId xmlns:a16="http://schemas.microsoft.com/office/drawing/2014/main" id="{E80AC372-33B9-F8D3-57B9-D2CFD0FDE7B1}"/>
                </a:ext>
              </a:extLst>
            </p:cNvPr>
            <p:cNvSpPr txBox="1"/>
            <p:nvPr/>
          </p:nvSpPr>
          <p:spPr>
            <a:xfrm>
              <a:off x="6081782" y="5753529"/>
              <a:ext cx="1434194" cy="230832"/>
            </a:xfrm>
            <a:prstGeom prst="rect">
              <a:avLst/>
            </a:prstGeom>
          </p:spPr>
          <p:txBody>
            <a:bodyPr wrap="square" lIns="0" tIns="0" rIns="0" bIns="0" rtlCol="0" anchor="t">
              <a:spAutoFit/>
            </a:bodyPr>
            <a:lstStyle/>
            <a:p>
              <a:pPr>
                <a:lnSpc>
                  <a:spcPts val="900"/>
                </a:lnSpc>
              </a:pPr>
              <a:r>
                <a:rPr lang="ja-JP" altLang="en-US" sz="900" b="1" dirty="0">
                  <a:solidFill>
                    <a:schemeClr val="bg1"/>
                  </a:solidFill>
                  <a:latin typeface="BIZ UDゴシック" panose="020B0400000000000000" pitchFamily="49" charset="-128"/>
                  <a:ea typeface="BIZ UDゴシック" panose="020B0400000000000000" pitchFamily="49" charset="-128"/>
                </a:rPr>
                <a:t>●議法</a:t>
              </a:r>
              <a:r>
                <a:rPr lang="en-US" altLang="ja-JP" sz="900" b="1" dirty="0">
                  <a:solidFill>
                    <a:schemeClr val="bg1"/>
                  </a:solidFill>
                  <a:latin typeface="BIZ UDゴシック" panose="020B0400000000000000" pitchFamily="49" charset="-128"/>
                  <a:ea typeface="BIZ UDゴシック" panose="020B0400000000000000" pitchFamily="49" charset="-128"/>
                </a:rPr>
                <a:t>(</a:t>
              </a:r>
              <a:r>
                <a:rPr lang="ja-JP" altLang="en-US" sz="900" b="1" dirty="0">
                  <a:solidFill>
                    <a:schemeClr val="bg1"/>
                  </a:solidFill>
                  <a:latin typeface="BIZ UDゴシック" panose="020B0400000000000000" pitchFamily="49" charset="-128"/>
                  <a:ea typeface="BIZ UDゴシック" panose="020B0400000000000000" pitchFamily="49" charset="-128"/>
                </a:rPr>
                <a:t>議員立法</a:t>
              </a:r>
              <a:r>
                <a:rPr lang="en-US" altLang="ja-JP" sz="900" b="1" dirty="0">
                  <a:solidFill>
                    <a:schemeClr val="bg1"/>
                  </a:solidFill>
                  <a:latin typeface="BIZ UDゴシック" panose="020B0400000000000000" pitchFamily="49" charset="-128"/>
                  <a:ea typeface="BIZ UDゴシック" panose="020B0400000000000000" pitchFamily="49" charset="-128"/>
                </a:rPr>
                <a:t>)</a:t>
              </a:r>
            </a:p>
            <a:p>
              <a:pPr>
                <a:lnSpc>
                  <a:spcPts val="900"/>
                </a:lnSpc>
              </a:pPr>
              <a:r>
                <a:rPr lang="en-US" altLang="ja-JP" sz="900" b="1" i="0" dirty="0">
                  <a:solidFill>
                    <a:schemeClr val="bg1"/>
                  </a:solidFill>
                  <a:effectLst/>
                  <a:latin typeface="BIZ UDゴシック" panose="020B0400000000000000" pitchFamily="49" charset="-128"/>
                  <a:ea typeface="BIZ UDゴシック" panose="020B0400000000000000" pitchFamily="49" charset="-128"/>
                </a:rPr>
                <a:t> </a:t>
              </a:r>
              <a:r>
                <a:rPr lang="ja-JP" altLang="en-US" sz="600" b="0" i="0" dirty="0">
                  <a:solidFill>
                    <a:schemeClr val="bg1"/>
                  </a:solidFill>
                  <a:effectLst/>
                  <a:latin typeface="BIZ UDゴシック" panose="020B0400000000000000" pitchFamily="49" charset="-128"/>
                  <a:ea typeface="BIZ UDゴシック" panose="020B0400000000000000" pitchFamily="49" charset="-128"/>
                </a:rPr>
                <a:t>国会議員が国会に提出する法律案のこと</a:t>
              </a:r>
              <a:endParaRPr lang="en-US" altLang="ja-JP" sz="600" b="1" dirty="0">
                <a:solidFill>
                  <a:schemeClr val="bg1"/>
                </a:solidFill>
                <a:latin typeface="BIZ UDゴシック" panose="020B0400000000000000" pitchFamily="49" charset="-128"/>
                <a:ea typeface="BIZ UDゴシック" panose="020B0400000000000000" pitchFamily="49" charset="-128"/>
              </a:endParaRPr>
            </a:p>
          </p:txBody>
        </p:sp>
      </p:grpSp>
      <p:sp>
        <p:nvSpPr>
          <p:cNvPr id="172" name="TextBox 77">
            <a:extLst>
              <a:ext uri="{FF2B5EF4-FFF2-40B4-BE49-F238E27FC236}">
                <a16:creationId xmlns:a16="http://schemas.microsoft.com/office/drawing/2014/main" id="{9F380224-1A2B-5EBE-E82E-E7C42BE1C497}"/>
              </a:ext>
            </a:extLst>
          </p:cNvPr>
          <p:cNvSpPr txBox="1"/>
          <p:nvPr/>
        </p:nvSpPr>
        <p:spPr>
          <a:xfrm>
            <a:off x="5297747" y="7553083"/>
            <a:ext cx="2101724" cy="138499"/>
          </a:xfrm>
          <a:prstGeom prst="rect">
            <a:avLst/>
          </a:prstGeom>
        </p:spPr>
        <p:txBody>
          <a:bodyPr wrap="square" lIns="0" tIns="0" rIns="0" bIns="0" rtlCol="0" anchor="t">
            <a:spAutoFit/>
          </a:bodyPr>
          <a:lstStyle/>
          <a:p>
            <a:r>
              <a:rPr lang="ja-JP" altLang="en-US" sz="900" b="1">
                <a:solidFill>
                  <a:schemeClr val="tx1">
                    <a:lumMod val="85000"/>
                    <a:lumOff val="15000"/>
                  </a:schemeClr>
                </a:solidFill>
                <a:latin typeface="BIZ UDゴシック" panose="020B0400000000000000" pitchFamily="49" charset="-128"/>
                <a:ea typeface="BIZ UDゴシック" panose="020B0400000000000000" pitchFamily="49" charset="-128"/>
              </a:rPr>
              <a:t>おおむね</a:t>
            </a:r>
            <a:r>
              <a:rPr lang="ja-JP" altLang="en-US" sz="900" b="1" dirty="0">
                <a:solidFill>
                  <a:srgbClr val="EA5504"/>
                </a:solidFill>
                <a:latin typeface="BIZ UDゴシック" panose="020B0400000000000000" pitchFamily="49" charset="-128"/>
                <a:ea typeface="BIZ UDゴシック" panose="020B0400000000000000" pitchFamily="49" charset="-128"/>
              </a:rPr>
              <a:t>常会閉会後</a:t>
            </a:r>
            <a:r>
              <a:rPr lang="ja-JP" altLang="en-US" sz="900" b="1" dirty="0">
                <a:solidFill>
                  <a:schemeClr val="tx1">
                    <a:lumMod val="85000"/>
                    <a:lumOff val="15000"/>
                  </a:schemeClr>
                </a:solidFill>
                <a:latin typeface="BIZ UDゴシック" panose="020B0400000000000000" pitchFamily="49" charset="-128"/>
                <a:ea typeface="BIZ UDゴシック" panose="020B0400000000000000" pitchFamily="49" charset="-128"/>
              </a:rPr>
              <a:t>の</a:t>
            </a:r>
            <a:r>
              <a:rPr lang="ja-JP" altLang="en-US" sz="900" b="1" dirty="0">
                <a:solidFill>
                  <a:srgbClr val="EA5504"/>
                </a:solidFill>
                <a:latin typeface="BIZ UDゴシック" panose="020B0400000000000000" pitchFamily="49" charset="-128"/>
                <a:ea typeface="BIZ UDゴシック" panose="020B0400000000000000" pitchFamily="49" charset="-128"/>
              </a:rPr>
              <a:t>秋頃</a:t>
            </a:r>
            <a:r>
              <a:rPr lang="ja-JP" altLang="en-US" sz="900" b="1">
                <a:solidFill>
                  <a:schemeClr val="tx1">
                    <a:lumMod val="85000"/>
                    <a:lumOff val="15000"/>
                  </a:schemeClr>
                </a:solidFill>
                <a:latin typeface="BIZ UDゴシック" panose="020B0400000000000000" pitchFamily="49" charset="-128"/>
                <a:ea typeface="BIZ UDゴシック" panose="020B0400000000000000" pitchFamily="49" charset="-128"/>
              </a:rPr>
              <a:t>に開催</a:t>
            </a:r>
            <a:endParaRPr lang="en-US" altLang="ja-JP" sz="9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nvGrpSpPr>
          <p:cNvPr id="244" name="グループ化 243">
            <a:extLst>
              <a:ext uri="{FF2B5EF4-FFF2-40B4-BE49-F238E27FC236}">
                <a16:creationId xmlns:a16="http://schemas.microsoft.com/office/drawing/2014/main" id="{AF1B2C5F-030F-C19F-8D5F-0633434FD19A}"/>
              </a:ext>
            </a:extLst>
          </p:cNvPr>
          <p:cNvGrpSpPr/>
          <p:nvPr/>
        </p:nvGrpSpPr>
        <p:grpSpPr>
          <a:xfrm>
            <a:off x="3159891" y="6656001"/>
            <a:ext cx="1966611" cy="894260"/>
            <a:chOff x="3177456" y="6656001"/>
            <a:chExt cx="1980331" cy="900499"/>
          </a:xfrm>
        </p:grpSpPr>
        <p:grpSp>
          <p:nvGrpSpPr>
            <p:cNvPr id="180" name="グループ化 179">
              <a:extLst>
                <a:ext uri="{FF2B5EF4-FFF2-40B4-BE49-F238E27FC236}">
                  <a16:creationId xmlns:a16="http://schemas.microsoft.com/office/drawing/2014/main" id="{9490C749-9B2B-FC98-72D2-5EBA627F81E8}"/>
                </a:ext>
              </a:extLst>
            </p:cNvPr>
            <p:cNvGrpSpPr/>
            <p:nvPr/>
          </p:nvGrpSpPr>
          <p:grpSpPr>
            <a:xfrm>
              <a:off x="3559338" y="6730688"/>
              <a:ext cx="659036" cy="823292"/>
              <a:chOff x="3537079" y="6585639"/>
              <a:chExt cx="659036" cy="823292"/>
            </a:xfrm>
          </p:grpSpPr>
          <p:pic>
            <p:nvPicPr>
              <p:cNvPr id="161" name="図 160" descr="アイコン&#10;&#10;自動的に生成された説明">
                <a:extLst>
                  <a:ext uri="{FF2B5EF4-FFF2-40B4-BE49-F238E27FC236}">
                    <a16:creationId xmlns:a16="http://schemas.microsoft.com/office/drawing/2014/main" id="{E3B417D1-DBEB-CB24-6FA8-5E63F58E7B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7079" y="6585639"/>
                <a:ext cx="659036" cy="648000"/>
              </a:xfrm>
              <a:prstGeom prst="rect">
                <a:avLst/>
              </a:prstGeom>
            </p:spPr>
          </p:pic>
          <p:grpSp>
            <p:nvGrpSpPr>
              <p:cNvPr id="175" name="グループ化 174">
                <a:extLst>
                  <a:ext uri="{FF2B5EF4-FFF2-40B4-BE49-F238E27FC236}">
                    <a16:creationId xmlns:a16="http://schemas.microsoft.com/office/drawing/2014/main" id="{3C896BCA-BDD7-F649-6A4A-03DD6094FA83}"/>
                  </a:ext>
                </a:extLst>
              </p:cNvPr>
              <p:cNvGrpSpPr/>
              <p:nvPr/>
            </p:nvGrpSpPr>
            <p:grpSpPr>
              <a:xfrm>
                <a:off x="3582756" y="7264931"/>
                <a:ext cx="567682" cy="144000"/>
                <a:chOff x="3571122" y="7236652"/>
                <a:chExt cx="567682" cy="144000"/>
              </a:xfrm>
            </p:grpSpPr>
            <p:sp>
              <p:nvSpPr>
                <p:cNvPr id="152" name="正方形/長方形 151">
                  <a:extLst>
                    <a:ext uri="{FF2B5EF4-FFF2-40B4-BE49-F238E27FC236}">
                      <a16:creationId xmlns:a16="http://schemas.microsoft.com/office/drawing/2014/main" id="{E7CAB8DF-3FA5-C1F6-415C-A0F4504FB71A}"/>
                    </a:ext>
                  </a:extLst>
                </p:cNvPr>
                <p:cNvSpPr/>
                <p:nvPr/>
              </p:nvSpPr>
              <p:spPr>
                <a:xfrm>
                  <a:off x="3571123" y="7236652"/>
                  <a:ext cx="567681" cy="144000"/>
                </a:xfrm>
                <a:prstGeom prst="rect">
                  <a:avLst/>
                </a:prstGeom>
                <a:solidFill>
                  <a:srgbClr val="1025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3" name="TextBox 77">
                  <a:extLst>
                    <a:ext uri="{FF2B5EF4-FFF2-40B4-BE49-F238E27FC236}">
                      <a16:creationId xmlns:a16="http://schemas.microsoft.com/office/drawing/2014/main" id="{21F0060C-2579-E231-5200-173AB1D854E1}"/>
                    </a:ext>
                  </a:extLst>
                </p:cNvPr>
                <p:cNvSpPr txBox="1"/>
                <p:nvPr/>
              </p:nvSpPr>
              <p:spPr>
                <a:xfrm>
                  <a:off x="3571122" y="7241120"/>
                  <a:ext cx="567682" cy="123111"/>
                </a:xfrm>
                <a:prstGeom prst="rect">
                  <a:avLst/>
                </a:prstGeom>
                <a:noFill/>
              </p:spPr>
              <p:txBody>
                <a:bodyPr wrap="square" lIns="0" tIns="0" rIns="0" bIns="0" rtlCol="0" anchor="t">
                  <a:spAutoFit/>
                </a:bodyPr>
                <a:lstStyle/>
                <a:p>
                  <a:pPr algn="ctr"/>
                  <a:r>
                    <a:rPr lang="ja-JP" altLang="en-US" sz="800" b="1" dirty="0">
                      <a:solidFill>
                        <a:schemeClr val="bg1"/>
                      </a:solidFill>
                      <a:latin typeface="BIZ UDゴシック" panose="020B0400000000000000" pitchFamily="49" charset="-128"/>
                      <a:ea typeface="BIZ UDゴシック" panose="020B0400000000000000" pitchFamily="49" charset="-128"/>
                    </a:rPr>
                    <a:t>物価高対策</a:t>
                  </a:r>
                  <a:endParaRPr lang="en-US" altLang="ja-JP" sz="800" b="1" dirty="0">
                    <a:solidFill>
                      <a:schemeClr val="bg1"/>
                    </a:solidFill>
                    <a:latin typeface="BIZ UDゴシック" panose="020B0400000000000000" pitchFamily="49" charset="-128"/>
                    <a:ea typeface="BIZ UDゴシック" panose="020B0400000000000000" pitchFamily="49" charset="-128"/>
                  </a:endParaRPr>
                </a:p>
              </p:txBody>
            </p:sp>
          </p:grpSp>
        </p:grpSp>
        <p:grpSp>
          <p:nvGrpSpPr>
            <p:cNvPr id="181" name="グループ化 180">
              <a:extLst>
                <a:ext uri="{FF2B5EF4-FFF2-40B4-BE49-F238E27FC236}">
                  <a16:creationId xmlns:a16="http://schemas.microsoft.com/office/drawing/2014/main" id="{91D324F0-B01D-F035-DD30-EB999D6D73DC}"/>
                </a:ext>
              </a:extLst>
            </p:cNvPr>
            <p:cNvGrpSpPr/>
            <p:nvPr/>
          </p:nvGrpSpPr>
          <p:grpSpPr>
            <a:xfrm>
              <a:off x="4311650" y="6730688"/>
              <a:ext cx="846137" cy="825812"/>
              <a:chOff x="4307298" y="6583119"/>
              <a:chExt cx="846137" cy="825812"/>
            </a:xfrm>
          </p:grpSpPr>
          <p:pic>
            <p:nvPicPr>
              <p:cNvPr id="163" name="図 162" descr="アイコン&#10;&#10;自動的に生成された説明">
                <a:extLst>
                  <a:ext uri="{FF2B5EF4-FFF2-40B4-BE49-F238E27FC236}">
                    <a16:creationId xmlns:a16="http://schemas.microsoft.com/office/drawing/2014/main" id="{AE3FA656-B06A-64B5-0824-C1316BEA5F7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07298" y="6583119"/>
                <a:ext cx="846137" cy="648000"/>
              </a:xfrm>
              <a:prstGeom prst="rect">
                <a:avLst/>
              </a:prstGeom>
            </p:spPr>
          </p:pic>
          <p:grpSp>
            <p:nvGrpSpPr>
              <p:cNvPr id="176" name="グループ化 175">
                <a:extLst>
                  <a:ext uri="{FF2B5EF4-FFF2-40B4-BE49-F238E27FC236}">
                    <a16:creationId xmlns:a16="http://schemas.microsoft.com/office/drawing/2014/main" id="{DAB735DD-6724-3B25-B887-945FE7D4A3A3}"/>
                  </a:ext>
                </a:extLst>
              </p:cNvPr>
              <p:cNvGrpSpPr/>
              <p:nvPr/>
            </p:nvGrpSpPr>
            <p:grpSpPr>
              <a:xfrm>
                <a:off x="4493865" y="7264931"/>
                <a:ext cx="473003" cy="144000"/>
                <a:chOff x="4557325" y="7234133"/>
                <a:chExt cx="473003" cy="144000"/>
              </a:xfrm>
            </p:grpSpPr>
            <p:sp>
              <p:nvSpPr>
                <p:cNvPr id="166" name="正方形/長方形 165">
                  <a:extLst>
                    <a:ext uri="{FF2B5EF4-FFF2-40B4-BE49-F238E27FC236}">
                      <a16:creationId xmlns:a16="http://schemas.microsoft.com/office/drawing/2014/main" id="{A3572BCA-2400-3EEB-1DFE-2E5BBB24227B}"/>
                    </a:ext>
                  </a:extLst>
                </p:cNvPr>
                <p:cNvSpPr/>
                <p:nvPr/>
              </p:nvSpPr>
              <p:spPr>
                <a:xfrm>
                  <a:off x="4557325" y="7234133"/>
                  <a:ext cx="473003" cy="144000"/>
                </a:xfrm>
                <a:prstGeom prst="rect">
                  <a:avLst/>
                </a:prstGeom>
                <a:solidFill>
                  <a:srgbClr val="1025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7" name="TextBox 77">
                  <a:extLst>
                    <a:ext uri="{FF2B5EF4-FFF2-40B4-BE49-F238E27FC236}">
                      <a16:creationId xmlns:a16="http://schemas.microsoft.com/office/drawing/2014/main" id="{BCB3424E-63C6-1A1B-8588-F6A640FDE887}"/>
                    </a:ext>
                  </a:extLst>
                </p:cNvPr>
                <p:cNvSpPr txBox="1"/>
                <p:nvPr/>
              </p:nvSpPr>
              <p:spPr>
                <a:xfrm>
                  <a:off x="4573095" y="7238087"/>
                  <a:ext cx="441463" cy="123111"/>
                </a:xfrm>
                <a:prstGeom prst="rect">
                  <a:avLst/>
                </a:prstGeom>
                <a:noFill/>
              </p:spPr>
              <p:txBody>
                <a:bodyPr wrap="square" lIns="0" tIns="0" rIns="0" bIns="0" rtlCol="0" anchor="t">
                  <a:spAutoFit/>
                </a:bodyPr>
                <a:lstStyle/>
                <a:p>
                  <a:pPr algn="ctr"/>
                  <a:r>
                    <a:rPr lang="ja-JP" altLang="en-US" sz="800" b="1" dirty="0">
                      <a:solidFill>
                        <a:schemeClr val="bg1"/>
                      </a:solidFill>
                      <a:latin typeface="BIZ UDゴシック" panose="020B0400000000000000" pitchFamily="49" charset="-128"/>
                      <a:ea typeface="BIZ UDゴシック" panose="020B0400000000000000" pitchFamily="49" charset="-128"/>
                    </a:rPr>
                    <a:t>災害対応</a:t>
                  </a:r>
                  <a:endParaRPr lang="en-US" altLang="ja-JP" sz="800" b="1" dirty="0">
                    <a:solidFill>
                      <a:schemeClr val="bg1"/>
                    </a:solidFill>
                    <a:latin typeface="BIZ UDゴシック" panose="020B0400000000000000" pitchFamily="49" charset="-128"/>
                    <a:ea typeface="BIZ UDゴシック" panose="020B0400000000000000" pitchFamily="49" charset="-128"/>
                  </a:endParaRPr>
                </a:p>
              </p:txBody>
            </p:sp>
          </p:grpSp>
        </p:grpSp>
        <p:sp>
          <p:nvSpPr>
            <p:cNvPr id="178" name="TextBox 77">
              <a:extLst>
                <a:ext uri="{FF2B5EF4-FFF2-40B4-BE49-F238E27FC236}">
                  <a16:creationId xmlns:a16="http://schemas.microsoft.com/office/drawing/2014/main" id="{25796DA2-83FC-58E5-7AC2-3DF50190D66B}"/>
                </a:ext>
              </a:extLst>
            </p:cNvPr>
            <p:cNvSpPr txBox="1"/>
            <p:nvPr/>
          </p:nvSpPr>
          <p:spPr>
            <a:xfrm>
              <a:off x="3177456" y="6656001"/>
              <a:ext cx="372194" cy="138499"/>
            </a:xfrm>
            <a:prstGeom prst="rect">
              <a:avLst/>
            </a:prstGeom>
          </p:spPr>
          <p:txBody>
            <a:bodyPr wrap="square" lIns="0" tIns="0" rIns="0" bIns="0" rtlCol="0" anchor="t">
              <a:spAutoFit/>
            </a:bodyPr>
            <a:lstStyle/>
            <a:p>
              <a:r>
                <a:rPr lang="ja-JP" altLang="en-US" sz="900" b="1" dirty="0">
                  <a:solidFill>
                    <a:schemeClr val="tx1">
                      <a:lumMod val="85000"/>
                      <a:lumOff val="15000"/>
                    </a:schemeClr>
                  </a:solidFill>
                  <a:latin typeface="BIZ UDゴシック" panose="020B0400000000000000" pitchFamily="49" charset="-128"/>
                  <a:ea typeface="BIZ UDゴシック" panose="020B0400000000000000" pitchFamily="49" charset="-128"/>
                </a:rPr>
                <a:t>（例）</a:t>
              </a:r>
              <a:endParaRPr lang="en-US" altLang="ja-JP" sz="9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190" name="グループ化 189">
            <a:extLst>
              <a:ext uri="{FF2B5EF4-FFF2-40B4-BE49-F238E27FC236}">
                <a16:creationId xmlns:a16="http://schemas.microsoft.com/office/drawing/2014/main" id="{69358CAB-D91D-40B9-14C4-1B288F618457}"/>
              </a:ext>
            </a:extLst>
          </p:cNvPr>
          <p:cNvGrpSpPr/>
          <p:nvPr/>
        </p:nvGrpSpPr>
        <p:grpSpPr>
          <a:xfrm>
            <a:off x="5302250" y="5096278"/>
            <a:ext cx="947008" cy="216000"/>
            <a:chOff x="3251136" y="4859014"/>
            <a:chExt cx="947008" cy="216000"/>
          </a:xfrm>
        </p:grpSpPr>
        <p:sp>
          <p:nvSpPr>
            <p:cNvPr id="188" name="正方形/長方形 187">
              <a:extLst>
                <a:ext uri="{FF2B5EF4-FFF2-40B4-BE49-F238E27FC236}">
                  <a16:creationId xmlns:a16="http://schemas.microsoft.com/office/drawing/2014/main" id="{180E5FD9-5269-1FA5-1BAC-EB7BE4E8B9ED}"/>
                </a:ext>
              </a:extLst>
            </p:cNvPr>
            <p:cNvSpPr/>
            <p:nvPr/>
          </p:nvSpPr>
          <p:spPr>
            <a:xfrm>
              <a:off x="3251136" y="4859014"/>
              <a:ext cx="947008" cy="216000"/>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9" name="TextBox 77">
              <a:extLst>
                <a:ext uri="{FF2B5EF4-FFF2-40B4-BE49-F238E27FC236}">
                  <a16:creationId xmlns:a16="http://schemas.microsoft.com/office/drawing/2014/main" id="{CFCF216B-F60F-8E31-FE29-77DAA5343D22}"/>
                </a:ext>
              </a:extLst>
            </p:cNvPr>
            <p:cNvSpPr txBox="1"/>
            <p:nvPr/>
          </p:nvSpPr>
          <p:spPr>
            <a:xfrm>
              <a:off x="3292974" y="4860706"/>
              <a:ext cx="879723" cy="184666"/>
            </a:xfrm>
            <a:prstGeom prst="rect">
              <a:avLst/>
            </a:prstGeom>
            <a:noFill/>
          </p:spPr>
          <p:txBody>
            <a:bodyPr wrap="square" lIns="0" tIns="0" rIns="0" bIns="0" rtlCol="0" anchor="t">
              <a:spAutoFit/>
            </a:bodyPr>
            <a:lstStyle/>
            <a:p>
              <a:r>
                <a:rPr lang="ja-JP" altLang="en-US" sz="1200" b="1" dirty="0">
                  <a:solidFill>
                    <a:schemeClr val="bg1"/>
                  </a:solidFill>
                  <a:latin typeface="BIZ UDゴシック" panose="020B0400000000000000" pitchFamily="49" charset="-128"/>
                  <a:ea typeface="BIZ UDゴシック" panose="020B0400000000000000" pitchFamily="49" charset="-128"/>
                </a:rPr>
                <a:t>● 法案審議</a:t>
              </a:r>
              <a:endParaRPr lang="en-US" altLang="ja-JP" sz="1200" b="1" dirty="0">
                <a:solidFill>
                  <a:schemeClr val="bg1"/>
                </a:solidFill>
                <a:latin typeface="BIZ UDゴシック" panose="020B0400000000000000" pitchFamily="49" charset="-128"/>
                <a:ea typeface="BIZ UDゴシック" panose="020B0400000000000000" pitchFamily="49" charset="-128"/>
              </a:endParaRPr>
            </a:p>
          </p:txBody>
        </p:sp>
      </p:grpSp>
      <p:grpSp>
        <p:nvGrpSpPr>
          <p:cNvPr id="113" name="グループ化 112">
            <a:extLst>
              <a:ext uri="{FF2B5EF4-FFF2-40B4-BE49-F238E27FC236}">
                <a16:creationId xmlns:a16="http://schemas.microsoft.com/office/drawing/2014/main" id="{78A6EFC0-C823-1453-5609-EDD8C289AC5C}"/>
              </a:ext>
            </a:extLst>
          </p:cNvPr>
          <p:cNvGrpSpPr/>
          <p:nvPr/>
        </p:nvGrpSpPr>
        <p:grpSpPr>
          <a:xfrm>
            <a:off x="1710479" y="5367803"/>
            <a:ext cx="805957" cy="400554"/>
            <a:chOff x="1849264" y="5367749"/>
            <a:chExt cx="1184593" cy="588733"/>
          </a:xfrm>
        </p:grpSpPr>
        <p:pic>
          <p:nvPicPr>
            <p:cNvPr id="107" name="図 106" descr="挿絵 が含まれている画像&#10;&#10;自動的に生成された説明">
              <a:extLst>
                <a:ext uri="{FF2B5EF4-FFF2-40B4-BE49-F238E27FC236}">
                  <a16:creationId xmlns:a16="http://schemas.microsoft.com/office/drawing/2014/main" id="{66B09546-FB4B-3503-3A22-2CFC9FBEE37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5193"/>
            <a:stretch/>
          </p:blipFill>
          <p:spPr>
            <a:xfrm>
              <a:off x="1849264" y="5416482"/>
              <a:ext cx="336636" cy="540000"/>
            </a:xfrm>
            <a:prstGeom prst="rect">
              <a:avLst/>
            </a:prstGeom>
          </p:spPr>
        </p:pic>
        <p:pic>
          <p:nvPicPr>
            <p:cNvPr id="109" name="図 108" descr="おもちゃ, ウィンドウ, 部屋, 挿絵 が含まれている画像&#10;&#10;自動的に生成された説明">
              <a:extLst>
                <a:ext uri="{FF2B5EF4-FFF2-40B4-BE49-F238E27FC236}">
                  <a16:creationId xmlns:a16="http://schemas.microsoft.com/office/drawing/2014/main" id="{9E8EB2A0-0FC0-D8F8-9235-40403892820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53195" t="53195"/>
            <a:stretch/>
          </p:blipFill>
          <p:spPr>
            <a:xfrm>
              <a:off x="2159633" y="5367749"/>
              <a:ext cx="521093" cy="540000"/>
            </a:xfrm>
            <a:prstGeom prst="rect">
              <a:avLst/>
            </a:prstGeom>
          </p:spPr>
        </p:pic>
        <p:pic>
          <p:nvPicPr>
            <p:cNvPr id="111" name="図 110" descr="挿絵 が含まれている画像&#10;&#10;自動的に生成された説明">
              <a:extLst>
                <a:ext uri="{FF2B5EF4-FFF2-40B4-BE49-F238E27FC236}">
                  <a16:creationId xmlns:a16="http://schemas.microsoft.com/office/drawing/2014/main" id="{19446EBD-F6FB-622A-63CC-3F7F4B590CE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1705" t="-3891" r="-4172" b="-2"/>
            <a:stretch/>
          </p:blipFill>
          <p:spPr>
            <a:xfrm>
              <a:off x="2654458" y="5416482"/>
              <a:ext cx="379399" cy="540000"/>
            </a:xfrm>
            <a:prstGeom prst="rect">
              <a:avLst/>
            </a:prstGeom>
          </p:spPr>
        </p:pic>
      </p:grpSp>
      <p:sp>
        <p:nvSpPr>
          <p:cNvPr id="198" name="四角形: 角を丸くする 197">
            <a:extLst>
              <a:ext uri="{FF2B5EF4-FFF2-40B4-BE49-F238E27FC236}">
                <a16:creationId xmlns:a16="http://schemas.microsoft.com/office/drawing/2014/main" id="{D40886A9-1EC2-C1B6-7BAD-2A2B86FA68B1}"/>
              </a:ext>
            </a:extLst>
          </p:cNvPr>
          <p:cNvSpPr/>
          <p:nvPr/>
        </p:nvSpPr>
        <p:spPr>
          <a:xfrm>
            <a:off x="1207891" y="5775938"/>
            <a:ext cx="1828319" cy="180000"/>
          </a:xfrm>
          <a:prstGeom prst="roundRect">
            <a:avLst>
              <a:gd name="adj" fmla="val 8591"/>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0" name="TextBox 77">
            <a:extLst>
              <a:ext uri="{FF2B5EF4-FFF2-40B4-BE49-F238E27FC236}">
                <a16:creationId xmlns:a16="http://schemas.microsoft.com/office/drawing/2014/main" id="{C2CFA2BB-6B76-D18D-5579-756BF91E9DAE}"/>
              </a:ext>
            </a:extLst>
          </p:cNvPr>
          <p:cNvSpPr txBox="1"/>
          <p:nvPr/>
        </p:nvSpPr>
        <p:spPr>
          <a:xfrm>
            <a:off x="1416050" y="5798837"/>
            <a:ext cx="1447800" cy="123111"/>
          </a:xfrm>
          <a:prstGeom prst="rect">
            <a:avLst/>
          </a:prstGeom>
        </p:spPr>
        <p:txBody>
          <a:bodyPr wrap="square" lIns="0" tIns="0" rIns="0" bIns="0" rtlCol="0" anchor="t">
            <a:spAutoFit/>
          </a:bodyPr>
          <a:lstStyle/>
          <a:p>
            <a:r>
              <a:rPr lang="ja-JP" altLang="en-US" sz="800" b="1" dirty="0">
                <a:solidFill>
                  <a:schemeClr val="bg1"/>
                </a:solidFill>
                <a:latin typeface="BIZ UDゴシック" panose="020B0400000000000000" pitchFamily="49" charset="-128"/>
                <a:ea typeface="BIZ UDゴシック" panose="020B0400000000000000" pitchFamily="49" charset="-128"/>
              </a:rPr>
              <a:t>１月～６月頃まで</a:t>
            </a:r>
            <a:r>
              <a:rPr lang="ja-JP" altLang="en-US" sz="800" b="1">
                <a:solidFill>
                  <a:schemeClr val="bg1"/>
                </a:solidFill>
                <a:latin typeface="BIZ UDゴシック" panose="020B0400000000000000" pitchFamily="49" charset="-128"/>
                <a:ea typeface="BIZ UDゴシック" panose="020B0400000000000000" pitchFamily="49" charset="-128"/>
              </a:rPr>
              <a:t>開会されます</a:t>
            </a:r>
            <a:endParaRPr lang="en-US" altLang="ja-JP" sz="800" b="1" dirty="0">
              <a:solidFill>
                <a:schemeClr val="bg1"/>
              </a:solidFill>
              <a:latin typeface="BIZ UDゴシック" panose="020B0400000000000000" pitchFamily="49" charset="-128"/>
              <a:ea typeface="BIZ UDゴシック" panose="020B0400000000000000" pitchFamily="49" charset="-128"/>
            </a:endParaRPr>
          </a:p>
        </p:txBody>
      </p:sp>
      <p:grpSp>
        <p:nvGrpSpPr>
          <p:cNvPr id="227" name="グループ化 226">
            <a:extLst>
              <a:ext uri="{FF2B5EF4-FFF2-40B4-BE49-F238E27FC236}">
                <a16:creationId xmlns:a16="http://schemas.microsoft.com/office/drawing/2014/main" id="{42259520-A391-BA3F-09BE-8941196E55FD}"/>
              </a:ext>
            </a:extLst>
          </p:cNvPr>
          <p:cNvGrpSpPr/>
          <p:nvPr/>
        </p:nvGrpSpPr>
        <p:grpSpPr>
          <a:xfrm>
            <a:off x="1207891" y="5097171"/>
            <a:ext cx="1853730" cy="216000"/>
            <a:chOff x="1207891" y="5097171"/>
            <a:chExt cx="1853730" cy="216000"/>
          </a:xfrm>
        </p:grpSpPr>
        <p:sp>
          <p:nvSpPr>
            <p:cNvPr id="209" name="正方形/長方形 208">
              <a:extLst>
                <a:ext uri="{FF2B5EF4-FFF2-40B4-BE49-F238E27FC236}">
                  <a16:creationId xmlns:a16="http://schemas.microsoft.com/office/drawing/2014/main" id="{B72B3D61-D5BF-4676-A702-B203D5E64FEB}"/>
                </a:ext>
              </a:extLst>
            </p:cNvPr>
            <p:cNvSpPr/>
            <p:nvPr/>
          </p:nvSpPr>
          <p:spPr>
            <a:xfrm>
              <a:off x="1207891" y="5097171"/>
              <a:ext cx="1853730" cy="216000"/>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0" name="TextBox 77">
              <a:extLst>
                <a:ext uri="{FF2B5EF4-FFF2-40B4-BE49-F238E27FC236}">
                  <a16:creationId xmlns:a16="http://schemas.microsoft.com/office/drawing/2014/main" id="{D6770888-6F0F-A5E0-3CBF-DFC2AA61EFC0}"/>
                </a:ext>
              </a:extLst>
            </p:cNvPr>
            <p:cNvSpPr txBox="1"/>
            <p:nvPr/>
          </p:nvSpPr>
          <p:spPr>
            <a:xfrm>
              <a:off x="1249729" y="5103980"/>
              <a:ext cx="1327404" cy="184666"/>
            </a:xfrm>
            <a:prstGeom prst="rect">
              <a:avLst/>
            </a:prstGeom>
            <a:noFill/>
          </p:spPr>
          <p:txBody>
            <a:bodyPr wrap="square" lIns="0" tIns="0" rIns="0" bIns="0" rtlCol="0" anchor="t">
              <a:spAutoFit/>
            </a:bodyPr>
            <a:lstStyle/>
            <a:p>
              <a:r>
                <a:rPr lang="ja-JP" altLang="en-US" sz="1200" b="1" dirty="0">
                  <a:solidFill>
                    <a:schemeClr val="bg1"/>
                  </a:solidFill>
                  <a:latin typeface="BIZ UDゴシック" panose="020B0400000000000000" pitchFamily="49" charset="-128"/>
                  <a:ea typeface="BIZ UDゴシック" panose="020B0400000000000000" pitchFamily="49" charset="-128"/>
                </a:rPr>
                <a:t>● 毎年１月に召集</a:t>
              </a:r>
              <a:endParaRPr lang="en-US" altLang="ja-JP" sz="1200" b="1" dirty="0">
                <a:solidFill>
                  <a:schemeClr val="bg1"/>
                </a:solidFill>
                <a:latin typeface="BIZ UDゴシック" panose="020B0400000000000000" pitchFamily="49" charset="-128"/>
                <a:ea typeface="BIZ UDゴシック" panose="020B0400000000000000" pitchFamily="49" charset="-128"/>
              </a:endParaRPr>
            </a:p>
          </p:txBody>
        </p:sp>
      </p:grpSp>
      <p:sp>
        <p:nvSpPr>
          <p:cNvPr id="114" name="TextBox 77">
            <a:extLst>
              <a:ext uri="{FF2B5EF4-FFF2-40B4-BE49-F238E27FC236}">
                <a16:creationId xmlns:a16="http://schemas.microsoft.com/office/drawing/2014/main" id="{6919974F-D77C-EA46-9AFA-00A7BAB87810}"/>
              </a:ext>
            </a:extLst>
          </p:cNvPr>
          <p:cNvSpPr txBox="1"/>
          <p:nvPr/>
        </p:nvSpPr>
        <p:spPr>
          <a:xfrm>
            <a:off x="1207891" y="7385141"/>
            <a:ext cx="1797301" cy="184666"/>
          </a:xfrm>
          <a:prstGeom prst="rect">
            <a:avLst/>
          </a:prstGeom>
        </p:spPr>
        <p:txBody>
          <a:bodyPr wrap="square" lIns="0" tIns="0" rIns="0" bIns="0" rtlCol="0" anchor="t">
            <a:spAutoFit/>
          </a:bodyPr>
          <a:lstStyle/>
          <a:p>
            <a:r>
              <a:rPr lang="ja-JP" altLang="en-US" sz="1200" b="1" dirty="0">
                <a:solidFill>
                  <a:srgbClr val="EA5504"/>
                </a:solidFill>
                <a:latin typeface="BIZ UDゴシック" panose="020B0400000000000000" pitchFamily="49" charset="-128"/>
                <a:ea typeface="BIZ UDゴシック" panose="020B0400000000000000" pitchFamily="49" charset="-128"/>
              </a:rPr>
              <a:t>開催日数：国会で議決</a:t>
            </a:r>
            <a:endParaRPr lang="en-US" altLang="ja-JP" sz="1200" b="1" dirty="0">
              <a:solidFill>
                <a:srgbClr val="EA5504"/>
              </a:solidFill>
              <a:latin typeface="BIZ UDゴシック" panose="020B0400000000000000" pitchFamily="49" charset="-128"/>
              <a:ea typeface="BIZ UDゴシック" panose="020B0400000000000000" pitchFamily="49" charset="-128"/>
            </a:endParaRPr>
          </a:p>
        </p:txBody>
      </p:sp>
      <p:sp>
        <p:nvSpPr>
          <p:cNvPr id="115" name="TextBox 77">
            <a:extLst>
              <a:ext uri="{FF2B5EF4-FFF2-40B4-BE49-F238E27FC236}">
                <a16:creationId xmlns:a16="http://schemas.microsoft.com/office/drawing/2014/main" id="{D1F5C4A5-C292-1AB1-8F31-8388753EC7FE}"/>
              </a:ext>
            </a:extLst>
          </p:cNvPr>
          <p:cNvSpPr txBox="1"/>
          <p:nvPr/>
        </p:nvSpPr>
        <p:spPr>
          <a:xfrm>
            <a:off x="1207891" y="7556500"/>
            <a:ext cx="1853730" cy="138499"/>
          </a:xfrm>
          <a:prstGeom prst="rect">
            <a:avLst/>
          </a:prstGeom>
        </p:spPr>
        <p:txBody>
          <a:bodyPr wrap="square" lIns="0" tIns="0" rIns="0" bIns="0" rtlCol="0" anchor="t">
            <a:spAutoFit/>
          </a:bodyPr>
          <a:lstStyle/>
          <a:p>
            <a:r>
              <a:rPr lang="en-US" altLang="ja-JP" sz="900" b="1"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900" b="1" dirty="0">
                <a:solidFill>
                  <a:schemeClr val="tx1">
                    <a:lumMod val="85000"/>
                    <a:lumOff val="15000"/>
                  </a:schemeClr>
                </a:solidFill>
                <a:latin typeface="BIZ UDゴシック" panose="020B0400000000000000" pitchFamily="49" charset="-128"/>
                <a:ea typeface="BIZ UDゴシック" panose="020B0400000000000000" pitchFamily="49" charset="-128"/>
              </a:rPr>
              <a:t>国会議員・議会</a:t>
            </a:r>
            <a:r>
              <a:rPr lang="ja-JP" altLang="en-US" sz="900" b="1">
                <a:solidFill>
                  <a:schemeClr val="tx1">
                    <a:lumMod val="85000"/>
                    <a:lumOff val="15000"/>
                  </a:schemeClr>
                </a:solidFill>
                <a:latin typeface="BIZ UDゴシック" panose="020B0400000000000000" pitchFamily="49" charset="-128"/>
                <a:ea typeface="BIZ UDゴシック" panose="020B0400000000000000" pitchFamily="49" charset="-128"/>
              </a:rPr>
              <a:t>により決定</a:t>
            </a:r>
            <a:endParaRPr lang="en-US" altLang="ja-JP" sz="9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nvGrpSpPr>
          <p:cNvPr id="228" name="グループ化 227">
            <a:extLst>
              <a:ext uri="{FF2B5EF4-FFF2-40B4-BE49-F238E27FC236}">
                <a16:creationId xmlns:a16="http://schemas.microsoft.com/office/drawing/2014/main" id="{A6FEB7D7-3E86-123C-B724-81AFB3C2A82E}"/>
              </a:ext>
            </a:extLst>
          </p:cNvPr>
          <p:cNvGrpSpPr/>
          <p:nvPr/>
        </p:nvGrpSpPr>
        <p:grpSpPr>
          <a:xfrm>
            <a:off x="1207891" y="6430164"/>
            <a:ext cx="1853730" cy="216000"/>
            <a:chOff x="1207891" y="6430164"/>
            <a:chExt cx="1853730" cy="216000"/>
          </a:xfrm>
        </p:grpSpPr>
        <p:sp>
          <p:nvSpPr>
            <p:cNvPr id="214" name="正方形/長方形 213">
              <a:extLst>
                <a:ext uri="{FF2B5EF4-FFF2-40B4-BE49-F238E27FC236}">
                  <a16:creationId xmlns:a16="http://schemas.microsoft.com/office/drawing/2014/main" id="{B6A83A3E-593B-E8E8-03B8-0F515B6515BA}"/>
                </a:ext>
              </a:extLst>
            </p:cNvPr>
            <p:cNvSpPr/>
            <p:nvPr/>
          </p:nvSpPr>
          <p:spPr>
            <a:xfrm>
              <a:off x="1207891" y="6430164"/>
              <a:ext cx="1853730" cy="216000"/>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15" name="TextBox 77">
              <a:extLst>
                <a:ext uri="{FF2B5EF4-FFF2-40B4-BE49-F238E27FC236}">
                  <a16:creationId xmlns:a16="http://schemas.microsoft.com/office/drawing/2014/main" id="{C341EFDE-9C5B-6543-AB28-02B68ECC95CD}"/>
                </a:ext>
              </a:extLst>
            </p:cNvPr>
            <p:cNvSpPr txBox="1"/>
            <p:nvPr/>
          </p:nvSpPr>
          <p:spPr>
            <a:xfrm>
              <a:off x="1249728" y="6436973"/>
              <a:ext cx="1452513" cy="184666"/>
            </a:xfrm>
            <a:prstGeom prst="rect">
              <a:avLst/>
            </a:prstGeom>
            <a:noFill/>
          </p:spPr>
          <p:txBody>
            <a:bodyPr wrap="square" lIns="0" tIns="0" rIns="0" bIns="0" rtlCol="0" anchor="t">
              <a:spAutoFit/>
            </a:bodyPr>
            <a:lstStyle/>
            <a:p>
              <a:r>
                <a:rPr lang="ja-JP" altLang="en-US" sz="1200" b="1" dirty="0">
                  <a:solidFill>
                    <a:schemeClr val="bg1"/>
                  </a:solidFill>
                  <a:latin typeface="BIZ UDゴシック" panose="020B0400000000000000" pitchFamily="49" charset="-128"/>
                  <a:ea typeface="BIZ UDゴシック" panose="020B0400000000000000" pitchFamily="49" charset="-128"/>
                </a:rPr>
                <a:t>● 必要に応じて召集</a:t>
              </a:r>
              <a:endParaRPr lang="en-US" altLang="ja-JP" sz="1200" b="1" dirty="0">
                <a:solidFill>
                  <a:schemeClr val="bg1"/>
                </a:solidFill>
                <a:latin typeface="BIZ UDゴシック" panose="020B0400000000000000" pitchFamily="49" charset="-128"/>
                <a:ea typeface="BIZ UDゴシック" panose="020B0400000000000000" pitchFamily="49" charset="-128"/>
              </a:endParaRPr>
            </a:p>
          </p:txBody>
        </p:sp>
      </p:grpSp>
      <p:grpSp>
        <p:nvGrpSpPr>
          <p:cNvPr id="133" name="グループ化 132">
            <a:extLst>
              <a:ext uri="{FF2B5EF4-FFF2-40B4-BE49-F238E27FC236}">
                <a16:creationId xmlns:a16="http://schemas.microsoft.com/office/drawing/2014/main" id="{8DFEF29A-CE9A-9CC4-9CCD-CAECA46A9595}"/>
              </a:ext>
            </a:extLst>
          </p:cNvPr>
          <p:cNvGrpSpPr/>
          <p:nvPr/>
        </p:nvGrpSpPr>
        <p:grpSpPr>
          <a:xfrm>
            <a:off x="177460" y="7944720"/>
            <a:ext cx="914280" cy="961387"/>
            <a:chOff x="180960" y="7702317"/>
            <a:chExt cx="914280" cy="961387"/>
          </a:xfrm>
        </p:grpSpPr>
        <p:pic>
          <p:nvPicPr>
            <p:cNvPr id="60" name="図 59">
              <a:extLst>
                <a:ext uri="{FF2B5EF4-FFF2-40B4-BE49-F238E27FC236}">
                  <a16:creationId xmlns:a16="http://schemas.microsoft.com/office/drawing/2014/main" id="{966E4018-E96F-6D56-4167-C6440E9351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201" y="7702317"/>
              <a:ext cx="685799" cy="558040"/>
            </a:xfrm>
            <a:prstGeom prst="rect">
              <a:avLst/>
            </a:prstGeom>
          </p:spPr>
        </p:pic>
        <p:sp>
          <p:nvSpPr>
            <p:cNvPr id="63" name="TextBox 77">
              <a:extLst>
                <a:ext uri="{FF2B5EF4-FFF2-40B4-BE49-F238E27FC236}">
                  <a16:creationId xmlns:a16="http://schemas.microsoft.com/office/drawing/2014/main" id="{CB6C3CBA-9767-08A7-7AF6-479C96725316}"/>
                </a:ext>
              </a:extLst>
            </p:cNvPr>
            <p:cNvSpPr txBox="1"/>
            <p:nvPr/>
          </p:nvSpPr>
          <p:spPr>
            <a:xfrm>
              <a:off x="180960" y="8278983"/>
              <a:ext cx="914280" cy="384721"/>
            </a:xfrm>
            <a:prstGeom prst="rect">
              <a:avLst/>
            </a:prstGeom>
          </p:spPr>
          <p:txBody>
            <a:bodyPr wrap="square" lIns="0" tIns="0" rIns="0" bIns="0" rtlCol="0" anchor="t">
              <a:spAutoFit/>
            </a:bodyPr>
            <a:lstStyle/>
            <a:p>
              <a:pPr algn="ctr"/>
              <a:r>
                <a:rPr lang="ja-JP" altLang="en-US" sz="1400" b="1" dirty="0">
                  <a:solidFill>
                    <a:srgbClr val="EA5504"/>
                  </a:solidFill>
                  <a:latin typeface="BIZ UDゴシック" panose="020B0400000000000000" pitchFamily="49" charset="-128"/>
                  <a:ea typeface="BIZ UDゴシック" panose="020B0400000000000000" pitchFamily="49" charset="-128"/>
                </a:rPr>
                <a:t>特別国会</a:t>
              </a:r>
              <a:endParaRPr lang="en-US" altLang="ja-JP" sz="1400" b="1" dirty="0">
                <a:solidFill>
                  <a:srgbClr val="EA5504"/>
                </a:solidFill>
                <a:latin typeface="BIZ UDゴシック" panose="020B0400000000000000" pitchFamily="49" charset="-128"/>
                <a:ea typeface="BIZ UDゴシック" panose="020B0400000000000000" pitchFamily="49" charset="-128"/>
              </a:endParaRPr>
            </a:p>
            <a:p>
              <a:pPr algn="ctr"/>
              <a:r>
                <a:rPr lang="ja-JP" altLang="en-US" sz="1100" b="1" dirty="0">
                  <a:solidFill>
                    <a:schemeClr val="tx1">
                      <a:lumMod val="85000"/>
                      <a:lumOff val="15000"/>
                    </a:schemeClr>
                  </a:solidFill>
                  <a:latin typeface="BIZ UDゴシック" panose="020B0400000000000000" pitchFamily="49" charset="-128"/>
                  <a:ea typeface="BIZ UDゴシック" panose="020B0400000000000000" pitchFamily="49" charset="-128"/>
                </a:rPr>
                <a:t>（特別会）</a:t>
              </a:r>
              <a:endParaRPr lang="en-US" altLang="ja-JP" sz="11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grpSp>
        <p:nvGrpSpPr>
          <p:cNvPr id="126" name="グループ化 125">
            <a:extLst>
              <a:ext uri="{FF2B5EF4-FFF2-40B4-BE49-F238E27FC236}">
                <a16:creationId xmlns:a16="http://schemas.microsoft.com/office/drawing/2014/main" id="{50074E0A-9DDB-817A-7690-7EF2F5CACF8D}"/>
              </a:ext>
            </a:extLst>
          </p:cNvPr>
          <p:cNvGrpSpPr/>
          <p:nvPr/>
        </p:nvGrpSpPr>
        <p:grpSpPr>
          <a:xfrm>
            <a:off x="1464057" y="8106016"/>
            <a:ext cx="1334398" cy="517284"/>
            <a:chOff x="1720491" y="8080179"/>
            <a:chExt cx="1493899" cy="579114"/>
          </a:xfrm>
        </p:grpSpPr>
        <p:pic>
          <p:nvPicPr>
            <p:cNvPr id="117" name="図 116" descr="図形 が含まれている画像&#10;&#10;自動的に生成された説明">
              <a:extLst>
                <a:ext uri="{FF2B5EF4-FFF2-40B4-BE49-F238E27FC236}">
                  <a16:creationId xmlns:a16="http://schemas.microsoft.com/office/drawing/2014/main" id="{C91C3D65-97B8-0869-F9BE-C70B291BDE9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40387" y="8103404"/>
              <a:ext cx="873437" cy="540000"/>
            </a:xfrm>
            <a:prstGeom prst="rect">
              <a:avLst/>
            </a:prstGeom>
          </p:spPr>
        </p:pic>
        <p:pic>
          <p:nvPicPr>
            <p:cNvPr id="119" name="図 118" descr="挿絵 が含まれている画像&#10;&#10;自動的に生成された説明">
              <a:extLst>
                <a:ext uri="{FF2B5EF4-FFF2-40B4-BE49-F238E27FC236}">
                  <a16:creationId xmlns:a16="http://schemas.microsoft.com/office/drawing/2014/main" id="{B70275FE-B796-53C3-9EC6-FF7A8C8D5A7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67810" y="8087537"/>
              <a:ext cx="246580" cy="571756"/>
            </a:xfrm>
            <a:prstGeom prst="rect">
              <a:avLst/>
            </a:prstGeom>
          </p:spPr>
        </p:pic>
        <p:pic>
          <p:nvPicPr>
            <p:cNvPr id="121" name="図 120" descr="挿絵 が含まれている画像&#10;&#10;自動的に生成された説明">
              <a:extLst>
                <a:ext uri="{FF2B5EF4-FFF2-40B4-BE49-F238E27FC236}">
                  <a16:creationId xmlns:a16="http://schemas.microsoft.com/office/drawing/2014/main" id="{6B00E92B-741E-1A5C-A806-5DF3AF75249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20491" y="8080179"/>
              <a:ext cx="268388" cy="571755"/>
            </a:xfrm>
            <a:prstGeom prst="rect">
              <a:avLst/>
            </a:prstGeom>
          </p:spPr>
        </p:pic>
      </p:grpSp>
      <p:grpSp>
        <p:nvGrpSpPr>
          <p:cNvPr id="182" name="グループ化 181">
            <a:extLst>
              <a:ext uri="{FF2B5EF4-FFF2-40B4-BE49-F238E27FC236}">
                <a16:creationId xmlns:a16="http://schemas.microsoft.com/office/drawing/2014/main" id="{1E6B9D7F-7943-B87E-083E-873A5374EC5C}"/>
              </a:ext>
            </a:extLst>
          </p:cNvPr>
          <p:cNvGrpSpPr/>
          <p:nvPr/>
        </p:nvGrpSpPr>
        <p:grpSpPr>
          <a:xfrm>
            <a:off x="3169495" y="7759413"/>
            <a:ext cx="2043528" cy="216000"/>
            <a:chOff x="3344412" y="6327923"/>
            <a:chExt cx="2043528" cy="216000"/>
          </a:xfrm>
        </p:grpSpPr>
        <p:sp>
          <p:nvSpPr>
            <p:cNvPr id="183" name="正方形/長方形 182">
              <a:extLst>
                <a:ext uri="{FF2B5EF4-FFF2-40B4-BE49-F238E27FC236}">
                  <a16:creationId xmlns:a16="http://schemas.microsoft.com/office/drawing/2014/main" id="{3F29407C-AA9F-9F1A-0B79-7D9B54168F52}"/>
                </a:ext>
              </a:extLst>
            </p:cNvPr>
            <p:cNvSpPr/>
            <p:nvPr/>
          </p:nvSpPr>
          <p:spPr>
            <a:xfrm>
              <a:off x="3344412" y="6327923"/>
              <a:ext cx="2043528" cy="216000"/>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4" name="TextBox 77">
              <a:extLst>
                <a:ext uri="{FF2B5EF4-FFF2-40B4-BE49-F238E27FC236}">
                  <a16:creationId xmlns:a16="http://schemas.microsoft.com/office/drawing/2014/main" id="{3FF3C3B6-C71A-5C57-E720-9B5F42AD73D4}"/>
                </a:ext>
              </a:extLst>
            </p:cNvPr>
            <p:cNvSpPr txBox="1"/>
            <p:nvPr/>
          </p:nvSpPr>
          <p:spPr>
            <a:xfrm>
              <a:off x="3386250" y="6337208"/>
              <a:ext cx="1959853" cy="184666"/>
            </a:xfrm>
            <a:prstGeom prst="rect">
              <a:avLst/>
            </a:prstGeom>
            <a:noFill/>
          </p:spPr>
          <p:txBody>
            <a:bodyPr wrap="square" lIns="0" tIns="0" rIns="0" bIns="0" rtlCol="0" anchor="t">
              <a:spAutoFit/>
            </a:bodyP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 新しい総理大臣の任命</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79" name="グループ化 278">
            <a:extLst>
              <a:ext uri="{FF2B5EF4-FFF2-40B4-BE49-F238E27FC236}">
                <a16:creationId xmlns:a16="http://schemas.microsoft.com/office/drawing/2014/main" id="{D1A1F28B-0C7E-4986-A632-F19FD94C38EB}"/>
              </a:ext>
            </a:extLst>
          </p:cNvPr>
          <p:cNvGrpSpPr/>
          <p:nvPr/>
        </p:nvGrpSpPr>
        <p:grpSpPr>
          <a:xfrm>
            <a:off x="3169495" y="8145305"/>
            <a:ext cx="2001691" cy="782795"/>
            <a:chOff x="3169495" y="8057758"/>
            <a:chExt cx="2001691" cy="782795"/>
          </a:xfrm>
        </p:grpSpPr>
        <p:grpSp>
          <p:nvGrpSpPr>
            <p:cNvPr id="278" name="グループ化 277">
              <a:extLst>
                <a:ext uri="{FF2B5EF4-FFF2-40B4-BE49-F238E27FC236}">
                  <a16:creationId xmlns:a16="http://schemas.microsoft.com/office/drawing/2014/main" id="{D930F644-8B9B-6C13-D222-93B55409AE76}"/>
                </a:ext>
              </a:extLst>
            </p:cNvPr>
            <p:cNvGrpSpPr/>
            <p:nvPr/>
          </p:nvGrpSpPr>
          <p:grpSpPr>
            <a:xfrm>
              <a:off x="4172698" y="8057758"/>
              <a:ext cx="998488" cy="782795"/>
              <a:chOff x="4172698" y="8056927"/>
              <a:chExt cx="998488" cy="782795"/>
            </a:xfrm>
          </p:grpSpPr>
          <p:sp>
            <p:nvSpPr>
              <p:cNvPr id="276" name="四角形: 角を丸くする 275">
                <a:extLst>
                  <a:ext uri="{FF2B5EF4-FFF2-40B4-BE49-F238E27FC236}">
                    <a16:creationId xmlns:a16="http://schemas.microsoft.com/office/drawing/2014/main" id="{ED3E926C-1424-355D-6EDF-F43D5A931FDD}"/>
                  </a:ext>
                </a:extLst>
              </p:cNvPr>
              <p:cNvSpPr/>
              <p:nvPr/>
            </p:nvSpPr>
            <p:spPr>
              <a:xfrm>
                <a:off x="4172698" y="8056927"/>
                <a:ext cx="998488" cy="782795"/>
              </a:xfrm>
              <a:prstGeom prst="roundRect">
                <a:avLst>
                  <a:gd name="adj" fmla="val 4332"/>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TextBox 77">
                <a:extLst>
                  <a:ext uri="{FF2B5EF4-FFF2-40B4-BE49-F238E27FC236}">
                    <a16:creationId xmlns:a16="http://schemas.microsoft.com/office/drawing/2014/main" id="{4AFEFBC1-51F3-A59D-A2C9-64888B449619}"/>
                  </a:ext>
                </a:extLst>
              </p:cNvPr>
              <p:cNvSpPr txBox="1"/>
              <p:nvPr/>
            </p:nvSpPr>
            <p:spPr>
              <a:xfrm>
                <a:off x="4204919" y="8102076"/>
                <a:ext cx="934046" cy="692497"/>
              </a:xfrm>
              <a:prstGeom prst="rect">
                <a:avLst/>
              </a:prstGeom>
            </p:spPr>
            <p:txBody>
              <a:bodyPr wrap="square" lIns="0" tIns="0" rIns="0" bIns="0" rtlCol="0" anchor="t">
                <a:spAutoFit/>
              </a:bodyPr>
              <a:lstStyle/>
              <a:p>
                <a:r>
                  <a:rPr lang="ja-JP" altLang="en-US" sz="900" b="1" dirty="0">
                    <a:solidFill>
                      <a:schemeClr val="bg1"/>
                    </a:solidFill>
                    <a:latin typeface="BIZ UDゴシック" panose="020B0400000000000000" pitchFamily="49" charset="-128"/>
                    <a:ea typeface="BIZ UDゴシック" panose="020B0400000000000000" pitchFamily="49" charset="-128"/>
                  </a:rPr>
                  <a:t>総選挙で当選した</a:t>
                </a:r>
                <a:endParaRPr lang="en-US" altLang="ja-JP" sz="900" b="1" dirty="0">
                  <a:solidFill>
                    <a:schemeClr val="bg1"/>
                  </a:solidFill>
                  <a:latin typeface="BIZ UDゴシック" panose="020B0400000000000000" pitchFamily="49" charset="-128"/>
                  <a:ea typeface="BIZ UDゴシック" panose="020B0400000000000000" pitchFamily="49" charset="-128"/>
                </a:endParaRPr>
              </a:p>
              <a:p>
                <a:r>
                  <a:rPr lang="ja-JP" altLang="en-US" sz="900" b="1" dirty="0">
                    <a:solidFill>
                      <a:schemeClr val="bg1"/>
                    </a:solidFill>
                    <a:latin typeface="BIZ UDゴシック" panose="020B0400000000000000" pitchFamily="49" charset="-128"/>
                    <a:ea typeface="BIZ UDゴシック" panose="020B0400000000000000" pitchFamily="49" charset="-128"/>
                  </a:rPr>
                  <a:t>新しい院の構成に</a:t>
                </a:r>
                <a:endParaRPr lang="en-US" altLang="ja-JP" sz="900" b="1" dirty="0">
                  <a:solidFill>
                    <a:schemeClr val="bg1"/>
                  </a:solidFill>
                  <a:latin typeface="BIZ UDゴシック" panose="020B0400000000000000" pitchFamily="49" charset="-128"/>
                  <a:ea typeface="BIZ UDゴシック" panose="020B0400000000000000" pitchFamily="49" charset="-128"/>
                </a:endParaRPr>
              </a:p>
              <a:p>
                <a:r>
                  <a:rPr lang="ja-JP" altLang="en-US" sz="900" b="1" dirty="0">
                    <a:solidFill>
                      <a:schemeClr val="bg1"/>
                    </a:solidFill>
                    <a:latin typeface="BIZ UDゴシック" panose="020B0400000000000000" pitchFamily="49" charset="-128"/>
                    <a:ea typeface="BIZ UDゴシック" panose="020B0400000000000000" pitchFamily="49" charset="-128"/>
                  </a:rPr>
                  <a:t>基づいた総理大臣を任命するための国会です</a:t>
                </a:r>
                <a:endParaRPr lang="en-US" altLang="ja-JP" sz="900" b="1" dirty="0">
                  <a:solidFill>
                    <a:schemeClr val="bg1"/>
                  </a:solidFill>
                  <a:latin typeface="BIZ UDゴシック" panose="020B0400000000000000" pitchFamily="49" charset="-128"/>
                  <a:ea typeface="BIZ UDゴシック" panose="020B0400000000000000" pitchFamily="49" charset="-128"/>
                </a:endParaRPr>
              </a:p>
            </p:txBody>
          </p:sp>
        </p:grpSp>
        <p:pic>
          <p:nvPicPr>
            <p:cNvPr id="192" name="図 191" descr="シャツ が含まれている画像&#10;&#10;自動的に生成された説明">
              <a:extLst>
                <a:ext uri="{FF2B5EF4-FFF2-40B4-BE49-F238E27FC236}">
                  <a16:creationId xmlns:a16="http://schemas.microsoft.com/office/drawing/2014/main" id="{29072D9C-957B-3F58-D016-6ADBA52FD63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69495" y="8089153"/>
              <a:ext cx="847588" cy="720004"/>
            </a:xfrm>
            <a:prstGeom prst="rect">
              <a:avLst/>
            </a:prstGeom>
          </p:spPr>
        </p:pic>
      </p:grpSp>
      <p:sp>
        <p:nvSpPr>
          <p:cNvPr id="196" name="TextBox 77">
            <a:extLst>
              <a:ext uri="{FF2B5EF4-FFF2-40B4-BE49-F238E27FC236}">
                <a16:creationId xmlns:a16="http://schemas.microsoft.com/office/drawing/2014/main" id="{A0B19B30-851A-58E3-F9C0-6788067E1713}"/>
              </a:ext>
            </a:extLst>
          </p:cNvPr>
          <p:cNvSpPr txBox="1"/>
          <p:nvPr/>
        </p:nvSpPr>
        <p:spPr>
          <a:xfrm>
            <a:off x="1204390" y="8729995"/>
            <a:ext cx="1797301" cy="184666"/>
          </a:xfrm>
          <a:prstGeom prst="rect">
            <a:avLst/>
          </a:prstGeom>
        </p:spPr>
        <p:txBody>
          <a:bodyPr wrap="square" lIns="0" tIns="0" rIns="0" bIns="0" rtlCol="0" anchor="t">
            <a:spAutoFit/>
          </a:bodyPr>
          <a:lstStyle/>
          <a:p>
            <a:r>
              <a:rPr lang="ja-JP" altLang="en-US" sz="1200" b="1" dirty="0">
                <a:solidFill>
                  <a:srgbClr val="EA5504"/>
                </a:solidFill>
                <a:latin typeface="BIZ UDゴシック" panose="020B0400000000000000" pitchFamily="49" charset="-128"/>
                <a:ea typeface="BIZ UDゴシック" panose="020B0400000000000000" pitchFamily="49" charset="-128"/>
              </a:rPr>
              <a:t>開催日数：国会で議決</a:t>
            </a:r>
            <a:endParaRPr lang="en-US" altLang="ja-JP" sz="1200" b="1" dirty="0">
              <a:solidFill>
                <a:srgbClr val="EA5504"/>
              </a:solidFill>
              <a:latin typeface="BIZ UDゴシック" panose="020B0400000000000000" pitchFamily="49" charset="-128"/>
              <a:ea typeface="BIZ UDゴシック" panose="020B0400000000000000" pitchFamily="49" charset="-128"/>
            </a:endParaRPr>
          </a:p>
        </p:txBody>
      </p:sp>
      <p:grpSp>
        <p:nvGrpSpPr>
          <p:cNvPr id="220" name="グループ化 219">
            <a:extLst>
              <a:ext uri="{FF2B5EF4-FFF2-40B4-BE49-F238E27FC236}">
                <a16:creationId xmlns:a16="http://schemas.microsoft.com/office/drawing/2014/main" id="{0EF2BAED-E52E-159D-0FC9-77681698BF1A}"/>
              </a:ext>
            </a:extLst>
          </p:cNvPr>
          <p:cNvGrpSpPr/>
          <p:nvPr/>
        </p:nvGrpSpPr>
        <p:grpSpPr>
          <a:xfrm>
            <a:off x="1204391" y="7759413"/>
            <a:ext cx="1853730" cy="216000"/>
            <a:chOff x="1238909" y="7626714"/>
            <a:chExt cx="1853730" cy="216000"/>
          </a:xfrm>
        </p:grpSpPr>
        <p:sp>
          <p:nvSpPr>
            <p:cNvPr id="218" name="正方形/長方形 217">
              <a:extLst>
                <a:ext uri="{FF2B5EF4-FFF2-40B4-BE49-F238E27FC236}">
                  <a16:creationId xmlns:a16="http://schemas.microsoft.com/office/drawing/2014/main" id="{B4A30291-07A1-9100-45E3-326F184496B3}"/>
                </a:ext>
              </a:extLst>
            </p:cNvPr>
            <p:cNvSpPr/>
            <p:nvPr/>
          </p:nvSpPr>
          <p:spPr>
            <a:xfrm>
              <a:off x="1238909" y="7626714"/>
              <a:ext cx="1853730" cy="216000"/>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9" name="TextBox 77">
              <a:extLst>
                <a:ext uri="{FF2B5EF4-FFF2-40B4-BE49-F238E27FC236}">
                  <a16:creationId xmlns:a16="http://schemas.microsoft.com/office/drawing/2014/main" id="{2C68E8AF-4A1B-5102-8DA9-AC0FCDAC89C2}"/>
                </a:ext>
              </a:extLst>
            </p:cNvPr>
            <p:cNvSpPr txBox="1"/>
            <p:nvPr/>
          </p:nvSpPr>
          <p:spPr>
            <a:xfrm>
              <a:off x="1280746" y="7633524"/>
              <a:ext cx="1763707" cy="184666"/>
            </a:xfrm>
            <a:prstGeom prst="rect">
              <a:avLst/>
            </a:prstGeom>
            <a:noFill/>
          </p:spPr>
          <p:txBody>
            <a:bodyPr wrap="square" lIns="0" tIns="0" rIns="0" bIns="0" rtlCol="0" anchor="t">
              <a:spAutoFit/>
            </a:bodyPr>
            <a:lstStyle/>
            <a:p>
              <a:r>
                <a:rPr lang="ja-JP" altLang="en-US" sz="1200" b="1" dirty="0">
                  <a:solidFill>
                    <a:schemeClr val="bg1"/>
                  </a:solidFill>
                  <a:latin typeface="BIZ UDゴシック" panose="020B0400000000000000" pitchFamily="49" charset="-128"/>
                  <a:ea typeface="BIZ UDゴシック" panose="020B0400000000000000" pitchFamily="49" charset="-128"/>
                </a:rPr>
                <a:t>● 衆議院の解散後に召集</a:t>
              </a:r>
              <a:endParaRPr lang="en-US" altLang="ja-JP" sz="1200" b="1" dirty="0">
                <a:solidFill>
                  <a:schemeClr val="bg1"/>
                </a:solidFill>
                <a:latin typeface="BIZ UDゴシック" panose="020B0400000000000000" pitchFamily="49" charset="-128"/>
                <a:ea typeface="BIZ UDゴシック" panose="020B0400000000000000" pitchFamily="49" charset="-128"/>
              </a:endParaRPr>
            </a:p>
          </p:txBody>
        </p:sp>
      </p:grpSp>
      <p:sp>
        <p:nvSpPr>
          <p:cNvPr id="224" name="TextBox 77">
            <a:extLst>
              <a:ext uri="{FF2B5EF4-FFF2-40B4-BE49-F238E27FC236}">
                <a16:creationId xmlns:a16="http://schemas.microsoft.com/office/drawing/2014/main" id="{95B2DEA3-7740-E4B4-48BE-A02EC372F5EE}"/>
              </a:ext>
            </a:extLst>
          </p:cNvPr>
          <p:cNvSpPr txBox="1"/>
          <p:nvPr/>
        </p:nvSpPr>
        <p:spPr>
          <a:xfrm>
            <a:off x="1207891" y="8900049"/>
            <a:ext cx="1904582" cy="123111"/>
          </a:xfrm>
          <a:prstGeom prst="rect">
            <a:avLst/>
          </a:prstGeom>
        </p:spPr>
        <p:txBody>
          <a:bodyPr wrap="square" lIns="0" tIns="0" rIns="0" bIns="0" rtlCol="0" anchor="t">
            <a:spAutoFit/>
          </a:bodyPr>
          <a:lstStyle/>
          <a:p>
            <a:r>
              <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800" b="1" dirty="0">
                <a:solidFill>
                  <a:schemeClr val="tx1">
                    <a:lumMod val="85000"/>
                    <a:lumOff val="15000"/>
                  </a:schemeClr>
                </a:solidFill>
                <a:latin typeface="BIZ UDゴシック" panose="020B0400000000000000" pitchFamily="49" charset="-128"/>
                <a:ea typeface="BIZ UDゴシック" panose="020B0400000000000000" pitchFamily="49" charset="-128"/>
              </a:rPr>
              <a:t>総選挙の日から３０日以内に必ず召集</a:t>
            </a:r>
            <a:endParaRPr lang="en-US" altLang="ja-JP" sz="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pic>
        <p:nvPicPr>
          <p:cNvPr id="234" name="図 233" descr="ダイアグラム&#10;&#10;自動的に生成された説明">
            <a:extLst>
              <a:ext uri="{FF2B5EF4-FFF2-40B4-BE49-F238E27FC236}">
                <a16:creationId xmlns:a16="http://schemas.microsoft.com/office/drawing/2014/main" id="{4E9243DC-8678-48B9-5EBF-5C056BE3ECB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49475" y="6675600"/>
            <a:ext cx="707132" cy="669816"/>
          </a:xfrm>
          <a:prstGeom prst="rect">
            <a:avLst/>
          </a:prstGeom>
        </p:spPr>
      </p:pic>
      <p:pic>
        <p:nvPicPr>
          <p:cNvPr id="250" name="図 249" descr="人形, おもちゃ, 挿絵 が含まれている画像&#10;&#10;自動的に生成された説明">
            <a:extLst>
              <a:ext uri="{FF2B5EF4-FFF2-40B4-BE49-F238E27FC236}">
                <a16:creationId xmlns:a16="http://schemas.microsoft.com/office/drawing/2014/main" id="{04C492F5-597F-D2D3-A3FC-1255EDF5C84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51357" y="6789710"/>
            <a:ext cx="514355" cy="658697"/>
          </a:xfrm>
          <a:prstGeom prst="rect">
            <a:avLst/>
          </a:prstGeom>
        </p:spPr>
      </p:pic>
      <p:grpSp>
        <p:nvGrpSpPr>
          <p:cNvPr id="273" name="グループ化 272">
            <a:extLst>
              <a:ext uri="{FF2B5EF4-FFF2-40B4-BE49-F238E27FC236}">
                <a16:creationId xmlns:a16="http://schemas.microsoft.com/office/drawing/2014/main" id="{2E11D8B8-2BE3-CCA2-99AF-3512706A7EF0}"/>
              </a:ext>
            </a:extLst>
          </p:cNvPr>
          <p:cNvGrpSpPr/>
          <p:nvPr/>
        </p:nvGrpSpPr>
        <p:grpSpPr>
          <a:xfrm>
            <a:off x="5302251" y="6434980"/>
            <a:ext cx="1143000" cy="219560"/>
            <a:chOff x="5444462" y="6539014"/>
            <a:chExt cx="572791" cy="222186"/>
          </a:xfrm>
        </p:grpSpPr>
        <p:sp>
          <p:nvSpPr>
            <p:cNvPr id="252" name="四角形: 角を丸くする 251">
              <a:extLst>
                <a:ext uri="{FF2B5EF4-FFF2-40B4-BE49-F238E27FC236}">
                  <a16:creationId xmlns:a16="http://schemas.microsoft.com/office/drawing/2014/main" id="{35BA9BAE-E770-540F-BA78-3780C07E3E39}"/>
                </a:ext>
              </a:extLst>
            </p:cNvPr>
            <p:cNvSpPr/>
            <p:nvPr/>
          </p:nvSpPr>
          <p:spPr>
            <a:xfrm>
              <a:off x="5444462" y="6539014"/>
              <a:ext cx="572791" cy="222186"/>
            </a:xfrm>
            <a:prstGeom prst="roundRect">
              <a:avLst>
                <a:gd name="adj" fmla="val 8591"/>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3" name="TextBox 77">
              <a:extLst>
                <a:ext uri="{FF2B5EF4-FFF2-40B4-BE49-F238E27FC236}">
                  <a16:creationId xmlns:a16="http://schemas.microsoft.com/office/drawing/2014/main" id="{BC592C1D-9044-8565-3F50-52EFC253B88E}"/>
                </a:ext>
              </a:extLst>
            </p:cNvPr>
            <p:cNvSpPr txBox="1"/>
            <p:nvPr/>
          </p:nvSpPr>
          <p:spPr>
            <a:xfrm>
              <a:off x="5444462" y="6573228"/>
              <a:ext cx="562226" cy="124583"/>
            </a:xfrm>
            <a:prstGeom prst="rect">
              <a:avLst/>
            </a:prstGeom>
          </p:spPr>
          <p:txBody>
            <a:bodyPr wrap="square" lIns="0" tIns="0" rIns="0" bIns="0" rtlCol="0" anchor="t">
              <a:spAutoFit/>
            </a:bodyPr>
            <a:lstStyle/>
            <a:p>
              <a:pPr algn="ctr"/>
              <a:r>
                <a:rPr lang="ja-JP" altLang="en-US" sz="800" b="1">
                  <a:solidFill>
                    <a:schemeClr val="bg1"/>
                  </a:solidFill>
                  <a:latin typeface="BIZ UDゴシック" panose="020B0400000000000000" pitchFamily="49" charset="-128"/>
                  <a:ea typeface="BIZ UDゴシック" panose="020B0400000000000000" pitchFamily="49" charset="-128"/>
                </a:rPr>
                <a:t>１</a:t>
              </a:r>
              <a:r>
                <a:rPr lang="en-US" altLang="ja-JP" sz="800" b="1" dirty="0">
                  <a:solidFill>
                    <a:schemeClr val="bg1"/>
                  </a:solidFill>
                  <a:latin typeface="BIZ UDゴシック" panose="020B0400000000000000" pitchFamily="49" charset="-128"/>
                  <a:ea typeface="BIZ UDゴシック" panose="020B0400000000000000" pitchFamily="49" charset="-128"/>
                </a:rPr>
                <a:t>〜</a:t>
              </a:r>
              <a:r>
                <a:rPr lang="ja-JP" altLang="en-US" sz="800" b="1">
                  <a:solidFill>
                    <a:schemeClr val="bg1"/>
                  </a:solidFill>
                  <a:latin typeface="BIZ UDゴシック" panose="020B0400000000000000" pitchFamily="49" charset="-128"/>
                  <a:ea typeface="BIZ UDゴシック" panose="020B0400000000000000" pitchFamily="49" charset="-128"/>
                </a:rPr>
                <a:t>６月　常会</a:t>
              </a:r>
              <a:endParaRPr lang="en-US" altLang="ja-JP" sz="800" b="1" dirty="0">
                <a:solidFill>
                  <a:schemeClr val="bg1"/>
                </a:solidFill>
                <a:latin typeface="BIZ UDゴシック" panose="020B0400000000000000" pitchFamily="49" charset="-128"/>
                <a:ea typeface="BIZ UDゴシック" panose="020B0400000000000000" pitchFamily="49" charset="-128"/>
              </a:endParaRPr>
            </a:p>
          </p:txBody>
        </p:sp>
      </p:grpSp>
      <p:pic>
        <p:nvPicPr>
          <p:cNvPr id="246" name="図 245" descr="挿絵 が含まれている画像&#10;&#10;自動的に生成された説明">
            <a:extLst>
              <a:ext uri="{FF2B5EF4-FFF2-40B4-BE49-F238E27FC236}">
                <a16:creationId xmlns:a16="http://schemas.microsoft.com/office/drawing/2014/main" id="{812454F5-BF0B-A2AA-F0A9-B79292B502A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5920093" y="6796092"/>
            <a:ext cx="526643" cy="658697"/>
          </a:xfrm>
          <a:prstGeom prst="rect">
            <a:avLst/>
          </a:prstGeom>
        </p:spPr>
      </p:pic>
      <p:pic>
        <p:nvPicPr>
          <p:cNvPr id="248" name="図 247" descr="挿絵 が含まれている画像&#10;&#10;自動的に生成された説明">
            <a:extLst>
              <a:ext uri="{FF2B5EF4-FFF2-40B4-BE49-F238E27FC236}">
                <a16:creationId xmlns:a16="http://schemas.microsoft.com/office/drawing/2014/main" id="{7831A36B-1482-6087-88D2-B11F4A3716E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583703" y="6891820"/>
            <a:ext cx="653852" cy="566460"/>
          </a:xfrm>
          <a:prstGeom prst="rect">
            <a:avLst/>
          </a:prstGeom>
        </p:spPr>
      </p:pic>
      <p:grpSp>
        <p:nvGrpSpPr>
          <p:cNvPr id="268" name="グループ化 267">
            <a:extLst>
              <a:ext uri="{FF2B5EF4-FFF2-40B4-BE49-F238E27FC236}">
                <a16:creationId xmlns:a16="http://schemas.microsoft.com/office/drawing/2014/main" id="{60DEEEDB-DD95-4612-EE76-FD220C044EFD}"/>
              </a:ext>
            </a:extLst>
          </p:cNvPr>
          <p:cNvGrpSpPr/>
          <p:nvPr/>
        </p:nvGrpSpPr>
        <p:grpSpPr>
          <a:xfrm>
            <a:off x="6521450" y="6434980"/>
            <a:ext cx="800459" cy="219560"/>
            <a:chOff x="6073843" y="6545979"/>
            <a:chExt cx="762000" cy="222186"/>
          </a:xfrm>
        </p:grpSpPr>
        <p:sp>
          <p:nvSpPr>
            <p:cNvPr id="266" name="四角形: 角を丸くする 265">
              <a:extLst>
                <a:ext uri="{FF2B5EF4-FFF2-40B4-BE49-F238E27FC236}">
                  <a16:creationId xmlns:a16="http://schemas.microsoft.com/office/drawing/2014/main" id="{082FF416-16EA-F44A-D79A-E1E83DA5563A}"/>
                </a:ext>
              </a:extLst>
            </p:cNvPr>
            <p:cNvSpPr/>
            <p:nvPr/>
          </p:nvSpPr>
          <p:spPr>
            <a:xfrm>
              <a:off x="6073843" y="6545979"/>
              <a:ext cx="762000" cy="222186"/>
            </a:xfrm>
            <a:prstGeom prst="roundRect">
              <a:avLst>
                <a:gd name="adj" fmla="val 8591"/>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7" name="TextBox 77">
              <a:extLst>
                <a:ext uri="{FF2B5EF4-FFF2-40B4-BE49-F238E27FC236}">
                  <a16:creationId xmlns:a16="http://schemas.microsoft.com/office/drawing/2014/main" id="{C272CDE3-80E6-72F5-708F-CABFFA6D3016}"/>
                </a:ext>
              </a:extLst>
            </p:cNvPr>
            <p:cNvSpPr txBox="1"/>
            <p:nvPr/>
          </p:nvSpPr>
          <p:spPr>
            <a:xfrm>
              <a:off x="6123862" y="6583259"/>
              <a:ext cx="638973" cy="123111"/>
            </a:xfrm>
            <a:prstGeom prst="rect">
              <a:avLst/>
            </a:prstGeom>
          </p:spPr>
          <p:txBody>
            <a:bodyPr wrap="square" lIns="0" tIns="0" rIns="0" bIns="0" rtlCol="0" anchor="t">
              <a:spAutoFit/>
            </a:bodyPr>
            <a:lstStyle/>
            <a:p>
              <a:pPr algn="ctr"/>
              <a:r>
                <a:rPr lang="ja-JP" altLang="en-US" sz="800" b="1">
                  <a:solidFill>
                    <a:schemeClr val="bg1"/>
                  </a:solidFill>
                  <a:latin typeface="BIZ UDゴシック" panose="020B0400000000000000" pitchFamily="49" charset="-128"/>
                  <a:ea typeface="BIZ UDゴシック" panose="020B0400000000000000" pitchFamily="49" charset="-128"/>
                </a:rPr>
                <a:t>秋頃</a:t>
              </a:r>
              <a:r>
                <a:rPr lang="ja-JP" altLang="en-US" sz="800" b="1" dirty="0">
                  <a:solidFill>
                    <a:schemeClr val="bg1"/>
                  </a:solidFill>
                  <a:latin typeface="BIZ UDゴシック" panose="020B0400000000000000" pitchFamily="49" charset="-128"/>
                  <a:ea typeface="BIZ UDゴシック" panose="020B0400000000000000" pitchFamily="49" charset="-128"/>
                </a:rPr>
                <a:t>　</a:t>
              </a:r>
              <a:r>
                <a:rPr lang="ja-JP" altLang="en-US" sz="800" b="1">
                  <a:solidFill>
                    <a:schemeClr val="bg1"/>
                  </a:solidFill>
                  <a:latin typeface="BIZ UDゴシック" panose="020B0400000000000000" pitchFamily="49" charset="-128"/>
                  <a:ea typeface="BIZ UDゴシック" panose="020B0400000000000000" pitchFamily="49" charset="-128"/>
                </a:rPr>
                <a:t>臨時会</a:t>
              </a:r>
              <a:endParaRPr lang="en-US" altLang="ja-JP" sz="800" b="1" dirty="0">
                <a:solidFill>
                  <a:schemeClr val="bg1"/>
                </a:solidFill>
                <a:latin typeface="BIZ UDゴシック" panose="020B0400000000000000" pitchFamily="49" charset="-128"/>
                <a:ea typeface="BIZ UDゴシック" panose="020B0400000000000000" pitchFamily="49" charset="-128"/>
              </a:endParaRPr>
            </a:p>
          </p:txBody>
        </p:sp>
      </p:grpSp>
      <p:sp>
        <p:nvSpPr>
          <p:cNvPr id="31" name="Freeform 31"/>
          <p:cNvSpPr/>
          <p:nvPr/>
        </p:nvSpPr>
        <p:spPr>
          <a:xfrm>
            <a:off x="1729533" y="9994900"/>
            <a:ext cx="4100934" cy="478224"/>
          </a:xfrm>
          <a:custGeom>
            <a:avLst/>
            <a:gdLst/>
            <a:ahLst/>
            <a:cxnLst/>
            <a:rect l="l" t="t" r="r" b="b"/>
            <a:pathLst>
              <a:path w="4100934" h="478224">
                <a:moveTo>
                  <a:pt x="0" y="0"/>
                </a:moveTo>
                <a:lnTo>
                  <a:pt x="4100934" y="0"/>
                </a:lnTo>
                <a:lnTo>
                  <a:pt x="4100934" y="478224"/>
                </a:lnTo>
                <a:lnTo>
                  <a:pt x="0" y="478224"/>
                </a:lnTo>
                <a:lnTo>
                  <a:pt x="0" y="0"/>
                </a:lnTo>
                <a:close/>
              </a:path>
            </a:pathLst>
          </a:custGeom>
          <a:blipFill>
            <a:blip r:embed="rId2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49" name="図 48" descr="QR コード&#10;&#10;自動的に生成された説明">
            <a:extLst>
              <a:ext uri="{FF2B5EF4-FFF2-40B4-BE49-F238E27FC236}">
                <a16:creationId xmlns:a16="http://schemas.microsoft.com/office/drawing/2014/main" id="{3311E054-F0A4-A273-D4ED-2FBF35BD023D}"/>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84700" y="9993373"/>
            <a:ext cx="500784" cy="500784"/>
          </a:xfrm>
          <a:prstGeom prst="rect">
            <a:avLst/>
          </a:prstGeom>
        </p:spPr>
      </p:pic>
      <p:sp>
        <p:nvSpPr>
          <p:cNvPr id="50" name="TextBox 38">
            <a:extLst>
              <a:ext uri="{FF2B5EF4-FFF2-40B4-BE49-F238E27FC236}">
                <a16:creationId xmlns:a16="http://schemas.microsoft.com/office/drawing/2014/main" id="{EEDA00DB-34C0-C720-13B9-380082CD2ED1}"/>
              </a:ext>
            </a:extLst>
          </p:cNvPr>
          <p:cNvSpPr txBox="1"/>
          <p:nvPr/>
        </p:nvSpPr>
        <p:spPr>
          <a:xfrm>
            <a:off x="204868" y="9932970"/>
            <a:ext cx="1015956" cy="655458"/>
          </a:xfrm>
          <a:prstGeom prst="rect">
            <a:avLst/>
          </a:prstGeom>
        </p:spPr>
        <p:txBody>
          <a:bodyPr lIns="50800" tIns="50800" rIns="50800" bIns="50800" rtlCol="0" anchor="ctr"/>
          <a:lstStyle/>
          <a:p>
            <a:pPr marL="0" marR="0" lvl="0" indent="0" algn="just" defTabSz="914400" rtl="0" eaLnBrk="1" fontAlgn="auto" latinLnBrk="0" hangingPunct="1">
              <a:lnSpc>
                <a:spcPts val="168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srgbClr val="FFFFFF"/>
                </a:solidFill>
                <a:effectLst/>
                <a:uLnTx/>
                <a:uFillTx/>
                <a:latin typeface="BIZ UDGothic" panose="020B0400000000000000" pitchFamily="49" charset="-128"/>
                <a:ea typeface="BIZ UDGothic" panose="020B0400000000000000" pitchFamily="49" charset="-128"/>
                <a:cs typeface="+mn-cs"/>
              </a:rPr>
              <a:t>各</a:t>
            </a:r>
            <a:r>
              <a:rPr kumimoji="0" lang="en-US" altLang="ja-JP" sz="1050" b="1" i="0" u="none" strike="noStrike" kern="1200" cap="none" spc="0" normalizeH="0" baseline="0" noProof="0" dirty="0">
                <a:ln>
                  <a:noFill/>
                </a:ln>
                <a:solidFill>
                  <a:srgbClr val="FFFFFF"/>
                </a:solidFill>
                <a:effectLst/>
                <a:uLnTx/>
                <a:uFillTx/>
                <a:latin typeface="BIZ UDGothic" panose="020B0400000000000000" pitchFamily="49" charset="-128"/>
                <a:ea typeface="BIZ UDGothic" panose="020B0400000000000000" pitchFamily="49" charset="-128"/>
                <a:cs typeface="+mn-cs"/>
              </a:rPr>
              <a:t>SNS</a:t>
            </a:r>
            <a:r>
              <a:rPr kumimoji="0" lang="ja-JP" altLang="en-US" sz="1050" b="1" i="0" u="none" strike="noStrike" kern="1200" cap="none" spc="0" normalizeH="0" baseline="0" noProof="0" dirty="0">
                <a:ln>
                  <a:noFill/>
                </a:ln>
                <a:solidFill>
                  <a:srgbClr val="FFFFFF"/>
                </a:solidFill>
                <a:effectLst/>
                <a:uLnTx/>
                <a:uFillTx/>
                <a:latin typeface="BIZ UDGothic" panose="020B0400000000000000" pitchFamily="49" charset="-128"/>
                <a:ea typeface="BIZ UDGothic" panose="020B0400000000000000" pitchFamily="49" charset="-128"/>
                <a:cs typeface="+mn-cs"/>
              </a:rPr>
              <a:t>は公式</a:t>
            </a:r>
            <a:endParaRPr kumimoji="0" lang="en-US" altLang="ja-JP" sz="1050" b="1" i="0" u="none" strike="noStrike" kern="1200" cap="none" spc="0" normalizeH="0" baseline="0" noProof="0" dirty="0">
              <a:ln>
                <a:noFill/>
              </a:ln>
              <a:solidFill>
                <a:srgbClr val="FFFFFF"/>
              </a:solidFill>
              <a:effectLst/>
              <a:uLnTx/>
              <a:uFillTx/>
              <a:latin typeface="BIZ UDGothic" panose="020B0400000000000000" pitchFamily="49" charset="-128"/>
              <a:ea typeface="BIZ UDGothic" panose="020B0400000000000000" pitchFamily="49" charset="-128"/>
              <a:cs typeface="+mn-cs"/>
            </a:endParaRPr>
          </a:p>
          <a:p>
            <a:pPr marL="0" marR="0" lvl="0" indent="0" algn="just" defTabSz="914400" rtl="0" eaLnBrk="1" fontAlgn="auto" latinLnBrk="0" hangingPunct="1">
              <a:lnSpc>
                <a:spcPts val="168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srgbClr val="FFFFFF"/>
                </a:solidFill>
                <a:effectLst/>
                <a:uLnTx/>
                <a:uFillTx/>
                <a:latin typeface="BIZ UDGothic" panose="020B0400000000000000" pitchFamily="49" charset="-128"/>
                <a:ea typeface="BIZ UDGothic" panose="020B0400000000000000" pitchFamily="49" charset="-128"/>
                <a:cs typeface="+mn-cs"/>
              </a:rPr>
              <a:t>サイトから</a:t>
            </a:r>
            <a:r>
              <a:rPr kumimoji="0" lang="en-US" sz="1050" b="1" i="0" u="none" strike="noStrike" kern="1200" cap="none" spc="0" normalizeH="0" baseline="0" noProof="0" dirty="0">
                <a:ln>
                  <a:noFill/>
                </a:ln>
                <a:solidFill>
                  <a:srgbClr val="FFFFFF"/>
                </a:solidFill>
                <a:effectLst/>
                <a:uLnTx/>
                <a:uFillTx/>
                <a:latin typeface="BIZ UDGothic" panose="020B0400000000000000" pitchFamily="49" charset="-128"/>
                <a:ea typeface="BIZ UDGothic" panose="020B0400000000000000" pitchFamily="49" charset="-128"/>
                <a:cs typeface="+mn-cs"/>
              </a:rPr>
              <a:t>→</a:t>
            </a:r>
            <a:endParaRPr kumimoji="0" lang="en-US" sz="600" b="1" i="0" u="none" strike="noStrike" kern="1200" cap="none" spc="0" normalizeH="0" baseline="0" noProof="0" dirty="0">
              <a:ln>
                <a:noFill/>
              </a:ln>
              <a:solidFill>
                <a:srgbClr val="FFFFFF"/>
              </a:solidFill>
              <a:effectLst/>
              <a:uLnTx/>
              <a:uFillTx/>
              <a:latin typeface="BIZ UDGothic" panose="020B0400000000000000" pitchFamily="49" charset="-128"/>
              <a:ea typeface="BIZ UDGothic" panose="020B0400000000000000" pitchFamily="49" charset="-128"/>
              <a:cs typeface="+mn-cs"/>
            </a:endParaRPr>
          </a:p>
        </p:txBody>
      </p:sp>
      <p:sp>
        <p:nvSpPr>
          <p:cNvPr id="36" name="TextBox 41">
            <a:extLst>
              <a:ext uri="{FF2B5EF4-FFF2-40B4-BE49-F238E27FC236}">
                <a16:creationId xmlns:a16="http://schemas.microsoft.com/office/drawing/2014/main" id="{DEEC7295-55D5-411D-B43A-422920900E99}"/>
              </a:ext>
            </a:extLst>
          </p:cNvPr>
          <p:cNvSpPr txBox="1"/>
          <p:nvPr/>
        </p:nvSpPr>
        <p:spPr>
          <a:xfrm>
            <a:off x="1017853" y="9240534"/>
            <a:ext cx="6273385" cy="553998"/>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ja-JP" altLang="en-US" b="1" u="none" strike="noStrike" kern="1200" cap="none" spc="0" normalizeH="0" baseline="0" noProof="0">
                <a:ln>
                  <a:noFill/>
                </a:ln>
                <a:solidFill>
                  <a:srgbClr val="EA5504"/>
                </a:solidFill>
                <a:effectLst/>
                <a:uLnTx/>
                <a:uFillTx/>
                <a:latin typeface="BIZ UDGothic" panose="020B0400000000000000" pitchFamily="49" charset="-128"/>
                <a:ea typeface="BIZ UDGothic" panose="020B0400000000000000" pitchFamily="49" charset="-128"/>
              </a:rPr>
              <a:t>今は衆議院も参議院も与党が少数という珍しい状態。</a:t>
            </a:r>
            <a:endParaRPr kumimoji="0" lang="en-US" altLang="ja-JP" b="1" u="none" strike="noStrike" kern="1200" cap="none" spc="0" normalizeH="0" baseline="0" noProof="0" dirty="0">
              <a:ln>
                <a:noFill/>
              </a:ln>
              <a:solidFill>
                <a:srgbClr val="EA5504"/>
              </a:solidFill>
              <a:effectLst/>
              <a:uLnTx/>
              <a:uFillTx/>
              <a:latin typeface="BIZ UDGothic" panose="020B0400000000000000" pitchFamily="49" charset="-128"/>
              <a:ea typeface="BIZ UDGothic"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kumimoji="0" lang="ja-JP" altLang="en-US" b="1" u="none" strike="noStrike" kern="1200" cap="none" spc="0" normalizeH="0" baseline="0" noProof="0">
                <a:ln>
                  <a:noFill/>
                </a:ln>
                <a:solidFill>
                  <a:srgbClr val="EA5504"/>
                </a:solidFill>
                <a:effectLst/>
                <a:uLnTx/>
                <a:uFillTx/>
                <a:latin typeface="BIZ UDGothic" panose="020B0400000000000000" pitchFamily="49" charset="-128"/>
                <a:ea typeface="BIZ UDGothic" panose="020B0400000000000000" pitchFamily="49" charset="-128"/>
              </a:rPr>
              <a:t>各党の連携次第で政治が大きく動きます！</a:t>
            </a:r>
            <a:endParaRPr kumimoji="0" lang="en-US" altLang="ja-JP" b="1" u="none" strike="noStrike" kern="1200" cap="none" spc="0" normalizeH="0" baseline="0" noProof="0" dirty="0">
              <a:ln>
                <a:noFill/>
              </a:ln>
              <a:solidFill>
                <a:srgbClr val="EA5504"/>
              </a:solidFill>
              <a:effectLst/>
              <a:uLnTx/>
              <a:uFillTx/>
              <a:latin typeface="BIZ UDGothic" panose="020B0400000000000000" pitchFamily="49" charset="-128"/>
              <a:ea typeface="BIZ UDGothic" panose="020B0400000000000000" pitchFamily="49" charset="-128"/>
            </a:endParaRPr>
          </a:p>
        </p:txBody>
      </p:sp>
      <p:pic>
        <p:nvPicPr>
          <p:cNvPr id="38" name="図 37" descr="オレンジ色のスーツを着た男性&#10;&#10;低い精度で自動的に生成された説明">
            <a:extLst>
              <a:ext uri="{FF2B5EF4-FFF2-40B4-BE49-F238E27FC236}">
                <a16:creationId xmlns:a16="http://schemas.microsoft.com/office/drawing/2014/main" id="{4528159A-08E9-2099-DC9F-10C53773FC7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96510" y="9118040"/>
            <a:ext cx="821343" cy="821343"/>
          </a:xfrm>
          <a:prstGeom prst="rect">
            <a:avLst/>
          </a:prstGeom>
        </p:spPr>
      </p:pic>
      <p:pic>
        <p:nvPicPr>
          <p:cNvPr id="40" name="図 39" descr="ポーズをとっているスーツ姿の男性&#10;&#10;AI 生成コンテンツは誤りを含む可能性があります。">
            <a:extLst>
              <a:ext uri="{FF2B5EF4-FFF2-40B4-BE49-F238E27FC236}">
                <a16:creationId xmlns:a16="http://schemas.microsoft.com/office/drawing/2014/main" id="{16915FFC-B305-01C1-C482-E6A258931B5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19531" y="3794662"/>
            <a:ext cx="1296519" cy="1296519"/>
          </a:xfrm>
          <a:prstGeom prst="rect">
            <a:avLst/>
          </a:prstGeom>
        </p:spPr>
      </p:pic>
      <p:pic>
        <p:nvPicPr>
          <p:cNvPr id="64" name="図 63" descr="スーツを着た男性&#10;&#10;AI 生成コンテンツは誤りを含む可能性があります。">
            <a:extLst>
              <a:ext uri="{FF2B5EF4-FFF2-40B4-BE49-F238E27FC236}">
                <a16:creationId xmlns:a16="http://schemas.microsoft.com/office/drawing/2014/main" id="{848E05CC-2328-0273-7882-6BADD3838A6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45936" y="2152752"/>
            <a:ext cx="1091545" cy="1091545"/>
          </a:xfrm>
          <a:prstGeom prst="ellipse">
            <a:avLst/>
          </a:prstGeom>
        </p:spPr>
      </p:pic>
      <p:grpSp>
        <p:nvGrpSpPr>
          <p:cNvPr id="233" name="グループ化 232">
            <a:extLst>
              <a:ext uri="{FF2B5EF4-FFF2-40B4-BE49-F238E27FC236}">
                <a16:creationId xmlns:a16="http://schemas.microsoft.com/office/drawing/2014/main" id="{2AE6286D-236E-20FC-A1DE-7045815442A3}"/>
              </a:ext>
            </a:extLst>
          </p:cNvPr>
          <p:cNvGrpSpPr/>
          <p:nvPr/>
        </p:nvGrpSpPr>
        <p:grpSpPr>
          <a:xfrm>
            <a:off x="5330577" y="7879184"/>
            <a:ext cx="1444294" cy="1048916"/>
            <a:chOff x="5330577" y="7912688"/>
            <a:chExt cx="1444294" cy="1048916"/>
          </a:xfrm>
        </p:grpSpPr>
        <p:grpSp>
          <p:nvGrpSpPr>
            <p:cNvPr id="231" name="グループ化 230">
              <a:extLst>
                <a:ext uri="{FF2B5EF4-FFF2-40B4-BE49-F238E27FC236}">
                  <a16:creationId xmlns:a16="http://schemas.microsoft.com/office/drawing/2014/main" id="{1A6870B0-A22D-0584-CBF1-C14F286ECB28}"/>
                </a:ext>
              </a:extLst>
            </p:cNvPr>
            <p:cNvGrpSpPr/>
            <p:nvPr/>
          </p:nvGrpSpPr>
          <p:grpSpPr>
            <a:xfrm>
              <a:off x="5330577" y="7912688"/>
              <a:ext cx="1318593" cy="1048916"/>
              <a:chOff x="5330577" y="7912688"/>
              <a:chExt cx="1318593" cy="1048916"/>
            </a:xfrm>
          </p:grpSpPr>
          <p:sp>
            <p:nvSpPr>
              <p:cNvPr id="229" name="四角形: 角を丸くする 228">
                <a:extLst>
                  <a:ext uri="{FF2B5EF4-FFF2-40B4-BE49-F238E27FC236}">
                    <a16:creationId xmlns:a16="http://schemas.microsoft.com/office/drawing/2014/main" id="{795255A5-26A6-970D-7663-42F1B7DC732A}"/>
                  </a:ext>
                </a:extLst>
              </p:cNvPr>
              <p:cNvSpPr/>
              <p:nvPr/>
            </p:nvSpPr>
            <p:spPr>
              <a:xfrm>
                <a:off x="5330577" y="7912688"/>
                <a:ext cx="1318593" cy="1048916"/>
              </a:xfrm>
              <a:prstGeom prst="roundRect">
                <a:avLst>
                  <a:gd name="adj" fmla="val 4332"/>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53FB2975-3CD9-D70F-4C6C-DDFFC28FF7A0}"/>
                  </a:ext>
                </a:extLst>
              </p:cNvPr>
              <p:cNvSpPr txBox="1"/>
              <p:nvPr/>
            </p:nvSpPr>
            <p:spPr>
              <a:xfrm>
                <a:off x="5330577" y="7967787"/>
                <a:ext cx="1318593" cy="938719"/>
              </a:xfrm>
              <a:prstGeom prst="rect">
                <a:avLst/>
              </a:prstGeom>
              <a:noFill/>
            </p:spPr>
            <p:txBody>
              <a:bodyPr wrap="square" rtlCol="0">
                <a:spAutoFit/>
              </a:bodyPr>
              <a:lstStyle/>
              <a:p>
                <a:r>
                  <a:rPr kumimoji="1" lang="ja-JP" altLang="en-US" sz="1100" b="1" dirty="0">
                    <a:solidFill>
                      <a:schemeClr val="bg1"/>
                    </a:solidFill>
                    <a:latin typeface="BIZ UDGothic" panose="020B0400000000000000" pitchFamily="49" charset="-128"/>
                    <a:ea typeface="BIZ UDGothic" panose="020B0400000000000000" pitchFamily="49" charset="-128"/>
                  </a:rPr>
                  <a:t>「第●次■■内閣</a:t>
                </a:r>
                <a:endParaRPr kumimoji="1" lang="en-US" altLang="ja-JP" sz="1100" b="1" dirty="0">
                  <a:solidFill>
                    <a:schemeClr val="bg1"/>
                  </a:solidFill>
                  <a:latin typeface="BIZ UDGothic" panose="020B0400000000000000" pitchFamily="49" charset="-128"/>
                  <a:ea typeface="BIZ UDGothic" panose="020B0400000000000000" pitchFamily="49" charset="-128"/>
                </a:endParaRPr>
              </a:p>
              <a:p>
                <a:r>
                  <a:rPr kumimoji="1" lang="ja-JP" altLang="en-US" sz="1100" b="1" dirty="0">
                    <a:solidFill>
                      <a:schemeClr val="bg1"/>
                    </a:solidFill>
                    <a:latin typeface="BIZ UDGothic" panose="020B0400000000000000" pitchFamily="49" charset="-128"/>
                    <a:ea typeface="BIZ UDGothic" panose="020B0400000000000000" pitchFamily="49" charset="-128"/>
                  </a:rPr>
                  <a:t>が発足しました」というニュースが報道されるのがこのタイミングです</a:t>
                </a:r>
              </a:p>
            </p:txBody>
          </p:sp>
        </p:grpSp>
        <p:sp>
          <p:nvSpPr>
            <p:cNvPr id="230" name="二等辺三角形 229">
              <a:extLst>
                <a:ext uri="{FF2B5EF4-FFF2-40B4-BE49-F238E27FC236}">
                  <a16:creationId xmlns:a16="http://schemas.microsoft.com/office/drawing/2014/main" id="{94AD9D43-C55A-2286-4E77-FF63CD545D2E}"/>
                </a:ext>
              </a:extLst>
            </p:cNvPr>
            <p:cNvSpPr/>
            <p:nvPr/>
          </p:nvSpPr>
          <p:spPr>
            <a:xfrm rot="5400000">
              <a:off x="6623131" y="8004904"/>
              <a:ext cx="137420" cy="166060"/>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66" name="図 65" descr="人, 男, ラケット, 暗い が含まれている画像&#10;&#10;AI 生成コンテンツは誤りを含む可能性があります。">
            <a:extLst>
              <a:ext uri="{FF2B5EF4-FFF2-40B4-BE49-F238E27FC236}">
                <a16:creationId xmlns:a16="http://schemas.microsoft.com/office/drawing/2014/main" id="{39823186-B25D-A1E9-E16D-6093B47D23A4}"/>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227861" y="7790291"/>
            <a:ext cx="1300244" cy="1300244"/>
          </a:xfrm>
          <a:prstGeom prst="rect">
            <a:avLst/>
          </a:prstGeom>
        </p:spPr>
      </p:pic>
    </p:spTree>
    <p:extLst>
      <p:ext uri="{BB962C8B-B14F-4D97-AF65-F5344CB8AC3E}">
        <p14:creationId xmlns:p14="http://schemas.microsoft.com/office/powerpoint/2010/main" val="2541891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50000"/>
          </a:schemeClr>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0961ABCAD9D4F248A58F0F0BDFE5B5F9" ma:contentTypeVersion="13" ma:contentTypeDescription="新しいドキュメントを作成します。" ma:contentTypeScope="" ma:versionID="162d5a1f2dbf9125c126e96c74460d23">
  <xsd:schema xmlns:xsd="http://www.w3.org/2001/XMLSchema" xmlns:xs="http://www.w3.org/2001/XMLSchema" xmlns:p="http://schemas.microsoft.com/office/2006/metadata/properties" xmlns:ns2="bbd015d1-1fb6-4ff2-9e56-a924d2e6ef07" xmlns:ns3="36b22aac-cebf-46da-a759-5c924adb76a0" targetNamespace="http://schemas.microsoft.com/office/2006/metadata/properties" ma:root="true" ma:fieldsID="a593978580cece1c4c4dca292817214d" ns2:_="" ns3:_="">
    <xsd:import namespace="bbd015d1-1fb6-4ff2-9e56-a924d2e6ef07"/>
    <xsd:import namespace="36b22aac-cebf-46da-a759-5c924adb76a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015d1-1fb6-4ff2-9e56-a924d2e6e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692bdd7a-4870-4664-9f82-b3d85769ff4d"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b22aac-cebf-46da-a759-5c924adb76a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4eaf73b-22a5-4af5-a909-fe389f58ce6e}" ma:internalName="TaxCatchAll" ma:showField="CatchAllData" ma:web="36b22aac-cebf-46da-a759-5c924adb76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E05BE6-5288-43F3-A40A-2466846BBEC7}">
  <ds:schemaRefs>
    <ds:schemaRef ds:uri="http://schemas.microsoft.com/sharepoint/v3/contenttype/forms"/>
  </ds:schemaRefs>
</ds:datastoreItem>
</file>

<file path=customXml/itemProps2.xml><?xml version="1.0" encoding="utf-8"?>
<ds:datastoreItem xmlns:ds="http://schemas.openxmlformats.org/officeDocument/2006/customXml" ds:itemID="{A48C7DB2-B322-456E-83A5-671C3BA1FB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d015d1-1fb6-4ff2-9e56-a924d2e6ef07"/>
    <ds:schemaRef ds:uri="36b22aac-cebf-46da-a759-5c924adb76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13336</TotalTime>
  <Words>736</Words>
  <Application>Microsoft Macintosh PowerPoint</Application>
  <PresentationFormat>ユーザー設定</PresentationFormat>
  <Paragraphs>88</Paragraphs>
  <Slides>2</Slides>
  <Notes>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Arial</vt:lpstr>
      <vt:lpstr>BIZ UDゴシック</vt:lpstr>
      <vt:lpstr>BIZ UDPゴシック</vt:lpstr>
      <vt:lpstr>HG創英角ｺﾞｼｯｸUB</vt:lpstr>
      <vt:lpstr>HGP創英角ｺﾞｼｯｸUB</vt:lpstr>
      <vt:lpstr>HGS創英角ｺﾞｼｯｸUB</vt:lpstr>
      <vt:lpstr>Calibri</vt:lpstr>
      <vt:lpstr>BIZ UDゴシック</vt:lpstr>
      <vt:lpstr>Rounded M+ Bold</vt:lpstr>
      <vt:lpstr>游ゴシック</vt:lpstr>
      <vt:lpstr>ＭＳ Ｐゴシック</vt:lpstr>
      <vt:lpstr>Office Theme</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郡山りょう</dc:title>
  <dc:creator>平田 慎太郎</dc:creator>
  <cp:lastModifiedBy>Tomoya Tabata</cp:lastModifiedBy>
  <cp:revision>221</cp:revision>
  <cp:lastPrinted>2025-05-19T06:05:12Z</cp:lastPrinted>
  <dcterms:created xsi:type="dcterms:W3CDTF">2006-08-16T00:00:00Z</dcterms:created>
  <dcterms:modified xsi:type="dcterms:W3CDTF">2025-08-26T08:21:56Z</dcterms:modified>
  <dc:identifier>DAGCijUpT20</dc:identifier>
</cp:coreProperties>
</file>