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6"/>
  </p:notesMasterIdLst>
  <p:sldIdLst>
    <p:sldId id="265" r:id="rId4"/>
    <p:sldId id="269" r:id="rId5"/>
  </p:sldIdLst>
  <p:sldSz cx="7556500" cy="10693400"/>
  <p:notesSz cx="6797675" cy="9926638"/>
  <p:embeddedFontLst>
    <p:embeddedFont>
      <p:font typeface="ＤＨＰ特太ゴシック体" panose="020B0600070205080204" charset="-128"/>
      <p:regular r:id="rId7"/>
    </p:embeddedFont>
    <p:embeddedFont>
      <p:font typeface="Rounded M+ Bold" panose="020B0600070205080204" charset="-128"/>
      <p:regular r:id="rId8"/>
    </p:embeddedFont>
    <p:embeddedFont>
      <p:font typeface="BIZ UDPゴシック" panose="020B0400000000000000" pitchFamily="50" charset="-128"/>
      <p:regular r:id="rId9"/>
      <p:bold r:id="rId10"/>
    </p:embeddedFont>
    <p:embeddedFont>
      <p:font typeface="BIZ UDゴシック" panose="020B0400000000000000" pitchFamily="49" charset="-128"/>
      <p:regular r:id="rId11"/>
      <p:bold r:id="rId12"/>
    </p:embeddedFont>
    <p:embeddedFont>
      <p:font typeface="BIZ UDゴシック" panose="020B0400000000000000" pitchFamily="49" charset="-128"/>
      <p:regular r:id="rId11"/>
      <p:bold r:id="rId12"/>
    </p:embeddedFont>
    <p:embeddedFont>
      <p:font typeface="HGP創英角ｺﾞｼｯｸUB" panose="020B0900000000000000" pitchFamily="50" charset="-128"/>
      <p:regular r:id="rId13"/>
    </p:embeddedFont>
    <p:embeddedFont>
      <p:font typeface="HGS創英角ｺﾞｼｯｸUB" panose="020B0900000000000000" pitchFamily="50" charset="-128"/>
      <p:regular r:id="rId14"/>
    </p:embeddedFont>
    <p:embeddedFont>
      <p:font typeface="HG創英角ｺﾞｼｯｸUB" panose="020B0909000000000000" pitchFamily="49" charset="-128"/>
      <p:regular r:id="rId15"/>
    </p:embeddedFont>
    <p:embeddedFont>
      <p:font typeface="Noto Sans JP" panose="020B0200000000000000" pitchFamily="50" charset="-128"/>
      <p:regular r:id="rId16"/>
      <p:bold r:id="rId17"/>
    </p:embeddedFont>
    <p:embeddedFont>
      <p:font typeface="Noto Sans JP Medium" panose="020B0200000000000000" pitchFamily="50" charset="-128"/>
      <p:regular r:id="rId18"/>
    </p:embeddedFont>
    <p:embeddedFont>
      <p:font typeface="游ゴシック" panose="020B0400000000000000" pitchFamily="50" charset="-128"/>
      <p:regular r:id="rId19"/>
      <p:bold r:id="rId20"/>
    </p:embeddedFont>
    <p:embeddedFont>
      <p:font typeface="游明朝" panose="02020400000000000000" pitchFamily="18" charset="-128"/>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995BBD-008A-64F0-273F-C5574F853E85}" name="田畑 智哉" initials="智田" userId="S::t.tabata@jam-union.jp::76c0089d-5842-4717-99bf-a496d18859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平田 慎太郎" initials="平田" lastIdx="1" clrIdx="0">
    <p:extLst>
      <p:ext uri="{19B8F6BF-5375-455C-9EA6-DF929625EA0E}">
        <p15:presenceInfo xmlns:p15="http://schemas.microsoft.com/office/powerpoint/2012/main" userId="S-1-5-21-1474818069-3981418311-2407823682-77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504"/>
    <a:srgbClr val="FFFFFF"/>
    <a:srgbClr val="10253F"/>
    <a:srgbClr val="FF00FF"/>
    <a:srgbClr val="00B0F0"/>
    <a:srgbClr val="FDEADA"/>
    <a:srgbClr val="A6A6A6"/>
    <a:srgbClr val="F69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58" autoAdjust="0"/>
    <p:restoredTop sz="92857" autoAdjust="0"/>
  </p:normalViewPr>
  <p:slideViewPr>
    <p:cSldViewPr>
      <p:cViewPr>
        <p:scale>
          <a:sx n="150" d="100"/>
          <a:sy n="150" d="100"/>
        </p:scale>
        <p:origin x="1632" y="-30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font" Target="fonts/font15.fntdata"/><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0.fntdata"/><Relationship Id="rId20"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font" Target="fonts/font9.fntdata"/><Relationship Id="rId23" Type="http://schemas.openxmlformats.org/officeDocument/2006/relationships/presProps" Target="presProps.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293" cy="497040"/>
          </a:xfrm>
          <a:prstGeom prst="rect">
            <a:avLst/>
          </a:prstGeom>
        </p:spPr>
        <p:txBody>
          <a:bodyPr vert="horz" lIns="90452" tIns="45226" rIns="90452" bIns="4522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815" y="0"/>
            <a:ext cx="2945293" cy="497040"/>
          </a:xfrm>
          <a:prstGeom prst="rect">
            <a:avLst/>
          </a:prstGeom>
        </p:spPr>
        <p:txBody>
          <a:bodyPr vert="horz" lIns="90452" tIns="45226" rIns="90452" bIns="45226" rtlCol="0"/>
          <a:lstStyle>
            <a:lvl1pPr algn="r">
              <a:defRPr sz="1200"/>
            </a:lvl1pPr>
          </a:lstStyle>
          <a:p>
            <a:fld id="{2F8122F1-959C-4C60-87D0-C2D68F5D207B}" type="datetimeFigureOut">
              <a:rPr kumimoji="1" lang="ja-JP" altLang="en-US" smtClean="0"/>
              <a:t>2026/1/5</a:t>
            </a:fld>
            <a:endParaRPr kumimoji="1" lang="ja-JP" altLang="en-US"/>
          </a:p>
        </p:txBody>
      </p:sp>
      <p:sp>
        <p:nvSpPr>
          <p:cNvPr id="4" name="スライド イメージ プレースホルダー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0452" tIns="45226" rIns="90452" bIns="45226" rtlCol="0" anchor="ctr"/>
          <a:lstStyle/>
          <a:p>
            <a:endParaRPr lang="ja-JP" altLang="en-US"/>
          </a:p>
        </p:txBody>
      </p:sp>
      <p:sp>
        <p:nvSpPr>
          <p:cNvPr id="5" name="ノート プレースホルダー 4"/>
          <p:cNvSpPr>
            <a:spLocks noGrp="1"/>
          </p:cNvSpPr>
          <p:nvPr>
            <p:ph type="body" sz="quarter" idx="3"/>
          </p:nvPr>
        </p:nvSpPr>
        <p:spPr>
          <a:xfrm>
            <a:off x="679925" y="4776932"/>
            <a:ext cx="5437827" cy="3908682"/>
          </a:xfrm>
          <a:prstGeom prst="rect">
            <a:avLst/>
          </a:prstGeom>
        </p:spPr>
        <p:txBody>
          <a:bodyPr vert="horz" lIns="90452" tIns="45226" rIns="90452" bIns="452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598"/>
            <a:ext cx="2945293" cy="497040"/>
          </a:xfrm>
          <a:prstGeom prst="rect">
            <a:avLst/>
          </a:prstGeom>
        </p:spPr>
        <p:txBody>
          <a:bodyPr vert="horz" lIns="90452" tIns="45226" rIns="90452" bIns="4522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815" y="9429598"/>
            <a:ext cx="2945293" cy="497040"/>
          </a:xfrm>
          <a:prstGeom prst="rect">
            <a:avLst/>
          </a:prstGeom>
        </p:spPr>
        <p:txBody>
          <a:bodyPr vert="horz" lIns="90452" tIns="45226" rIns="90452" bIns="45226" rtlCol="0" anchor="b"/>
          <a:lstStyle>
            <a:lvl1pPr algn="r">
              <a:defRPr sz="1200"/>
            </a:lvl1pPr>
          </a:lstStyle>
          <a:p>
            <a:fld id="{26A2C6D3-792E-43F8-BE28-340B7046B34A}" type="slidenum">
              <a:rPr kumimoji="1" lang="ja-JP" altLang="en-US" smtClean="0"/>
              <a:t>‹#›</a:t>
            </a:fld>
            <a:endParaRPr kumimoji="1" lang="ja-JP" altLang="en-US"/>
          </a:p>
        </p:txBody>
      </p:sp>
    </p:spTree>
    <p:extLst>
      <p:ext uri="{BB962C8B-B14F-4D97-AF65-F5344CB8AC3E}">
        <p14:creationId xmlns:p14="http://schemas.microsoft.com/office/powerpoint/2010/main" val="6918503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76FA-F963-89C4-C1A5-762A1FC0E5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90C928-90EC-DE1A-8D1E-4E29558290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15E906-F683-9474-A38F-55D99B1282F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C427C59-2863-3F81-CE69-F807F6A02ADE}"/>
              </a:ext>
            </a:extLst>
          </p:cNvPr>
          <p:cNvSpPr>
            <a:spLocks noGrp="1"/>
          </p:cNvSpPr>
          <p:nvPr>
            <p:ph type="sldNum" sz="quarter" idx="10"/>
          </p:nvPr>
        </p:nvSpPr>
        <p:spPr/>
        <p:txBody>
          <a:bodyPr/>
          <a:lstStyle/>
          <a:p>
            <a:pPr defTabSz="904524">
              <a:defRPr/>
            </a:pPr>
            <a:fld id="{26A2C6D3-792E-43F8-BE28-340B7046B34A}" type="slidenum">
              <a:rPr kumimoji="1" lang="ja-JP" altLang="en-US">
                <a:solidFill>
                  <a:prstClr val="black"/>
                </a:solidFill>
                <a:latin typeface="游ゴシック" panose="020F0502020204030204"/>
                <a:ea typeface="游ゴシック" panose="020B0400000000000000" pitchFamily="50" charset="-128"/>
              </a:rPr>
              <a:pPr defTabSz="904524">
                <a:defRPr/>
              </a:pPr>
              <a:t>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552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04524">
              <a:defRPr/>
            </a:pPr>
            <a:fld id="{26A2C6D3-792E-43F8-BE28-340B7046B34A}" type="slidenum">
              <a:rPr kumimoji="1" lang="ja-JP" altLang="en-US">
                <a:solidFill>
                  <a:prstClr val="black"/>
                </a:solidFill>
                <a:latin typeface="游ゴシック" panose="020F0502020204030204"/>
                <a:ea typeface="游ゴシック" panose="020B0400000000000000" pitchFamily="50" charset="-128"/>
              </a:rPr>
              <a:pPr defTabSz="904524">
                <a:defRPr/>
              </a:pPr>
              <a:t>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4576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24924-8993-8250-7BDB-51A739772B39}"/>
            </a:ext>
          </a:extLst>
        </p:cNvPr>
        <p:cNvGrpSpPr/>
        <p:nvPr/>
      </p:nvGrpSpPr>
      <p:grpSpPr>
        <a:xfrm>
          <a:off x="0" y="0"/>
          <a:ext cx="0" cy="0"/>
          <a:chOff x="0" y="0"/>
          <a:chExt cx="0" cy="0"/>
        </a:xfrm>
      </p:grpSpPr>
      <p:sp>
        <p:nvSpPr>
          <p:cNvPr id="1144" name="正方形/長方形 1143">
            <a:extLst>
              <a:ext uri="{FF2B5EF4-FFF2-40B4-BE49-F238E27FC236}">
                <a16:creationId xmlns:a16="http://schemas.microsoft.com/office/drawing/2014/main" id="{7DC6F705-3BFA-6BF7-0067-65D807BB2E0E}"/>
              </a:ext>
            </a:extLst>
          </p:cNvPr>
          <p:cNvSpPr/>
          <p:nvPr/>
        </p:nvSpPr>
        <p:spPr>
          <a:xfrm>
            <a:off x="-20362" y="8586190"/>
            <a:ext cx="7580140" cy="137389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0" name="正方形/長方形 1089">
            <a:extLst>
              <a:ext uri="{FF2B5EF4-FFF2-40B4-BE49-F238E27FC236}">
                <a16:creationId xmlns:a16="http://schemas.microsoft.com/office/drawing/2014/main" id="{49BAD806-FA3A-D71A-726D-BAF85A904F59}"/>
              </a:ext>
            </a:extLst>
          </p:cNvPr>
          <p:cNvSpPr/>
          <p:nvPr/>
        </p:nvSpPr>
        <p:spPr>
          <a:xfrm>
            <a:off x="-12164" y="4574603"/>
            <a:ext cx="2431572" cy="200421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8" name="正方形/長方形 1067">
            <a:extLst>
              <a:ext uri="{FF2B5EF4-FFF2-40B4-BE49-F238E27FC236}">
                <a16:creationId xmlns:a16="http://schemas.microsoft.com/office/drawing/2014/main" id="{92A6FC62-CFDA-CB3B-2BF5-6E3168DF4795}"/>
              </a:ext>
            </a:extLst>
          </p:cNvPr>
          <p:cNvSpPr/>
          <p:nvPr/>
        </p:nvSpPr>
        <p:spPr>
          <a:xfrm>
            <a:off x="2419408" y="4570894"/>
            <a:ext cx="3154903" cy="200792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テーブルを囲んで座っている男性&#10;&#10;中程度の精度で自動的に生成された説明">
            <a:extLst>
              <a:ext uri="{FF2B5EF4-FFF2-40B4-BE49-F238E27FC236}">
                <a16:creationId xmlns:a16="http://schemas.microsoft.com/office/drawing/2014/main" id="{E197AEBE-575F-467B-78EF-E52D5B4762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84" b="8679"/>
          <a:stretch/>
        </p:blipFill>
        <p:spPr>
          <a:xfrm>
            <a:off x="-14841" y="1284793"/>
            <a:ext cx="3984560" cy="2739520"/>
          </a:xfrm>
          <a:prstGeom prst="rect">
            <a:avLst/>
          </a:prstGeom>
        </p:spPr>
      </p:pic>
      <p:sp>
        <p:nvSpPr>
          <p:cNvPr id="51" name="正方形/長方形 50">
            <a:extLst>
              <a:ext uri="{FF2B5EF4-FFF2-40B4-BE49-F238E27FC236}">
                <a16:creationId xmlns:a16="http://schemas.microsoft.com/office/drawing/2014/main" id="{60BACC6A-8852-3B96-37B3-3D01D2A8066F}"/>
              </a:ext>
            </a:extLst>
          </p:cNvPr>
          <p:cNvSpPr/>
          <p:nvPr/>
        </p:nvSpPr>
        <p:spPr>
          <a:xfrm>
            <a:off x="1873250" y="3773285"/>
            <a:ext cx="2041210" cy="251028"/>
          </a:xfrm>
          <a:prstGeom prst="rect">
            <a:avLst/>
          </a:prstGeom>
          <a:solidFill>
            <a:schemeClr val="tx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AEF26E5A-DB20-5722-6999-11CA24177177}"/>
              </a:ext>
            </a:extLst>
          </p:cNvPr>
          <p:cNvSpPr/>
          <p:nvPr/>
        </p:nvSpPr>
        <p:spPr>
          <a:xfrm>
            <a:off x="3914461" y="1144040"/>
            <a:ext cx="3665935" cy="288027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テキスト ボックス 31">
            <a:extLst>
              <a:ext uri="{FF2B5EF4-FFF2-40B4-BE49-F238E27FC236}">
                <a16:creationId xmlns:a16="http://schemas.microsoft.com/office/drawing/2014/main" id="{FDE5260A-9C60-467B-001B-F58A120C3939}"/>
              </a:ext>
            </a:extLst>
          </p:cNvPr>
          <p:cNvSpPr txBox="1"/>
          <p:nvPr/>
        </p:nvSpPr>
        <p:spPr>
          <a:xfrm>
            <a:off x="3963043" y="1288349"/>
            <a:ext cx="3588892" cy="2525435"/>
          </a:xfrm>
          <a:prstGeom prst="rect">
            <a:avLst/>
          </a:prstGeom>
          <a:noFill/>
        </p:spPr>
        <p:txBody>
          <a:bodyPr wrap="square" rtlCol="0">
            <a:spAutoFit/>
          </a:bodyPr>
          <a:lstStyle/>
          <a:p>
            <a:pPr marL="0" marR="0" lvl="0" indent="0" algn="just" defTabSz="914400" rtl="0" eaLnBrk="1" fontAlgn="auto" latinLnBrk="0" hangingPunct="1">
              <a:lnSpc>
                <a:spcPts val="164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選挙から約</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ヶ月が過ぎ、秋の臨時会の開会は未定。</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r>
              <a:rPr lang="ja-JP" altLang="en-US" sz="1200">
                <a:solidFill>
                  <a:prstClr val="black"/>
                </a:solidFill>
                <a:latin typeface="BIZ UDPゴシック" panose="020B0400000000000000" pitchFamily="50" charset="-128"/>
                <a:ea typeface="BIZ UDPゴシック" panose="020B0400000000000000" pitchFamily="50" charset="-128"/>
              </a:rPr>
              <a:t>私は、</a:t>
            </a:r>
            <a:r>
              <a:rPr kumimoji="0"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現場</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ではたらく皆さんの</a:t>
            </a:r>
            <a:r>
              <a:rPr kumimoji="0"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声を伺うため、全国をまわって</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います。</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与野党共に選挙公約に掲げた政策の実現に向けた主張・論戦がメインになります。物価高等から「暮らし、仕事を守る」施策を求めていきます！</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政権の枠組みが見えない今、皆さんの暮らしを守るためには、「現場の声」を国政に届けることが最重要課題です。ぜひ、</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郡山りょう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まで、「現場の声」をお寄せください！共に物価高を乗り越えましょう！</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 name="TextBox 4">
            <a:extLst>
              <a:ext uri="{FF2B5EF4-FFF2-40B4-BE49-F238E27FC236}">
                <a16:creationId xmlns:a16="http://schemas.microsoft.com/office/drawing/2014/main" id="{F7B97BC2-316C-598B-24F2-16BB744CFE8C}"/>
              </a:ext>
            </a:extLst>
          </p:cNvPr>
          <p:cNvSpPr txBox="1"/>
          <p:nvPr/>
        </p:nvSpPr>
        <p:spPr>
          <a:xfrm>
            <a:off x="0" y="-94577"/>
            <a:ext cx="7560000" cy="140644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oup 57">
            <a:extLst>
              <a:ext uri="{FF2B5EF4-FFF2-40B4-BE49-F238E27FC236}">
                <a16:creationId xmlns:a16="http://schemas.microsoft.com/office/drawing/2014/main" id="{032A1077-CEB9-5EC6-208D-3393F3253A33}"/>
              </a:ext>
            </a:extLst>
          </p:cNvPr>
          <p:cNvGrpSpPr/>
          <p:nvPr/>
        </p:nvGrpSpPr>
        <p:grpSpPr>
          <a:xfrm>
            <a:off x="0" y="9960083"/>
            <a:ext cx="7560000" cy="741524"/>
            <a:chOff x="0" y="0"/>
            <a:chExt cx="2709333" cy="204871"/>
          </a:xfrm>
        </p:grpSpPr>
        <p:sp>
          <p:nvSpPr>
            <p:cNvPr id="58" name="Freeform 58">
              <a:extLst>
                <a:ext uri="{FF2B5EF4-FFF2-40B4-BE49-F238E27FC236}">
                  <a16:creationId xmlns:a16="http://schemas.microsoft.com/office/drawing/2014/main" id="{4F5E1E36-F418-469F-9F9C-B65E519BE3B5}"/>
                </a:ext>
              </a:extLst>
            </p:cNvPr>
            <p:cNvSpPr/>
            <p:nvPr/>
          </p:nvSpPr>
          <p:spPr>
            <a:xfrm>
              <a:off x="0" y="0"/>
              <a:ext cx="2709333" cy="204871"/>
            </a:xfrm>
            <a:custGeom>
              <a:avLst/>
              <a:gdLst/>
              <a:ahLst/>
              <a:cxnLst/>
              <a:rect l="l" t="t" r="r" b="b"/>
              <a:pathLst>
                <a:path w="2709333" h="204871">
                  <a:moveTo>
                    <a:pt x="0" y="0"/>
                  </a:moveTo>
                  <a:lnTo>
                    <a:pt x="2709333" y="0"/>
                  </a:lnTo>
                  <a:lnTo>
                    <a:pt x="2709333" y="204871"/>
                  </a:lnTo>
                  <a:lnTo>
                    <a:pt x="0" y="204871"/>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9" name="TextBox 59">
              <a:extLst>
                <a:ext uri="{FF2B5EF4-FFF2-40B4-BE49-F238E27FC236}">
                  <a16:creationId xmlns:a16="http://schemas.microsoft.com/office/drawing/2014/main" id="{281669A9-4798-47B7-CED9-5F8586CA2750}"/>
                </a:ext>
              </a:extLst>
            </p:cNvPr>
            <p:cNvSpPr txBox="1"/>
            <p:nvPr/>
          </p:nvSpPr>
          <p:spPr>
            <a:xfrm>
              <a:off x="0" y="-28575"/>
              <a:ext cx="2709333" cy="23344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0" name="Freeform 60">
            <a:extLst>
              <a:ext uri="{FF2B5EF4-FFF2-40B4-BE49-F238E27FC236}">
                <a16:creationId xmlns:a16="http://schemas.microsoft.com/office/drawing/2014/main" id="{03ED6CDA-EDE5-2B6D-2498-7DA2E03CFCDE}"/>
              </a:ext>
            </a:extLst>
          </p:cNvPr>
          <p:cNvSpPr/>
          <p:nvPr/>
        </p:nvSpPr>
        <p:spPr>
          <a:xfrm>
            <a:off x="1566171" y="9980733"/>
            <a:ext cx="4427655" cy="516324"/>
          </a:xfrm>
          <a:custGeom>
            <a:avLst/>
            <a:gdLst/>
            <a:ahLst/>
            <a:cxnLst/>
            <a:rect l="l" t="t" r="r" b="b"/>
            <a:pathLst>
              <a:path w="4427655" h="516324">
                <a:moveTo>
                  <a:pt x="0" y="0"/>
                </a:moveTo>
                <a:lnTo>
                  <a:pt x="4427654" y="0"/>
                </a:lnTo>
                <a:lnTo>
                  <a:pt x="4427654" y="516324"/>
                </a:lnTo>
                <a:lnTo>
                  <a:pt x="0" y="51632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64" name="Group 64">
            <a:extLst>
              <a:ext uri="{FF2B5EF4-FFF2-40B4-BE49-F238E27FC236}">
                <a16:creationId xmlns:a16="http://schemas.microsoft.com/office/drawing/2014/main" id="{0EC609FE-C397-DA52-0E14-AD01D086AAA2}"/>
              </a:ext>
            </a:extLst>
          </p:cNvPr>
          <p:cNvGrpSpPr/>
          <p:nvPr/>
        </p:nvGrpSpPr>
        <p:grpSpPr>
          <a:xfrm>
            <a:off x="3914461" y="339139"/>
            <a:ext cx="2458318" cy="327637"/>
            <a:chOff x="0" y="0"/>
            <a:chExt cx="881006" cy="117418"/>
          </a:xfrm>
        </p:grpSpPr>
        <p:sp>
          <p:nvSpPr>
            <p:cNvPr id="65" name="Freeform 65">
              <a:extLst>
                <a:ext uri="{FF2B5EF4-FFF2-40B4-BE49-F238E27FC236}">
                  <a16:creationId xmlns:a16="http://schemas.microsoft.com/office/drawing/2014/main" id="{3B080C6D-0A8E-4F57-751A-43AD99725E8E}"/>
                </a:ext>
              </a:extLst>
            </p:cNvPr>
            <p:cNvSpPr/>
            <p:nvPr/>
          </p:nvSpPr>
          <p:spPr>
            <a:xfrm>
              <a:off x="0" y="0"/>
              <a:ext cx="881006" cy="117418"/>
            </a:xfrm>
            <a:custGeom>
              <a:avLst/>
              <a:gdLst/>
              <a:ahLst/>
              <a:cxnLst/>
              <a:rect l="l" t="t" r="r" b="b"/>
              <a:pathLst>
                <a:path w="881006" h="117418">
                  <a:moveTo>
                    <a:pt x="0" y="0"/>
                  </a:moveTo>
                  <a:lnTo>
                    <a:pt x="881006" y="0"/>
                  </a:lnTo>
                  <a:lnTo>
                    <a:pt x="881006" y="117418"/>
                  </a:lnTo>
                  <a:lnTo>
                    <a:pt x="0" y="11741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6" name="TextBox 66">
              <a:extLst>
                <a:ext uri="{FF2B5EF4-FFF2-40B4-BE49-F238E27FC236}">
                  <a16:creationId xmlns:a16="http://schemas.microsoft.com/office/drawing/2014/main" id="{922F63BF-BBF2-7D47-13BC-2CC41B28AAEC}"/>
                </a:ext>
              </a:extLst>
            </p:cNvPr>
            <p:cNvSpPr txBox="1"/>
            <p:nvPr/>
          </p:nvSpPr>
          <p:spPr>
            <a:xfrm>
              <a:off x="0" y="66675"/>
              <a:ext cx="881006" cy="50743"/>
            </a:xfrm>
            <a:prstGeom prst="rect">
              <a:avLst/>
            </a:prstGeom>
          </p:spPr>
          <p:txBody>
            <a:bodyPr lIns="50800" tIns="50800" rIns="50800" bIns="50800" rtlCol="0" anchor="ctr"/>
            <a:lstStyle/>
            <a:p>
              <a:pPr marL="0" marR="0" lvl="0" indent="0" algn="ctr" defTabSz="914400" rtl="0" eaLnBrk="1" fontAlgn="auto" latinLnBrk="0" hangingPunct="1">
                <a:lnSpc>
                  <a:spcPts val="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TextBox 76">
            <a:extLst>
              <a:ext uri="{FF2B5EF4-FFF2-40B4-BE49-F238E27FC236}">
                <a16:creationId xmlns:a16="http://schemas.microsoft.com/office/drawing/2014/main" id="{D4490811-9F61-BEDE-D9B1-8769AF758407}"/>
              </a:ext>
            </a:extLst>
          </p:cNvPr>
          <p:cNvSpPr txBox="1"/>
          <p:nvPr/>
        </p:nvSpPr>
        <p:spPr>
          <a:xfrm>
            <a:off x="4145798" y="817165"/>
            <a:ext cx="1983628" cy="382797"/>
          </a:xfrm>
          <a:prstGeom prst="rect">
            <a:avLst/>
          </a:prstGeom>
        </p:spPr>
        <p:txBody>
          <a:bodyPr wrap="square" lIns="0" tIns="0" rIns="0" bIns="0" rtlCol="0" anchor="t">
            <a:spAutoFit/>
          </a:bodyPr>
          <a:lstStyle/>
          <a:p>
            <a:pPr marL="0" marR="0" lvl="0" indent="0" algn="just" defTabSz="914400" rtl="0" eaLnBrk="1" fontAlgn="auto" latinLnBrk="0" hangingPunct="1">
              <a:lnSpc>
                <a:spcPts val="3499"/>
              </a:lnSpc>
              <a:spcBef>
                <a:spcPts val="0"/>
              </a:spcBef>
              <a:spcAft>
                <a:spcPts val="0"/>
              </a:spcAft>
              <a:buClrTx/>
              <a:buSzTx/>
              <a:buFontTx/>
              <a:buNone/>
              <a:tabLst/>
              <a:defRPr/>
            </a:pPr>
            <a:r>
              <a:rPr kumimoji="0" lang="en-US" sz="2499" b="1"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rPr>
              <a:t>2024.12</a:t>
            </a:r>
            <a:r>
              <a:rPr kumimoji="0" lang="en-US" sz="2499" b="0"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rPr>
              <a:t>月号</a:t>
            </a:r>
          </a:p>
        </p:txBody>
      </p:sp>
      <p:sp>
        <p:nvSpPr>
          <p:cNvPr id="122" name="TextBox 76">
            <a:extLst>
              <a:ext uri="{FF2B5EF4-FFF2-40B4-BE49-F238E27FC236}">
                <a16:creationId xmlns:a16="http://schemas.microsoft.com/office/drawing/2014/main" id="{36F88763-442C-3D41-FADB-C4441F1DC8DC}"/>
              </a:ext>
            </a:extLst>
          </p:cNvPr>
          <p:cNvSpPr txBox="1"/>
          <p:nvPr/>
        </p:nvSpPr>
        <p:spPr>
          <a:xfrm>
            <a:off x="6151173" y="10076929"/>
            <a:ext cx="1165124" cy="5078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BIZ UDGothic" panose="020B0400000000000000" pitchFamily="49" charset="-128"/>
                <a:ea typeface="BIZ UDGothic" panose="020B0400000000000000" pitchFamily="49" charset="-128"/>
                <a:cs typeface="+mn-cs"/>
              </a:rPr>
              <a:t>発行</a:t>
            </a:r>
            <a:r>
              <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BIZ UDGothic" panose="020B0400000000000000" pitchFamily="49" charset="-128"/>
                <a:ea typeface="BIZ UDGothic" panose="020B0400000000000000" pitchFamily="49" charset="-128"/>
                <a:cs typeface="+mn-cs"/>
              </a:rPr>
              <a:t>郡山りょう事務所</a:t>
            </a:r>
            <a:endPar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TEL:03-6550-1220</a:t>
            </a:r>
            <a:endParaRPr kumimoji="0" lang="en-US" sz="2000" b="0" i="0" u="none" strike="noStrike" kern="1200" cap="none" spc="0" normalizeH="0" baseline="0" noProof="0" dirty="0">
              <a:ln>
                <a:noFill/>
              </a:ln>
              <a:solidFill>
                <a:srgbClr val="FFFFFF"/>
              </a:solidFill>
              <a:effectLst/>
              <a:uLnTx/>
              <a:uFillTx/>
              <a:latin typeface="Rounded M+ Bold"/>
              <a:ea typeface="Rounded M+ Bold"/>
              <a:cs typeface="+mn-cs"/>
            </a:endParaRPr>
          </a:p>
        </p:txBody>
      </p:sp>
      <p:sp>
        <p:nvSpPr>
          <p:cNvPr id="8" name="Google Shape;92;p1">
            <a:extLst>
              <a:ext uri="{FF2B5EF4-FFF2-40B4-BE49-F238E27FC236}">
                <a16:creationId xmlns:a16="http://schemas.microsoft.com/office/drawing/2014/main" id="{7087D785-FE55-107D-14EA-6B0B9C1D9A6B}"/>
              </a:ext>
            </a:extLst>
          </p:cNvPr>
          <p:cNvSpPr/>
          <p:nvPr/>
        </p:nvSpPr>
        <p:spPr>
          <a:xfrm>
            <a:off x="0" y="0"/>
            <a:ext cx="7556500" cy="1408857"/>
          </a:xfrm>
          <a:prstGeom prst="flowChartDocument">
            <a:avLst/>
          </a:prstGeom>
          <a:solidFill>
            <a:srgbClr val="EA550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 name="Google Shape;95;p1">
            <a:extLst>
              <a:ext uri="{FF2B5EF4-FFF2-40B4-BE49-F238E27FC236}">
                <a16:creationId xmlns:a16="http://schemas.microsoft.com/office/drawing/2014/main" id="{D5FFECB1-D83C-F4A8-F52F-0B155AE2FA18}"/>
              </a:ext>
            </a:extLst>
          </p:cNvPr>
          <p:cNvSpPr txBox="1"/>
          <p:nvPr/>
        </p:nvSpPr>
        <p:spPr>
          <a:xfrm>
            <a:off x="315377" y="130980"/>
            <a:ext cx="3129961" cy="6955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27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郡山りょう</a:t>
            </a:r>
            <a:endParaRPr kumimoji="0" sz="18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1" name="Google Shape;96;p1">
            <a:extLst>
              <a:ext uri="{FF2B5EF4-FFF2-40B4-BE49-F238E27FC236}">
                <a16:creationId xmlns:a16="http://schemas.microsoft.com/office/drawing/2014/main" id="{8DDA7A72-7533-A7FA-A55D-3A77F1452E44}"/>
              </a:ext>
            </a:extLst>
          </p:cNvPr>
          <p:cNvSpPr txBox="1"/>
          <p:nvPr/>
        </p:nvSpPr>
        <p:spPr>
          <a:xfrm>
            <a:off x="335773" y="602141"/>
            <a:ext cx="3742250" cy="77559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マンスリーレポート</a:t>
            </a:r>
            <a:r>
              <a:rPr kumimoji="0" lang="ja-JP" altLang="en-US" sz="36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  </a:t>
            </a:r>
            <a:endParaRPr kumimoji="0" sz="20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4" name="Google Shape;97;p1">
            <a:extLst>
              <a:ext uri="{FF2B5EF4-FFF2-40B4-BE49-F238E27FC236}">
                <a16:creationId xmlns:a16="http://schemas.microsoft.com/office/drawing/2014/main" id="{E5C9C9EA-70D0-15AC-DCF3-7638600E57E4}"/>
              </a:ext>
            </a:extLst>
          </p:cNvPr>
          <p:cNvSpPr txBox="1"/>
          <p:nvPr/>
        </p:nvSpPr>
        <p:spPr>
          <a:xfrm>
            <a:off x="2982027" y="156632"/>
            <a:ext cx="1101023" cy="641201"/>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FFFF"/>
                </a:solidFill>
                <a:effectLst/>
                <a:uLnTx/>
                <a:uFillTx/>
                <a:latin typeface="Noto Sans JP Medium" panose="020B0200000000000000" pitchFamily="50" charset="-128"/>
                <a:ea typeface="Noto Sans JP Medium" panose="020B0200000000000000" pitchFamily="50" charset="-128"/>
                <a:cs typeface="Calibri"/>
                <a:sym typeface="Calibri"/>
              </a:rPr>
              <a:t>2025</a:t>
            </a:r>
          </a:p>
          <a:p>
            <a:pPr marL="0" marR="0" lvl="0" indent="0" algn="just" defTabSz="914400" rtl="0" eaLnBrk="1" fontAlgn="auto" latinLnBrk="0" hangingPunct="1">
              <a:lnSpc>
                <a:spcPts val="2500"/>
              </a:lnSpc>
              <a:spcBef>
                <a:spcPts val="0"/>
              </a:spcBef>
              <a:spcAft>
                <a:spcPts val="0"/>
              </a:spcAft>
              <a:buClrTx/>
              <a:buSzTx/>
              <a:buFontTx/>
              <a:buNone/>
              <a:tabLst/>
              <a:defRPr/>
            </a:pPr>
            <a:r>
              <a:rPr kumimoji="0" lang="en-US" altLang="ja-JP" sz="2499" b="0" i="0" u="none" strike="noStrike" kern="1200" cap="none" spc="0" normalizeH="0" baseline="0" noProof="0" dirty="0">
                <a:ln>
                  <a:noFill/>
                </a:ln>
                <a:solidFill>
                  <a:srgbClr val="FFFFFF"/>
                </a:solidFill>
                <a:effectLst/>
                <a:uLnTx/>
                <a:uFillTx/>
                <a:latin typeface="Noto Sans JP Medium" panose="020B0200000000000000" pitchFamily="50" charset="-128"/>
                <a:ea typeface="Noto Sans JP Medium" panose="020B0200000000000000" pitchFamily="50" charset="-128"/>
                <a:cs typeface="Calibri"/>
                <a:sym typeface="Calibri"/>
              </a:rPr>
              <a:t>10</a:t>
            </a:r>
            <a:r>
              <a:rPr kumimoji="0" lang="ja-JP" altLang="en-US" sz="2499" b="0" i="0" u="none" strike="noStrike" kern="1200" cap="none" spc="0" normalizeH="0" baseline="0" noProof="0" dirty="0">
                <a:ln>
                  <a:noFill/>
                </a:ln>
                <a:solidFill>
                  <a:srgbClr val="FFFFFF"/>
                </a:solidFill>
                <a:effectLst/>
                <a:uLnTx/>
                <a:uFillTx/>
                <a:latin typeface="Noto Sans JP Medium" panose="020B0200000000000000" pitchFamily="50" charset="-128"/>
                <a:ea typeface="Noto Sans JP Medium" panose="020B0200000000000000" pitchFamily="50" charset="-128"/>
                <a:cs typeface="Calibri"/>
                <a:sym typeface="Calibri"/>
              </a:rPr>
              <a:t>月号</a:t>
            </a:r>
            <a:endParaRPr kumimoji="0" sz="1800" b="0" i="0" u="none" strike="noStrike" kern="1200" cap="none" spc="0" normalizeH="0" baseline="0" noProof="0" dirty="0">
              <a:ln>
                <a:noFill/>
              </a:ln>
              <a:solidFill>
                <a:prstClr val="black"/>
              </a:solidFill>
              <a:effectLst/>
              <a:uLnTx/>
              <a:uFillTx/>
              <a:latin typeface="Noto Sans JP Medium" panose="020B0200000000000000" pitchFamily="50" charset="-128"/>
              <a:ea typeface="Noto Sans JP Medium" panose="020B0200000000000000" pitchFamily="50" charset="-128"/>
            </a:endParaRPr>
          </a:p>
        </p:txBody>
      </p:sp>
      <p:grpSp>
        <p:nvGrpSpPr>
          <p:cNvPr id="15" name="グループ化 14">
            <a:extLst>
              <a:ext uri="{FF2B5EF4-FFF2-40B4-BE49-F238E27FC236}">
                <a16:creationId xmlns:a16="http://schemas.microsoft.com/office/drawing/2014/main" id="{7F5B74E0-DE5E-F560-E447-44462860244D}"/>
              </a:ext>
            </a:extLst>
          </p:cNvPr>
          <p:cNvGrpSpPr/>
          <p:nvPr/>
        </p:nvGrpSpPr>
        <p:grpSpPr>
          <a:xfrm>
            <a:off x="4145798" y="160381"/>
            <a:ext cx="2209158" cy="866813"/>
            <a:chOff x="4188691" y="341947"/>
            <a:chExt cx="2248496" cy="936674"/>
          </a:xfrm>
        </p:grpSpPr>
        <p:sp>
          <p:nvSpPr>
            <p:cNvPr id="17" name="Google Shape;100;p1">
              <a:extLst>
                <a:ext uri="{FF2B5EF4-FFF2-40B4-BE49-F238E27FC236}">
                  <a16:creationId xmlns:a16="http://schemas.microsoft.com/office/drawing/2014/main" id="{AECE6807-CA84-5E78-31C4-379A27D92933}"/>
                </a:ext>
              </a:extLst>
            </p:cNvPr>
            <p:cNvSpPr/>
            <p:nvPr/>
          </p:nvSpPr>
          <p:spPr>
            <a:xfrm>
              <a:off x="4188691" y="341947"/>
              <a:ext cx="2248496" cy="936674"/>
            </a:xfrm>
            <a:prstGeom prst="roundRect">
              <a:avLst>
                <a:gd name="adj" fmla="val 2733"/>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nvGrpSpPr>
            <p:cNvPr id="18" name="Google Shape;101;p1">
              <a:extLst>
                <a:ext uri="{FF2B5EF4-FFF2-40B4-BE49-F238E27FC236}">
                  <a16:creationId xmlns:a16="http://schemas.microsoft.com/office/drawing/2014/main" id="{52356604-AC65-AAF4-B2F6-01299BADAFA2}"/>
                </a:ext>
              </a:extLst>
            </p:cNvPr>
            <p:cNvGrpSpPr/>
            <p:nvPr/>
          </p:nvGrpSpPr>
          <p:grpSpPr>
            <a:xfrm>
              <a:off x="4900394" y="488712"/>
              <a:ext cx="1476701" cy="675998"/>
              <a:chOff x="4809616" y="453141"/>
              <a:chExt cx="1476701" cy="675998"/>
            </a:xfrm>
          </p:grpSpPr>
          <p:sp>
            <p:nvSpPr>
              <p:cNvPr id="35" name="Google Shape;107;p1">
                <a:extLst>
                  <a:ext uri="{FF2B5EF4-FFF2-40B4-BE49-F238E27FC236}">
                    <a16:creationId xmlns:a16="http://schemas.microsoft.com/office/drawing/2014/main" id="{6EDE8AE6-5EF0-9ACA-A447-6A85B47029F0}"/>
                  </a:ext>
                </a:extLst>
              </p:cNvPr>
              <p:cNvSpPr txBox="1"/>
              <p:nvPr/>
            </p:nvSpPr>
            <p:spPr>
              <a:xfrm>
                <a:off x="4809616" y="453141"/>
                <a:ext cx="1476701" cy="558738"/>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04999"/>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BIZ UDGothic"/>
                    <a:sym typeface="BIZ UDGothic"/>
                  </a:rPr>
                  <a:t>LINE</a:t>
                </a: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BIZ UDGothic"/>
                    <a:sym typeface="BIZ UDGothic"/>
                  </a:rPr>
                  <a:t>公式の</a:t>
                </a: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rPr>
                  <a:t>登録</a:t>
                </a:r>
                <a:endParaRPr kumimoji="0" lang="en-US" altLang="ja-JP"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endParaRPr>
              </a:p>
              <a:p>
                <a:pPr marL="0" marR="0" lvl="0" indent="0" algn="just" defTabSz="914400" rtl="0" eaLnBrk="1" fontAlgn="auto" latinLnBrk="0" hangingPunct="1">
                  <a:lnSpc>
                    <a:spcPct val="104999"/>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rPr>
                  <a:t>お願いします！</a:t>
                </a:r>
                <a:endParaRPr kumimoji="0" sz="4800" b="0"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Google Shape;108;p1">
                <a:extLst>
                  <a:ext uri="{FF2B5EF4-FFF2-40B4-BE49-F238E27FC236}">
                    <a16:creationId xmlns:a16="http://schemas.microsoft.com/office/drawing/2014/main" id="{C06A0941-7386-4DF7-F4CF-D451E37BD2DC}"/>
                  </a:ext>
                </a:extLst>
              </p:cNvPr>
              <p:cNvSpPr/>
              <p:nvPr/>
            </p:nvSpPr>
            <p:spPr>
              <a:xfrm rot="16204817">
                <a:off x="6028837" y="929013"/>
                <a:ext cx="146018" cy="254234"/>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00B05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grpSp>
      <p:pic>
        <p:nvPicPr>
          <p:cNvPr id="1036" name="Picture 4">
            <a:extLst>
              <a:ext uri="{FF2B5EF4-FFF2-40B4-BE49-F238E27FC236}">
                <a16:creationId xmlns:a16="http://schemas.microsoft.com/office/drawing/2014/main" id="{35CA06AC-636D-B913-AAA5-82F8862C0E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3680" y="3800583"/>
            <a:ext cx="868416" cy="208165"/>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線コネクタ 33">
            <a:extLst>
              <a:ext uri="{FF2B5EF4-FFF2-40B4-BE49-F238E27FC236}">
                <a16:creationId xmlns:a16="http://schemas.microsoft.com/office/drawing/2014/main" id="{722191C1-2718-8ED0-D01A-3FDD2DE17411}"/>
              </a:ext>
            </a:extLst>
          </p:cNvPr>
          <p:cNvCxnSpPr>
            <a:cxnSpLocks/>
          </p:cNvCxnSpPr>
          <p:nvPr/>
        </p:nvCxnSpPr>
        <p:spPr>
          <a:xfrm>
            <a:off x="4845050" y="850900"/>
            <a:ext cx="120863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81" name="図 80" descr="口に手を当てている男性&#10;&#10;AI によって生成されたコンテンツは間違っている可能性があります。">
            <a:extLst>
              <a:ext uri="{FF2B5EF4-FFF2-40B4-BE49-F238E27FC236}">
                <a16:creationId xmlns:a16="http://schemas.microsoft.com/office/drawing/2014/main" id="{BA437B91-EFE0-F962-ACC2-D41AD96A67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5111" y="166204"/>
            <a:ext cx="844113" cy="844113"/>
          </a:xfrm>
          <a:prstGeom prst="rect">
            <a:avLst/>
          </a:prstGeom>
        </p:spPr>
      </p:pic>
      <p:pic>
        <p:nvPicPr>
          <p:cNvPr id="1026" name="Picture 2">
            <a:extLst>
              <a:ext uri="{FF2B5EF4-FFF2-40B4-BE49-F238E27FC236}">
                <a16:creationId xmlns:a16="http://schemas.microsoft.com/office/drawing/2014/main" id="{F5B8A262-1E7C-6A24-4611-5E0AC4E93C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2873" y="166204"/>
            <a:ext cx="844113" cy="8441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77">
            <a:extLst>
              <a:ext uri="{FF2B5EF4-FFF2-40B4-BE49-F238E27FC236}">
                <a16:creationId xmlns:a16="http://schemas.microsoft.com/office/drawing/2014/main" id="{8C943ECC-7A40-C608-7951-65AE5175D899}"/>
              </a:ext>
            </a:extLst>
          </p:cNvPr>
          <p:cNvSpPr txBox="1"/>
          <p:nvPr/>
        </p:nvSpPr>
        <p:spPr>
          <a:xfrm>
            <a:off x="499351" y="4045466"/>
            <a:ext cx="5042765" cy="426079"/>
          </a:xfrm>
          <a:prstGeom prst="rect">
            <a:avLst/>
          </a:prstGeom>
          <a:ln>
            <a:noFill/>
          </a:ln>
        </p:spPr>
        <p:txBody>
          <a:bodyPr wrap="square" lIns="0" tIns="0" rIns="0" bIns="0" rtlCol="0" anchor="ctr">
            <a:spAutoFit/>
          </a:bodyPr>
          <a:lstStyle/>
          <a:p>
            <a:pPr marL="0" marR="0" lvl="0" indent="0" algn="l" defTabSz="914400" rtl="0" eaLnBrk="1" fontAlgn="auto" latinLnBrk="0" hangingPunct="1">
              <a:lnSpc>
                <a:spcPts val="378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EA5504"/>
                </a:solidFill>
                <a:effectLst/>
                <a:uLnTx/>
                <a:uFillTx/>
                <a:latin typeface="HGPSoeiKakugothicUB" panose="020B0900000000000000" pitchFamily="34" charset="-128"/>
                <a:ea typeface="HGPSoeiKakugothicUB" panose="020B0900000000000000" pitchFamily="34" charset="-128"/>
                <a:cs typeface="+mn-cs"/>
              </a:rPr>
              <a:t>「ものづくりの現場の声を届けました！」</a:t>
            </a:r>
            <a:endParaRPr kumimoji="0" lang="en-US" sz="2400" b="0" i="0" u="none" strike="noStrike" kern="1200" cap="none" spc="0" normalizeH="0" baseline="0" noProof="0" dirty="0">
              <a:ln>
                <a:noFill/>
              </a:ln>
              <a:solidFill>
                <a:srgbClr val="EA5504"/>
              </a:solidFill>
              <a:effectLst/>
              <a:uLnTx/>
              <a:uFillTx/>
              <a:latin typeface="HGPSoeiKakugothicUB" panose="020B0900000000000000" pitchFamily="34" charset="-128"/>
              <a:ea typeface="HGPSoeiKakugothicUB" panose="020B0900000000000000" pitchFamily="34" charset="-128"/>
              <a:cs typeface="+mn-cs"/>
            </a:endParaRPr>
          </a:p>
        </p:txBody>
      </p:sp>
      <p:pic>
        <p:nvPicPr>
          <p:cNvPr id="45" name="図 44" descr="帽子をかぶっている少年&#10;&#10;自動的に生成された説明">
            <a:extLst>
              <a:ext uri="{FF2B5EF4-FFF2-40B4-BE49-F238E27FC236}">
                <a16:creationId xmlns:a16="http://schemas.microsoft.com/office/drawing/2014/main" id="{A3221807-D4AE-8D92-5087-9F8BF60889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17" t="3105" r="29763" b="3356"/>
          <a:stretch/>
        </p:blipFill>
        <p:spPr>
          <a:xfrm>
            <a:off x="44450" y="4042864"/>
            <a:ext cx="350976" cy="530210"/>
          </a:xfrm>
          <a:prstGeom prst="rect">
            <a:avLst/>
          </a:prstGeom>
        </p:spPr>
      </p:pic>
      <p:sp>
        <p:nvSpPr>
          <p:cNvPr id="50" name="テキスト ボックス 49">
            <a:extLst>
              <a:ext uri="{FF2B5EF4-FFF2-40B4-BE49-F238E27FC236}">
                <a16:creationId xmlns:a16="http://schemas.microsoft.com/office/drawing/2014/main" id="{C13BACC2-0D63-B491-1663-950E842C6EA4}"/>
              </a:ext>
            </a:extLst>
          </p:cNvPr>
          <p:cNvSpPr txBox="1"/>
          <p:nvPr/>
        </p:nvSpPr>
        <p:spPr>
          <a:xfrm>
            <a:off x="1873250" y="3769907"/>
            <a:ext cx="20790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bg1"/>
                </a:solidFill>
                <a:latin typeface="Noto Sans JP" panose="020B0200000000000000" pitchFamily="50" charset="-128"/>
                <a:ea typeface="Noto Sans JP" panose="020B0200000000000000" pitchFamily="50" charset="-128"/>
              </a:rPr>
              <a:t>9</a:t>
            </a:r>
            <a:r>
              <a:rPr kumimoji="1" lang="en-US" altLang="ja-JP" sz="11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/12</a:t>
            </a:r>
            <a:r>
              <a:rPr kumimoji="1" lang="ja-JP" altLang="en-US" sz="11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参議院予算委員会に出席</a:t>
            </a:r>
            <a:r>
              <a:rPr kumimoji="1" lang="en-US" altLang="ja-JP" sz="11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a:t>
            </a:r>
          </a:p>
        </p:txBody>
      </p:sp>
      <p:sp>
        <p:nvSpPr>
          <p:cNvPr id="1029" name="正方形/長方形 1028">
            <a:extLst>
              <a:ext uri="{FF2B5EF4-FFF2-40B4-BE49-F238E27FC236}">
                <a16:creationId xmlns:a16="http://schemas.microsoft.com/office/drawing/2014/main" id="{C8094F91-D223-8F4E-1357-DA82300BE757}"/>
              </a:ext>
            </a:extLst>
          </p:cNvPr>
          <p:cNvSpPr/>
          <p:nvPr/>
        </p:nvSpPr>
        <p:spPr>
          <a:xfrm>
            <a:off x="317822" y="6577528"/>
            <a:ext cx="2377541" cy="25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lstStyle/>
          <a:p>
            <a:pPr lvl="0">
              <a:defRPr/>
            </a:pPr>
            <a:r>
              <a:rPr kumimoji="1" lang="ja-JP" altLang="en-US" sz="12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新燃料を手広く開発する余裕がない</a:t>
            </a:r>
            <a:r>
              <a:rPr kumimoji="1" lang="en-US" altLang="ja-JP" sz="12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p:txBody>
      </p:sp>
      <p:sp>
        <p:nvSpPr>
          <p:cNvPr id="1040" name="四角形: 角を丸くする 1039">
            <a:extLst>
              <a:ext uri="{FF2B5EF4-FFF2-40B4-BE49-F238E27FC236}">
                <a16:creationId xmlns:a16="http://schemas.microsoft.com/office/drawing/2014/main" id="{433FD1E0-5694-F124-4A43-457A5AE43DE9}"/>
              </a:ext>
            </a:extLst>
          </p:cNvPr>
          <p:cNvSpPr/>
          <p:nvPr/>
        </p:nvSpPr>
        <p:spPr>
          <a:xfrm>
            <a:off x="5572438" y="4016469"/>
            <a:ext cx="1987340" cy="2549194"/>
          </a:xfrm>
          <a:prstGeom prst="roundRect">
            <a:avLst>
              <a:gd name="adj" fmla="val 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3BC3859B-52B9-E687-B24C-53994609A99C}"/>
              </a:ext>
            </a:extLst>
          </p:cNvPr>
          <p:cNvSpPr/>
          <p:nvPr/>
        </p:nvSpPr>
        <p:spPr>
          <a:xfrm>
            <a:off x="5566177" y="4780166"/>
            <a:ext cx="2057346" cy="17857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defRPr/>
            </a:pPr>
            <a:r>
              <a:rPr kumimoji="1" lang="ja-JP" altLang="en-US" sz="1000" b="0" i="0" u="none" strike="noStrike" kern="1200" cap="none" spc="0" normalizeH="0" baseline="0" noProof="0" dirty="0">
                <a:ln>
                  <a:noFill/>
                </a:ln>
                <a:solidFill>
                  <a:srgbClr val="FFFFFF"/>
                </a:solidFill>
                <a:effectLst/>
                <a:uLnTx/>
                <a:uFillTx/>
                <a:latin typeface="Noto Sans JP" panose="020B0200000000000000" pitchFamily="50" charset="-128"/>
                <a:ea typeface="Noto Sans JP" panose="020B0200000000000000" pitchFamily="50" charset="-128"/>
              </a:rPr>
              <a:t>はたらく現場の課題解決をするために</a:t>
            </a:r>
            <a:r>
              <a:rPr kumimoji="1" lang="ja-JP" altLang="en-US"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現在の施策の発展を要望</a:t>
            </a:r>
            <a:r>
              <a:rPr kumimoji="1" lang="en-US" altLang="ja-JP"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a:t>
            </a:r>
            <a:endParaRPr kumimoji="1" lang="ja-JP" altLang="en-US" sz="1000" b="0"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endParaRPr>
          </a:p>
          <a:p>
            <a:pPr lvl="0">
              <a:defRPr/>
            </a:pPr>
            <a:endParaRPr kumimoji="1" lang="en-US" altLang="ja-JP" sz="1000" dirty="0">
              <a:solidFill>
                <a:schemeClr val="bg1"/>
              </a:solidFill>
              <a:latin typeface="Noto Sans JP" panose="020B0200000000000000" pitchFamily="50" charset="-128"/>
              <a:ea typeface="Noto Sans JP" panose="020B0200000000000000" pitchFamily="50" charset="-128"/>
            </a:endParaRPr>
          </a:p>
          <a:p>
            <a:pPr lvl="0">
              <a:defRPr/>
            </a:pP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文科省で</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5</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年間、取り組んできた</a:t>
            </a:r>
            <a:endPar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マイスターハイスクール事業</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が</a:t>
            </a:r>
            <a:r>
              <a:rPr kumimoji="1" lang="ja-JP" altLang="en-US"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バージョンアップ</a:t>
            </a:r>
            <a:r>
              <a:rPr kumimoji="1" lang="en-US" altLang="ja-JP"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a:t>
            </a:r>
          </a:p>
          <a:p>
            <a:pPr lvl="0">
              <a:defRPr/>
            </a:pPr>
            <a:endParaRPr kumimoji="1" lang="en-US" altLang="ja-JP" sz="1000" dirty="0">
              <a:solidFill>
                <a:schemeClr val="bg1"/>
              </a:solidFill>
              <a:latin typeface="Noto Sans JP" panose="020B0200000000000000" pitchFamily="50" charset="-128"/>
              <a:ea typeface="Noto Sans JP" panose="020B0200000000000000" pitchFamily="50" charset="-128"/>
            </a:endParaRPr>
          </a:p>
          <a:p>
            <a:pPr lvl="0">
              <a:defRPr/>
            </a:pP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令和</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8</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年度の概算要求で</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ネクストマイスターハイスクール事業 </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として予算も</a:t>
            </a:r>
            <a:r>
              <a:rPr kumimoji="1" lang="ja-JP" altLang="en-US"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３倍</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の</a:t>
            </a:r>
            <a:r>
              <a:rPr kumimoji="1" lang="ja-JP" altLang="en-US"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６億円</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を計上となりました。</a:t>
            </a:r>
          </a:p>
        </p:txBody>
      </p:sp>
      <p:sp>
        <p:nvSpPr>
          <p:cNvPr id="1037" name="正方形/長方形 1036">
            <a:extLst>
              <a:ext uri="{FF2B5EF4-FFF2-40B4-BE49-F238E27FC236}">
                <a16:creationId xmlns:a16="http://schemas.microsoft.com/office/drawing/2014/main" id="{02AE8789-A6AA-0E95-AC32-6802AB5CF33C}"/>
              </a:ext>
            </a:extLst>
          </p:cNvPr>
          <p:cNvSpPr/>
          <p:nvPr/>
        </p:nvSpPr>
        <p:spPr>
          <a:xfrm>
            <a:off x="2497012" y="4570013"/>
            <a:ext cx="2849117" cy="25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lstStyle/>
          <a:p>
            <a:pPr lvl="0" algn="ctr">
              <a:defRPr/>
            </a:pPr>
            <a:r>
              <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 「マ</a:t>
            </a:r>
            <a:r>
              <a:rPr kumimoji="1" lang="ja-JP" altLang="en-US" sz="1200" dirty="0">
                <a:solidFill>
                  <a:schemeClr val="tx1"/>
                </a:solidFill>
                <a:latin typeface="Noto Sans JP" panose="020B0200000000000000" pitchFamily="50" charset="-128"/>
                <a:ea typeface="Noto Sans JP" panose="020B0200000000000000" pitchFamily="50" charset="-128"/>
              </a:rPr>
              <a:t>イ</a:t>
            </a:r>
            <a:r>
              <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スターハイスクール制度」で前進！</a:t>
            </a:r>
          </a:p>
        </p:txBody>
      </p:sp>
      <p:grpSp>
        <p:nvGrpSpPr>
          <p:cNvPr id="1030" name="グループ化 1029">
            <a:extLst>
              <a:ext uri="{FF2B5EF4-FFF2-40B4-BE49-F238E27FC236}">
                <a16:creationId xmlns:a16="http://schemas.microsoft.com/office/drawing/2014/main" id="{493EB3F4-A559-5E7F-F5BF-A87DBFA1CA14}"/>
              </a:ext>
            </a:extLst>
          </p:cNvPr>
          <p:cNvGrpSpPr/>
          <p:nvPr/>
        </p:nvGrpSpPr>
        <p:grpSpPr>
          <a:xfrm>
            <a:off x="2400197" y="4875068"/>
            <a:ext cx="3227261" cy="1086804"/>
            <a:chOff x="2117002" y="5469560"/>
            <a:chExt cx="3227261" cy="1086804"/>
          </a:xfrm>
        </p:grpSpPr>
        <p:grpSp>
          <p:nvGrpSpPr>
            <p:cNvPr id="1066" name="グループ化 1065">
              <a:extLst>
                <a:ext uri="{FF2B5EF4-FFF2-40B4-BE49-F238E27FC236}">
                  <a16:creationId xmlns:a16="http://schemas.microsoft.com/office/drawing/2014/main" id="{2BFDA168-BDD0-0416-17EC-ACBA8C023BA0}"/>
                </a:ext>
              </a:extLst>
            </p:cNvPr>
            <p:cNvGrpSpPr/>
            <p:nvPr/>
          </p:nvGrpSpPr>
          <p:grpSpPr>
            <a:xfrm>
              <a:off x="3395636" y="5469560"/>
              <a:ext cx="590491" cy="1086804"/>
              <a:chOff x="1224684" y="5366259"/>
              <a:chExt cx="590491" cy="1086804"/>
            </a:xfrm>
          </p:grpSpPr>
          <p:pic>
            <p:nvPicPr>
              <p:cNvPr id="1031" name="図 1030" descr="アイコン&#10;&#10;自動的に生成された説明">
                <a:extLst>
                  <a:ext uri="{FF2B5EF4-FFF2-40B4-BE49-F238E27FC236}">
                    <a16:creationId xmlns:a16="http://schemas.microsoft.com/office/drawing/2014/main" id="{47FE85BC-95A4-C262-CFD3-BD7D49B627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4644" y="5801114"/>
                <a:ext cx="469636" cy="252000"/>
              </a:xfrm>
              <a:prstGeom prst="rect">
                <a:avLst/>
              </a:prstGeom>
            </p:spPr>
          </p:pic>
          <p:sp>
            <p:nvSpPr>
              <p:cNvPr id="1052" name="矢印: 右 1051">
                <a:extLst>
                  <a:ext uri="{FF2B5EF4-FFF2-40B4-BE49-F238E27FC236}">
                    <a16:creationId xmlns:a16="http://schemas.microsoft.com/office/drawing/2014/main" id="{077B5D80-B412-7BEA-28A4-B15B82DA8B9C}"/>
                  </a:ext>
                </a:extLst>
              </p:cNvPr>
              <p:cNvSpPr/>
              <p:nvPr/>
            </p:nvSpPr>
            <p:spPr>
              <a:xfrm>
                <a:off x="1241468" y="5499100"/>
                <a:ext cx="573707" cy="180025"/>
              </a:xfrm>
              <a:prstGeom prst="rightArrow">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3" name="矢印: 右 1052">
                <a:extLst>
                  <a:ext uri="{FF2B5EF4-FFF2-40B4-BE49-F238E27FC236}">
                    <a16:creationId xmlns:a16="http://schemas.microsoft.com/office/drawing/2014/main" id="{60C7C6D9-1E5A-175B-CA8F-840BE706010C}"/>
                  </a:ext>
                </a:extLst>
              </p:cNvPr>
              <p:cNvSpPr/>
              <p:nvPr/>
            </p:nvSpPr>
            <p:spPr>
              <a:xfrm flipH="1">
                <a:off x="1224684" y="6227072"/>
                <a:ext cx="573707" cy="180025"/>
              </a:xfrm>
              <a:prstGeom prst="rightArrow">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6" name="図 1055" descr="挿絵, ウィンドウ が含まれている画像&#10;&#10;自動的に生成された説明">
                <a:extLst>
                  <a:ext uri="{FF2B5EF4-FFF2-40B4-BE49-F238E27FC236}">
                    <a16:creationId xmlns:a16="http://schemas.microsoft.com/office/drawing/2014/main" id="{21838D6D-0D75-0A04-CF77-8D2698FF55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8284" y="5366259"/>
                <a:ext cx="262356" cy="360000"/>
              </a:xfrm>
              <a:prstGeom prst="rect">
                <a:avLst/>
              </a:prstGeom>
            </p:spPr>
          </p:pic>
          <p:pic>
            <p:nvPicPr>
              <p:cNvPr id="1058" name="図 1057" descr="挿絵 が含まれている画像&#10;&#10;自動的に生成された説明">
                <a:extLst>
                  <a:ext uri="{FF2B5EF4-FFF2-40B4-BE49-F238E27FC236}">
                    <a16:creationId xmlns:a16="http://schemas.microsoft.com/office/drawing/2014/main" id="{C3218F04-0F47-E366-92DA-1640BE4785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53804" y="6093063"/>
                <a:ext cx="376188" cy="360000"/>
              </a:xfrm>
              <a:prstGeom prst="rect">
                <a:avLst/>
              </a:prstGeom>
            </p:spPr>
          </p:pic>
        </p:grpSp>
        <p:pic>
          <p:nvPicPr>
            <p:cNvPr id="1033" name="図 1032" descr="抽象, 挿絵 が含まれている画像&#10;&#10;自動的に生成された説明">
              <a:extLst>
                <a:ext uri="{FF2B5EF4-FFF2-40B4-BE49-F238E27FC236}">
                  <a16:creationId xmlns:a16="http://schemas.microsoft.com/office/drawing/2014/main" id="{26E4FE75-B398-C5CF-2222-C0174A5751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7914" y="5741244"/>
              <a:ext cx="496152" cy="504000"/>
            </a:xfrm>
            <a:prstGeom prst="rect">
              <a:avLst/>
            </a:prstGeom>
          </p:spPr>
        </p:pic>
        <p:grpSp>
          <p:nvGrpSpPr>
            <p:cNvPr id="1051" name="グループ化 1050">
              <a:extLst>
                <a:ext uri="{FF2B5EF4-FFF2-40B4-BE49-F238E27FC236}">
                  <a16:creationId xmlns:a16="http://schemas.microsoft.com/office/drawing/2014/main" id="{38150996-0A78-68F8-3F5E-1A53CD86CF5F}"/>
                </a:ext>
              </a:extLst>
            </p:cNvPr>
            <p:cNvGrpSpPr/>
            <p:nvPr/>
          </p:nvGrpSpPr>
          <p:grpSpPr>
            <a:xfrm>
              <a:off x="2587378" y="5475066"/>
              <a:ext cx="357225" cy="172503"/>
              <a:chOff x="187323" y="6214632"/>
              <a:chExt cx="357225" cy="172503"/>
            </a:xfrm>
          </p:grpSpPr>
          <p:sp>
            <p:nvSpPr>
              <p:cNvPr id="1045" name="四角形: 角を丸くする 1044">
                <a:extLst>
                  <a:ext uri="{FF2B5EF4-FFF2-40B4-BE49-F238E27FC236}">
                    <a16:creationId xmlns:a16="http://schemas.microsoft.com/office/drawing/2014/main" id="{A75CCA7A-8CB1-D4B5-C84F-062A6F394AB5}"/>
                  </a:ext>
                </a:extLst>
              </p:cNvPr>
              <p:cNvSpPr/>
              <p:nvPr/>
            </p:nvSpPr>
            <p:spPr>
              <a:xfrm>
                <a:off x="206616" y="6214632"/>
                <a:ext cx="318638" cy="172503"/>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8" name="正方形/長方形 1037">
                <a:extLst>
                  <a:ext uri="{FF2B5EF4-FFF2-40B4-BE49-F238E27FC236}">
                    <a16:creationId xmlns:a16="http://schemas.microsoft.com/office/drawing/2014/main" id="{DEAF1009-616D-CDEC-698D-FECB055F6B46}"/>
                  </a:ext>
                </a:extLst>
              </p:cNvPr>
              <p:cNvSpPr/>
              <p:nvPr/>
            </p:nvSpPr>
            <p:spPr>
              <a:xfrm>
                <a:off x="187323" y="6220332"/>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現場</a:t>
                </a:r>
                <a:endParaRPr kumimoji="1" lang="ja-JP" altLang="en-US" sz="105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sp>
          <p:nvSpPr>
            <p:cNvPr id="1060" name="正方形/長方形 1059">
              <a:extLst>
                <a:ext uri="{FF2B5EF4-FFF2-40B4-BE49-F238E27FC236}">
                  <a16:creationId xmlns:a16="http://schemas.microsoft.com/office/drawing/2014/main" id="{E97F0DC5-8CAE-F991-5C23-7836F73E38B1}"/>
                </a:ext>
              </a:extLst>
            </p:cNvPr>
            <p:cNvSpPr/>
            <p:nvPr/>
          </p:nvSpPr>
          <p:spPr>
            <a:xfrm>
              <a:off x="2117002" y="6250029"/>
              <a:ext cx="1303133" cy="2899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現場の人</a:t>
              </a:r>
              <a:r>
                <a:rPr kumimoji="1" lang="ja-JP" altLang="en-US" sz="800" b="0" i="0" u="none" strike="noStrike" kern="1200" cap="none" spc="0" normalizeH="0" baseline="0" noProof="0">
                  <a:ln>
                    <a:noFill/>
                  </a:ln>
                  <a:solidFill>
                    <a:schemeClr val="tx1"/>
                  </a:solidFill>
                  <a:effectLst/>
                  <a:uLnTx/>
                  <a:uFillTx/>
                  <a:latin typeface="Noto Sans JP" panose="020B0200000000000000" pitchFamily="50" charset="-128"/>
                  <a:ea typeface="Noto Sans JP" panose="020B0200000000000000" pitchFamily="50" charset="-128"/>
                </a:rPr>
                <a:t>が学校や企業で最先端</a:t>
              </a:r>
              <a:r>
                <a:rPr kumimoji="1" lang="ja-JP" altLang="en-US"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の技術を教える</a:t>
              </a:r>
            </a:p>
          </p:txBody>
        </p:sp>
        <p:pic>
          <p:nvPicPr>
            <p:cNvPr id="1035" name="図 1034" descr="ダイアグラム&#10;&#10;自動的に生成された説明">
              <a:extLst>
                <a:ext uri="{FF2B5EF4-FFF2-40B4-BE49-F238E27FC236}">
                  <a16:creationId xmlns:a16="http://schemas.microsoft.com/office/drawing/2014/main" id="{798B6BD0-91FE-8C2E-B355-229F91E147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26821" y="5813244"/>
              <a:ext cx="624450" cy="360000"/>
            </a:xfrm>
            <a:prstGeom prst="rect">
              <a:avLst/>
            </a:prstGeom>
          </p:spPr>
        </p:pic>
        <p:grpSp>
          <p:nvGrpSpPr>
            <p:cNvPr id="1050" name="グループ化 1049">
              <a:extLst>
                <a:ext uri="{FF2B5EF4-FFF2-40B4-BE49-F238E27FC236}">
                  <a16:creationId xmlns:a16="http://schemas.microsoft.com/office/drawing/2014/main" id="{DF8E78D2-C21E-C2EC-2265-906BFBC8D8CB}"/>
                </a:ext>
              </a:extLst>
            </p:cNvPr>
            <p:cNvGrpSpPr/>
            <p:nvPr/>
          </p:nvGrpSpPr>
          <p:grpSpPr>
            <a:xfrm>
              <a:off x="4460434" y="5475066"/>
              <a:ext cx="357225" cy="172503"/>
              <a:chOff x="1371595" y="6302852"/>
              <a:chExt cx="357225" cy="172503"/>
            </a:xfrm>
          </p:grpSpPr>
          <p:sp>
            <p:nvSpPr>
              <p:cNvPr id="1048" name="四角形: 角を丸くする 1047">
                <a:extLst>
                  <a:ext uri="{FF2B5EF4-FFF2-40B4-BE49-F238E27FC236}">
                    <a16:creationId xmlns:a16="http://schemas.microsoft.com/office/drawing/2014/main" id="{E6AF4B36-29FF-A911-4E93-88E13CC5DC49}"/>
                  </a:ext>
                </a:extLst>
              </p:cNvPr>
              <p:cNvSpPr/>
              <p:nvPr/>
            </p:nvSpPr>
            <p:spPr>
              <a:xfrm>
                <a:off x="1390888" y="6302852"/>
                <a:ext cx="318638" cy="172503"/>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9" name="正方形/長方形 1048">
                <a:extLst>
                  <a:ext uri="{FF2B5EF4-FFF2-40B4-BE49-F238E27FC236}">
                    <a16:creationId xmlns:a16="http://schemas.microsoft.com/office/drawing/2014/main" id="{9EE3DEB0-F2F8-88E3-0DFF-8FB0DF7DF32F}"/>
                  </a:ext>
                </a:extLst>
              </p:cNvPr>
              <p:cNvSpPr/>
              <p:nvPr/>
            </p:nvSpPr>
            <p:spPr>
              <a:xfrm>
                <a:off x="1371595" y="6308552"/>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学校</a:t>
                </a:r>
              </a:p>
            </p:txBody>
          </p:sp>
        </p:grpSp>
        <p:sp>
          <p:nvSpPr>
            <p:cNvPr id="1062" name="正方形/長方形 1061">
              <a:extLst>
                <a:ext uri="{FF2B5EF4-FFF2-40B4-BE49-F238E27FC236}">
                  <a16:creationId xmlns:a16="http://schemas.microsoft.com/office/drawing/2014/main" id="{E55C8724-3874-626A-C650-4B2156C8E7AF}"/>
                </a:ext>
              </a:extLst>
            </p:cNvPr>
            <p:cNvSpPr/>
            <p:nvPr/>
          </p:nvSpPr>
          <p:spPr>
            <a:xfrm>
              <a:off x="4010029" y="6260937"/>
              <a:ext cx="1334234" cy="2899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次世代の職業人材を育て</a:t>
              </a:r>
              <a:endParaRPr kumimoji="1" lang="en-US" altLang="ja-JP"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a:p>
              <a:pPr lvl="0">
                <a:defRPr/>
              </a:pPr>
              <a:r>
                <a:rPr kumimoji="1" lang="ja-JP" altLang="en-US"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地域の成長を牽引する</a:t>
              </a:r>
              <a:endParaRPr kumimoji="1" lang="en-US" altLang="ja-JP"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p:txBody>
        </p:sp>
      </p:grpSp>
      <p:grpSp>
        <p:nvGrpSpPr>
          <p:cNvPr id="108" name="グループ化 107">
            <a:extLst>
              <a:ext uri="{FF2B5EF4-FFF2-40B4-BE49-F238E27FC236}">
                <a16:creationId xmlns:a16="http://schemas.microsoft.com/office/drawing/2014/main" id="{8B1C1291-0813-3C24-B959-A282A18E4A3B}"/>
              </a:ext>
            </a:extLst>
          </p:cNvPr>
          <p:cNvGrpSpPr/>
          <p:nvPr/>
        </p:nvGrpSpPr>
        <p:grpSpPr>
          <a:xfrm>
            <a:off x="391721" y="5073104"/>
            <a:ext cx="2054260" cy="630624"/>
            <a:chOff x="392355" y="4873225"/>
            <a:chExt cx="2054260" cy="630624"/>
          </a:xfrm>
        </p:grpSpPr>
        <p:grpSp>
          <p:nvGrpSpPr>
            <p:cNvPr id="1086" name="グループ化 1085">
              <a:extLst>
                <a:ext uri="{FF2B5EF4-FFF2-40B4-BE49-F238E27FC236}">
                  <a16:creationId xmlns:a16="http://schemas.microsoft.com/office/drawing/2014/main" id="{3545F0D7-3393-CE1B-5D49-2EC5EA5D2B86}"/>
                </a:ext>
              </a:extLst>
            </p:cNvPr>
            <p:cNvGrpSpPr/>
            <p:nvPr/>
          </p:nvGrpSpPr>
          <p:grpSpPr>
            <a:xfrm>
              <a:off x="1025430" y="4873225"/>
              <a:ext cx="1421185" cy="581870"/>
              <a:chOff x="762015" y="5206661"/>
              <a:chExt cx="1421185" cy="581870"/>
            </a:xfrm>
          </p:grpSpPr>
          <p:sp>
            <p:nvSpPr>
              <p:cNvPr id="1074" name="四角形: 角を丸くする 1073">
                <a:extLst>
                  <a:ext uri="{FF2B5EF4-FFF2-40B4-BE49-F238E27FC236}">
                    <a16:creationId xmlns:a16="http://schemas.microsoft.com/office/drawing/2014/main" id="{C53E171E-A73F-62B3-E2A3-B9C9F5E6EF34}"/>
                  </a:ext>
                </a:extLst>
              </p:cNvPr>
              <p:cNvSpPr/>
              <p:nvPr/>
            </p:nvSpPr>
            <p:spPr>
              <a:xfrm>
                <a:off x="804900" y="5206661"/>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1" name="正方形/長方形 1070">
                <a:extLst>
                  <a:ext uri="{FF2B5EF4-FFF2-40B4-BE49-F238E27FC236}">
                    <a16:creationId xmlns:a16="http://schemas.microsoft.com/office/drawing/2014/main" id="{C0A8583A-8F7A-F3ED-E94E-D195AA675436}"/>
                  </a:ext>
                </a:extLst>
              </p:cNvPr>
              <p:cNvSpPr/>
              <p:nvPr/>
            </p:nvSpPr>
            <p:spPr>
              <a:xfrm>
                <a:off x="762015" y="5267502"/>
                <a:ext cx="1421185" cy="433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学校の教育の機材や機械が古なってきたから買い替えたいけどお金が</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endPar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pic>
          <p:nvPicPr>
            <p:cNvPr id="1081" name="図 1080" descr="挿絵 が含まれている画像&#10;&#10;自動的に生成された説明">
              <a:extLst>
                <a:ext uri="{FF2B5EF4-FFF2-40B4-BE49-F238E27FC236}">
                  <a16:creationId xmlns:a16="http://schemas.microsoft.com/office/drawing/2014/main" id="{B3A0C8EA-7E96-3A9A-3823-FF8412BB6D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2355" y="4999895"/>
              <a:ext cx="575711" cy="503954"/>
            </a:xfrm>
            <a:prstGeom prst="rect">
              <a:avLst/>
            </a:prstGeom>
          </p:spPr>
        </p:pic>
      </p:grpSp>
      <p:grpSp>
        <p:nvGrpSpPr>
          <p:cNvPr id="107" name="グループ化 106">
            <a:extLst>
              <a:ext uri="{FF2B5EF4-FFF2-40B4-BE49-F238E27FC236}">
                <a16:creationId xmlns:a16="http://schemas.microsoft.com/office/drawing/2014/main" id="{F0CA3A41-1217-742D-2DEB-FF9408BE630F}"/>
              </a:ext>
            </a:extLst>
          </p:cNvPr>
          <p:cNvGrpSpPr/>
          <p:nvPr/>
        </p:nvGrpSpPr>
        <p:grpSpPr>
          <a:xfrm>
            <a:off x="509114" y="5932020"/>
            <a:ext cx="1940616" cy="609677"/>
            <a:chOff x="509748" y="5637683"/>
            <a:chExt cx="1940616" cy="609677"/>
          </a:xfrm>
        </p:grpSpPr>
        <p:pic>
          <p:nvPicPr>
            <p:cNvPr id="1073" name="図 1072" descr="食品, 挿絵 が含まれている画像&#10;&#10;自動的に生成された説明">
              <a:extLst>
                <a:ext uri="{FF2B5EF4-FFF2-40B4-BE49-F238E27FC236}">
                  <a16:creationId xmlns:a16="http://schemas.microsoft.com/office/drawing/2014/main" id="{CAC79A09-D2E8-3581-7A85-CDAD0AB64B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748" y="5741755"/>
              <a:ext cx="394682" cy="505605"/>
            </a:xfrm>
            <a:prstGeom prst="rect">
              <a:avLst/>
            </a:prstGeom>
          </p:spPr>
        </p:pic>
        <p:grpSp>
          <p:nvGrpSpPr>
            <p:cNvPr id="1087" name="グループ化 1086">
              <a:extLst>
                <a:ext uri="{FF2B5EF4-FFF2-40B4-BE49-F238E27FC236}">
                  <a16:creationId xmlns:a16="http://schemas.microsoft.com/office/drawing/2014/main" id="{81E54D12-5D1D-49B9-3ABD-AC8782126C4C}"/>
                </a:ext>
              </a:extLst>
            </p:cNvPr>
            <p:cNvGrpSpPr/>
            <p:nvPr/>
          </p:nvGrpSpPr>
          <p:grpSpPr>
            <a:xfrm>
              <a:off x="1065666" y="5637683"/>
              <a:ext cx="1384698" cy="581870"/>
              <a:chOff x="755913" y="5971169"/>
              <a:chExt cx="1384698" cy="581870"/>
            </a:xfrm>
          </p:grpSpPr>
          <p:sp>
            <p:nvSpPr>
              <p:cNvPr id="1085" name="四角形: 角を丸くする 1084">
                <a:extLst>
                  <a:ext uri="{FF2B5EF4-FFF2-40B4-BE49-F238E27FC236}">
                    <a16:creationId xmlns:a16="http://schemas.microsoft.com/office/drawing/2014/main" id="{6B04E0C5-F85F-6809-79FC-7F9910808F11}"/>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82" name="正方形/長方形 1081">
                <a:extLst>
                  <a:ext uri="{FF2B5EF4-FFF2-40B4-BE49-F238E27FC236}">
                    <a16:creationId xmlns:a16="http://schemas.microsoft.com/office/drawing/2014/main" id="{E47EB15B-9B4A-3333-B8FA-7673CF38F2CB}"/>
                  </a:ext>
                </a:extLst>
              </p:cNvPr>
              <p:cNvSpPr/>
              <p:nvPr/>
            </p:nvSpPr>
            <p:spPr>
              <a:xfrm>
                <a:off x="756628" y="6016487"/>
                <a:ext cx="138398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学校で</a:t>
                </a:r>
                <a:r>
                  <a:rPr kumimoji="1" lang="ja-JP" altLang="en-US" sz="800" dirty="0">
                    <a:solidFill>
                      <a:schemeClr val="bg1"/>
                    </a:solidFill>
                    <a:latin typeface="Noto Sans JP" panose="020B0200000000000000" pitchFamily="50" charset="-128"/>
                    <a:ea typeface="Noto Sans JP" panose="020B0200000000000000" pitchFamily="50" charset="-128"/>
                  </a:rPr>
                  <a:t>使ったことがない</a:t>
                </a: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機械だから使い方がわからない。また学ばないと</a:t>
                </a:r>
              </a:p>
            </p:txBody>
          </p:sp>
        </p:grpSp>
      </p:grpSp>
      <p:sp>
        <p:nvSpPr>
          <p:cNvPr id="1089" name="正方形/長方形 1088">
            <a:extLst>
              <a:ext uri="{FF2B5EF4-FFF2-40B4-BE49-F238E27FC236}">
                <a16:creationId xmlns:a16="http://schemas.microsoft.com/office/drawing/2014/main" id="{FDBD6A13-CF73-7D4A-E27E-318D325FCA29}"/>
              </a:ext>
            </a:extLst>
          </p:cNvPr>
          <p:cNvSpPr/>
          <p:nvPr/>
        </p:nvSpPr>
        <p:spPr>
          <a:xfrm>
            <a:off x="312165" y="4575725"/>
            <a:ext cx="2083922" cy="25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lstStyle/>
          <a:p>
            <a:pPr lvl="0">
              <a:defRPr/>
            </a:pPr>
            <a:r>
              <a:rPr kumimoji="1" lang="ja-JP" altLang="en-US" sz="1200" b="0" i="0" u="none" strike="noStrike" kern="1200" cap="none" spc="0" normalizeH="0" baseline="0" noProof="0">
                <a:ln>
                  <a:noFill/>
                </a:ln>
                <a:solidFill>
                  <a:schemeClr val="tx1"/>
                </a:solidFill>
                <a:effectLst/>
                <a:uLnTx/>
                <a:uFillTx/>
                <a:latin typeface="Noto Sans JP" panose="020B0200000000000000" pitchFamily="50" charset="-128"/>
                <a:ea typeface="Noto Sans JP" panose="020B0200000000000000" pitchFamily="50" charset="-128"/>
              </a:rPr>
              <a:t>■ ものづくり人材を育てる</a:t>
            </a:r>
            <a:endParaRPr kumimoji="1" lang="en-US" altLang="ja-JP"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a:p>
            <a:pPr lvl="0">
              <a:defRPr/>
            </a:pPr>
            <a:r>
              <a:rPr kumimoji="1" lang="ja-JP" altLang="en-US" sz="1200">
                <a:solidFill>
                  <a:schemeClr val="tx1"/>
                </a:solidFill>
                <a:latin typeface="Noto Sans JP" panose="020B0200000000000000" pitchFamily="50" charset="-128"/>
                <a:ea typeface="Noto Sans JP" panose="020B0200000000000000" pitchFamily="50" charset="-128"/>
              </a:rPr>
              <a:t>　</a:t>
            </a:r>
            <a:r>
              <a:rPr kumimoji="1" lang="ja-JP" altLang="en-US" sz="1200" b="0" i="0" u="none" strike="noStrike" kern="1200" cap="none" spc="0" normalizeH="0" baseline="0" noProof="0">
                <a:ln>
                  <a:noFill/>
                </a:ln>
                <a:solidFill>
                  <a:schemeClr val="tx1"/>
                </a:solidFill>
                <a:effectLst/>
                <a:uLnTx/>
                <a:uFillTx/>
                <a:latin typeface="Noto Sans JP" panose="020B0200000000000000" pitchFamily="50" charset="-128"/>
                <a:ea typeface="Noto Sans JP" panose="020B0200000000000000" pitchFamily="50" charset="-128"/>
              </a:rPr>
              <a:t>予算</a:t>
            </a:r>
            <a:r>
              <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も人材も足りない</a:t>
            </a:r>
            <a:r>
              <a:rPr kumimoji="1" lang="en-US" altLang="ja-JP"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a:t>
            </a:r>
            <a:endPar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p:txBody>
      </p:sp>
      <p:grpSp>
        <p:nvGrpSpPr>
          <p:cNvPr id="78" name="グループ化 77">
            <a:extLst>
              <a:ext uri="{FF2B5EF4-FFF2-40B4-BE49-F238E27FC236}">
                <a16:creationId xmlns:a16="http://schemas.microsoft.com/office/drawing/2014/main" id="{A780AA05-BBF4-A20B-5244-17ED22A7BDF6}"/>
              </a:ext>
            </a:extLst>
          </p:cNvPr>
          <p:cNvGrpSpPr/>
          <p:nvPr/>
        </p:nvGrpSpPr>
        <p:grpSpPr>
          <a:xfrm>
            <a:off x="-18660" y="4571200"/>
            <a:ext cx="400110" cy="2003907"/>
            <a:chOff x="-490760" y="5149597"/>
            <a:chExt cx="400110" cy="1850076"/>
          </a:xfrm>
        </p:grpSpPr>
        <p:sp>
          <p:nvSpPr>
            <p:cNvPr id="52" name="正方形/長方形 51">
              <a:extLst>
                <a:ext uri="{FF2B5EF4-FFF2-40B4-BE49-F238E27FC236}">
                  <a16:creationId xmlns:a16="http://schemas.microsoft.com/office/drawing/2014/main" id="{22F3ADED-4242-1314-4908-23E33A2F37B2}"/>
                </a:ext>
              </a:extLst>
            </p:cNvPr>
            <p:cNvSpPr/>
            <p:nvPr/>
          </p:nvSpPr>
          <p:spPr>
            <a:xfrm rot="16200000">
              <a:off x="-1215743" y="5894635"/>
              <a:ext cx="1850076" cy="360000"/>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テキスト ボックス 61">
              <a:extLst>
                <a:ext uri="{FF2B5EF4-FFF2-40B4-BE49-F238E27FC236}">
                  <a16:creationId xmlns:a16="http://schemas.microsoft.com/office/drawing/2014/main" id="{54449440-5245-3817-5729-CE36A53C863F}"/>
                </a:ext>
              </a:extLst>
            </p:cNvPr>
            <p:cNvSpPr txBox="1"/>
            <p:nvPr/>
          </p:nvSpPr>
          <p:spPr>
            <a:xfrm>
              <a:off x="-490760" y="5801950"/>
              <a:ext cx="400110" cy="990015"/>
            </a:xfrm>
            <a:prstGeom prst="rect">
              <a:avLst/>
            </a:prstGeom>
            <a:no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bg1"/>
                  </a:solidFill>
                  <a:effectLst/>
                  <a:uLnTx/>
                  <a:uFillTx/>
                  <a:latin typeface="Noto Sans JP Medium" panose="020B0200000000000000" pitchFamily="50" charset="-128"/>
                  <a:ea typeface="Noto Sans JP Medium" panose="020B0200000000000000" pitchFamily="50" charset="-128"/>
                </a:rPr>
                <a:t>文　科　省</a:t>
              </a:r>
            </a:p>
          </p:txBody>
        </p:sp>
        <p:pic>
          <p:nvPicPr>
            <p:cNvPr id="85" name="図 84" descr="アイコン&#10;&#10;自動的に生成された説明">
              <a:extLst>
                <a:ext uri="{FF2B5EF4-FFF2-40B4-BE49-F238E27FC236}">
                  <a16:creationId xmlns:a16="http://schemas.microsoft.com/office/drawing/2014/main" id="{E506D811-F022-6B65-633C-9972E6893A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2705" y="5375473"/>
              <a:ext cx="324000" cy="324000"/>
            </a:xfrm>
            <a:prstGeom prst="rect">
              <a:avLst/>
            </a:prstGeom>
          </p:spPr>
        </p:pic>
        <p:grpSp>
          <p:nvGrpSpPr>
            <p:cNvPr id="75" name="グループ化 74">
              <a:extLst>
                <a:ext uri="{FF2B5EF4-FFF2-40B4-BE49-F238E27FC236}">
                  <a16:creationId xmlns:a16="http://schemas.microsoft.com/office/drawing/2014/main" id="{D566516A-BC7D-57E1-5018-370AC2A51501}"/>
                </a:ext>
              </a:extLst>
            </p:cNvPr>
            <p:cNvGrpSpPr/>
            <p:nvPr/>
          </p:nvGrpSpPr>
          <p:grpSpPr>
            <a:xfrm>
              <a:off x="-485630" y="5154813"/>
              <a:ext cx="389851" cy="215444"/>
              <a:chOff x="-492542" y="5154813"/>
              <a:chExt cx="389851" cy="215444"/>
            </a:xfrm>
          </p:grpSpPr>
          <p:sp>
            <p:nvSpPr>
              <p:cNvPr id="102" name="四角形: 角を丸くする 101">
                <a:extLst>
                  <a:ext uri="{FF2B5EF4-FFF2-40B4-BE49-F238E27FC236}">
                    <a16:creationId xmlns:a16="http://schemas.microsoft.com/office/drawing/2014/main" id="{92C2AB8E-5FDE-DCAE-580C-E9C87569FD12}"/>
                  </a:ext>
                </a:extLst>
              </p:cNvPr>
              <p:cNvSpPr/>
              <p:nvPr/>
            </p:nvSpPr>
            <p:spPr>
              <a:xfrm>
                <a:off x="-444063" y="5183301"/>
                <a:ext cx="292893" cy="158469"/>
              </a:xfrm>
              <a:prstGeom prst="roundRect">
                <a:avLst>
                  <a:gd name="adj" fmla="val 88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EB9C9EBD-AD7D-A090-F934-B0626604064D}"/>
                  </a:ext>
                </a:extLst>
              </p:cNvPr>
              <p:cNvSpPr txBox="1"/>
              <p:nvPr/>
            </p:nvSpPr>
            <p:spPr>
              <a:xfrm>
                <a:off x="-492542" y="5154813"/>
                <a:ext cx="389851" cy="215444"/>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EA5504"/>
                    </a:solidFill>
                    <a:effectLst/>
                    <a:uLnTx/>
                    <a:uFillTx/>
                    <a:latin typeface="Noto Sans JP Medium" panose="020B0200000000000000" pitchFamily="50" charset="-128"/>
                    <a:ea typeface="Noto Sans JP Medium" panose="020B0200000000000000" pitchFamily="50" charset="-128"/>
                  </a:rPr>
                  <a:t>レク</a:t>
                </a:r>
              </a:p>
            </p:txBody>
          </p:sp>
        </p:grpSp>
      </p:grpSp>
      <p:grpSp>
        <p:nvGrpSpPr>
          <p:cNvPr id="111" name="グループ化 110">
            <a:extLst>
              <a:ext uri="{FF2B5EF4-FFF2-40B4-BE49-F238E27FC236}">
                <a16:creationId xmlns:a16="http://schemas.microsoft.com/office/drawing/2014/main" id="{3426B90B-09FD-DA03-8B48-BB9482AFAFDE}"/>
              </a:ext>
            </a:extLst>
          </p:cNvPr>
          <p:cNvGrpSpPr/>
          <p:nvPr/>
        </p:nvGrpSpPr>
        <p:grpSpPr>
          <a:xfrm>
            <a:off x="499351" y="5814868"/>
            <a:ext cx="357225" cy="172503"/>
            <a:chOff x="267152" y="6304646"/>
            <a:chExt cx="357225" cy="172503"/>
          </a:xfrm>
        </p:grpSpPr>
        <p:sp>
          <p:nvSpPr>
            <p:cNvPr id="123" name="四角形: 角を丸くする 122">
              <a:extLst>
                <a:ext uri="{FF2B5EF4-FFF2-40B4-BE49-F238E27FC236}">
                  <a16:creationId xmlns:a16="http://schemas.microsoft.com/office/drawing/2014/main" id="{7ACD9015-8F00-B48C-B189-ADC2FE5CA979}"/>
                </a:ext>
              </a:extLst>
            </p:cNvPr>
            <p:cNvSpPr/>
            <p:nvPr/>
          </p:nvSpPr>
          <p:spPr>
            <a:xfrm>
              <a:off x="292056" y="6304646"/>
              <a:ext cx="318638" cy="172503"/>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F26F3FD9-9786-2E56-4350-630A2C9643C8}"/>
                </a:ext>
              </a:extLst>
            </p:cNvPr>
            <p:cNvSpPr/>
            <p:nvPr/>
          </p:nvSpPr>
          <p:spPr>
            <a:xfrm>
              <a:off x="267152" y="6316046"/>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現場</a:t>
              </a:r>
              <a:endParaRPr kumimoji="1" lang="ja-JP" altLang="en-US" sz="105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grpSp>
        <p:nvGrpSpPr>
          <p:cNvPr id="125" name="グループ化 124">
            <a:extLst>
              <a:ext uri="{FF2B5EF4-FFF2-40B4-BE49-F238E27FC236}">
                <a16:creationId xmlns:a16="http://schemas.microsoft.com/office/drawing/2014/main" id="{DC3DC6F0-AAC2-4019-9F5A-2D5A8A613ED6}"/>
              </a:ext>
            </a:extLst>
          </p:cNvPr>
          <p:cNvGrpSpPr/>
          <p:nvPr/>
        </p:nvGrpSpPr>
        <p:grpSpPr>
          <a:xfrm>
            <a:off x="485668" y="5021835"/>
            <a:ext cx="357225" cy="181168"/>
            <a:chOff x="1437741" y="6450686"/>
            <a:chExt cx="357225" cy="181168"/>
          </a:xfrm>
        </p:grpSpPr>
        <p:sp>
          <p:nvSpPr>
            <p:cNvPr id="126" name="四角形: 角を丸くする 125">
              <a:extLst>
                <a:ext uri="{FF2B5EF4-FFF2-40B4-BE49-F238E27FC236}">
                  <a16:creationId xmlns:a16="http://schemas.microsoft.com/office/drawing/2014/main" id="{1078CCAF-380F-621E-2BCF-57A84FBB8691}"/>
                </a:ext>
              </a:extLst>
            </p:cNvPr>
            <p:cNvSpPr/>
            <p:nvPr/>
          </p:nvSpPr>
          <p:spPr>
            <a:xfrm>
              <a:off x="1459209" y="6450686"/>
              <a:ext cx="318638" cy="172503"/>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6D65966A-1DB9-1E49-05E7-E02A9AD0F84D}"/>
                </a:ext>
              </a:extLst>
            </p:cNvPr>
            <p:cNvSpPr/>
            <p:nvPr/>
          </p:nvSpPr>
          <p:spPr>
            <a:xfrm>
              <a:off x="1437741" y="6470751"/>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学校</a:t>
              </a:r>
            </a:p>
          </p:txBody>
        </p:sp>
      </p:grpSp>
      <p:pic>
        <p:nvPicPr>
          <p:cNvPr id="1034" name="図 1033" descr="手に持ったスーツの男性&#10;&#10;自動的に生成された説明">
            <a:extLst>
              <a:ext uri="{FF2B5EF4-FFF2-40B4-BE49-F238E27FC236}">
                <a16:creationId xmlns:a16="http://schemas.microsoft.com/office/drawing/2014/main" id="{DF2AC250-F7E7-104A-B040-5A248EF90D8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58696" y="5987371"/>
            <a:ext cx="583420" cy="583420"/>
          </a:xfrm>
          <a:prstGeom prst="rect">
            <a:avLst/>
          </a:prstGeom>
        </p:spPr>
      </p:pic>
      <p:grpSp>
        <p:nvGrpSpPr>
          <p:cNvPr id="1044" name="グループ化 1043">
            <a:extLst>
              <a:ext uri="{FF2B5EF4-FFF2-40B4-BE49-F238E27FC236}">
                <a16:creationId xmlns:a16="http://schemas.microsoft.com/office/drawing/2014/main" id="{53EA4FD6-647E-00B5-FDFE-60B8C78D2B76}"/>
              </a:ext>
            </a:extLst>
          </p:cNvPr>
          <p:cNvGrpSpPr/>
          <p:nvPr/>
        </p:nvGrpSpPr>
        <p:grpSpPr>
          <a:xfrm>
            <a:off x="2453133" y="6018868"/>
            <a:ext cx="2667000" cy="511595"/>
            <a:chOff x="2453133" y="6018868"/>
            <a:chExt cx="2667000" cy="511595"/>
          </a:xfrm>
        </p:grpSpPr>
        <p:grpSp>
          <p:nvGrpSpPr>
            <p:cNvPr id="1042" name="グループ化 1041">
              <a:extLst>
                <a:ext uri="{FF2B5EF4-FFF2-40B4-BE49-F238E27FC236}">
                  <a16:creationId xmlns:a16="http://schemas.microsoft.com/office/drawing/2014/main" id="{2C9B5AA8-577C-4E30-4455-790488DE9297}"/>
                </a:ext>
              </a:extLst>
            </p:cNvPr>
            <p:cNvGrpSpPr/>
            <p:nvPr/>
          </p:nvGrpSpPr>
          <p:grpSpPr>
            <a:xfrm>
              <a:off x="2453133" y="6018868"/>
              <a:ext cx="2667000" cy="511595"/>
              <a:chOff x="2476314" y="6017706"/>
              <a:chExt cx="2667000" cy="511595"/>
            </a:xfrm>
          </p:grpSpPr>
          <p:sp>
            <p:nvSpPr>
              <p:cNvPr id="1039" name="四角形: 角を丸くする 1038">
                <a:extLst>
                  <a:ext uri="{FF2B5EF4-FFF2-40B4-BE49-F238E27FC236}">
                    <a16:creationId xmlns:a16="http://schemas.microsoft.com/office/drawing/2014/main" id="{4E97F144-B94A-0E32-4A06-CBB8B2B808EB}"/>
                  </a:ext>
                </a:extLst>
              </p:cNvPr>
              <p:cNvSpPr/>
              <p:nvPr/>
            </p:nvSpPr>
            <p:spPr>
              <a:xfrm>
                <a:off x="2513759" y="6024439"/>
                <a:ext cx="2520991" cy="504862"/>
              </a:xfrm>
              <a:prstGeom prst="roundRect">
                <a:avLst>
                  <a:gd name="adj" fmla="val 3927"/>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1" name="正方形/長方形 1040">
                <a:extLst>
                  <a:ext uri="{FF2B5EF4-FFF2-40B4-BE49-F238E27FC236}">
                    <a16:creationId xmlns:a16="http://schemas.microsoft.com/office/drawing/2014/main" id="{A7A4582B-8CD2-ED99-7C69-1B5AE79E29B6}"/>
                  </a:ext>
                </a:extLst>
              </p:cNvPr>
              <p:cNvSpPr/>
              <p:nvPr/>
            </p:nvSpPr>
            <p:spPr>
              <a:xfrm>
                <a:off x="2476314" y="6017706"/>
                <a:ext cx="2667000" cy="486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マイスターハイスクール制度とは</a:t>
                </a:r>
                <a:r>
                  <a:rPr kumimoji="1" lang="en-US" altLang="ja-JP" sz="700" dirty="0">
                    <a:solidFill>
                      <a:schemeClr val="bg1"/>
                    </a:solidFill>
                    <a:latin typeface="Noto Sans JP" panose="020B0200000000000000" pitchFamily="50" charset="-128"/>
                    <a:ea typeface="Noto Sans JP" panose="020B0200000000000000" pitchFamily="50" charset="-128"/>
                  </a:rPr>
                  <a:t>...</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専門高校と産業界が連携し、教育課程の刷新や企業等から</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教員・</a:t>
                </a: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CEO</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の派遣、企業での実習等を通じて最先端の技術</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700" dirty="0">
                    <a:solidFill>
                      <a:schemeClr val="bg1"/>
                    </a:solidFill>
                    <a:latin typeface="Noto Sans JP" panose="020B0200000000000000" pitchFamily="50" charset="-128"/>
                    <a:ea typeface="Noto Sans JP" panose="020B0200000000000000" pitchFamily="50" charset="-128"/>
                  </a:rPr>
                  <a:t>　や</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知識を学べる制度です！</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sp>
          <p:nvSpPr>
            <p:cNvPr id="1043" name="二等辺三角形 1042">
              <a:extLst>
                <a:ext uri="{FF2B5EF4-FFF2-40B4-BE49-F238E27FC236}">
                  <a16:creationId xmlns:a16="http://schemas.microsoft.com/office/drawing/2014/main" id="{EC91AA33-7B98-5176-5556-608D2ADBC6CC}"/>
                </a:ext>
              </a:extLst>
            </p:cNvPr>
            <p:cNvSpPr/>
            <p:nvPr/>
          </p:nvSpPr>
          <p:spPr>
            <a:xfrm rot="5400000">
              <a:off x="4958695" y="6074641"/>
              <a:ext cx="130528" cy="135401"/>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55" name="図 1054" descr="テーブルを囲んで座っている男性&#10;&#10;中程度の精度で自動的に生成された説明">
            <a:extLst>
              <a:ext uri="{FF2B5EF4-FFF2-40B4-BE49-F238E27FC236}">
                <a16:creationId xmlns:a16="http://schemas.microsoft.com/office/drawing/2014/main" id="{6EB8BE71-301D-798F-9DA6-E113CBACF2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7136" y="8582430"/>
            <a:ext cx="1850646" cy="1384825"/>
          </a:xfrm>
          <a:prstGeom prst="rect">
            <a:avLst/>
          </a:prstGeom>
        </p:spPr>
      </p:pic>
      <p:pic>
        <p:nvPicPr>
          <p:cNvPr id="1059" name="図 1058" descr="テーブルを囲んで座っている男性&#10;&#10;中程度の精度で自動的に生成された説明">
            <a:extLst>
              <a:ext uri="{FF2B5EF4-FFF2-40B4-BE49-F238E27FC236}">
                <a16:creationId xmlns:a16="http://schemas.microsoft.com/office/drawing/2014/main" id="{26A1A4EE-E594-BC1C-3A71-01F4ED26177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60530" y="8574847"/>
            <a:ext cx="1848000" cy="1386000"/>
          </a:xfrm>
          <a:prstGeom prst="rect">
            <a:avLst/>
          </a:prstGeom>
        </p:spPr>
      </p:pic>
      <p:grpSp>
        <p:nvGrpSpPr>
          <p:cNvPr id="67" name="グループ化 66">
            <a:extLst>
              <a:ext uri="{FF2B5EF4-FFF2-40B4-BE49-F238E27FC236}">
                <a16:creationId xmlns:a16="http://schemas.microsoft.com/office/drawing/2014/main" id="{EF8B32B7-34B4-7C61-01F4-037ED0F8FF43}"/>
              </a:ext>
            </a:extLst>
          </p:cNvPr>
          <p:cNvGrpSpPr/>
          <p:nvPr/>
        </p:nvGrpSpPr>
        <p:grpSpPr>
          <a:xfrm>
            <a:off x="1060972" y="6985891"/>
            <a:ext cx="1311443" cy="581870"/>
            <a:chOff x="748667" y="5971169"/>
            <a:chExt cx="1311443" cy="581870"/>
          </a:xfrm>
        </p:grpSpPr>
        <p:sp>
          <p:nvSpPr>
            <p:cNvPr id="68" name="四角形: 角を丸くする 67">
              <a:extLst>
                <a:ext uri="{FF2B5EF4-FFF2-40B4-BE49-F238E27FC236}">
                  <a16:creationId xmlns:a16="http://schemas.microsoft.com/office/drawing/2014/main" id="{A365AFEB-2E54-D5BD-9660-44B2A40D7221}"/>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C655ACCD-2C27-A8C6-5D5E-B3CEB247760F}"/>
                </a:ext>
              </a:extLst>
            </p:cNvPr>
            <p:cNvSpPr/>
            <p:nvPr/>
          </p:nvSpPr>
          <p:spPr>
            <a:xfrm>
              <a:off x="748667" y="6030876"/>
              <a:ext cx="131144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多様な新燃料があるなか、全ての開発は困難</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p>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どの燃料にすれば</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endPar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grpSp>
        <p:nvGrpSpPr>
          <p:cNvPr id="1065" name="グループ化 1064">
            <a:extLst>
              <a:ext uri="{FF2B5EF4-FFF2-40B4-BE49-F238E27FC236}">
                <a16:creationId xmlns:a16="http://schemas.microsoft.com/office/drawing/2014/main" id="{AA386B34-5299-8D3B-45AF-D1856B4E792D}"/>
              </a:ext>
            </a:extLst>
          </p:cNvPr>
          <p:cNvGrpSpPr/>
          <p:nvPr/>
        </p:nvGrpSpPr>
        <p:grpSpPr>
          <a:xfrm>
            <a:off x="6384304" y="6968894"/>
            <a:ext cx="1115567" cy="1616562"/>
            <a:chOff x="2819483" y="6831050"/>
            <a:chExt cx="1115567" cy="1616562"/>
          </a:xfrm>
        </p:grpSpPr>
        <p:sp>
          <p:nvSpPr>
            <p:cNvPr id="1063" name="四角形: 角を丸くする 1062">
              <a:extLst>
                <a:ext uri="{FF2B5EF4-FFF2-40B4-BE49-F238E27FC236}">
                  <a16:creationId xmlns:a16="http://schemas.microsoft.com/office/drawing/2014/main" id="{CDEA7E8D-EBD2-111C-BF8B-2ED4E9510559}"/>
                </a:ext>
              </a:extLst>
            </p:cNvPr>
            <p:cNvSpPr/>
            <p:nvPr/>
          </p:nvSpPr>
          <p:spPr>
            <a:xfrm>
              <a:off x="2850019" y="6838770"/>
              <a:ext cx="1054494" cy="1601123"/>
            </a:xfrm>
            <a:prstGeom prst="roundRect">
              <a:avLst>
                <a:gd name="adj" fmla="val 3927"/>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4" name="正方形/長方形 1063">
              <a:extLst>
                <a:ext uri="{FF2B5EF4-FFF2-40B4-BE49-F238E27FC236}">
                  <a16:creationId xmlns:a16="http://schemas.microsoft.com/office/drawing/2014/main" id="{03E2328A-90C7-787C-E20F-E855BD6A91E9}"/>
                </a:ext>
              </a:extLst>
            </p:cNvPr>
            <p:cNvSpPr/>
            <p:nvPr/>
          </p:nvSpPr>
          <p:spPr>
            <a:xfrm>
              <a:off x="2819483" y="6831050"/>
              <a:ext cx="1115567" cy="1616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回答率が低い背景には</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・交渉がしづらくなる</a:t>
              </a:r>
              <a:endParaRPr kumimoji="1" lang="en-US" altLang="ja-JP" sz="600" dirty="0">
                <a:solidFill>
                  <a:schemeClr val="bg1"/>
                </a:solidFill>
                <a:latin typeface="Noto Sans JP" panose="020B0200000000000000" pitchFamily="50" charset="-128"/>
                <a:ea typeface="Noto Sans JP" panose="020B0200000000000000" pitchFamily="50" charset="-128"/>
              </a:endParaRPr>
            </a:p>
            <a:p>
              <a:pPr lvl="0">
                <a:defRPr/>
              </a:pPr>
              <a:r>
                <a:rPr kumimoji="1" lang="ja-JP" altLang="en-US"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・価格をつり上げられる</a:t>
              </a:r>
              <a:endParaRPr kumimoji="1" lang="en-US" altLang="ja-JP"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endParaRPr>
            </a:p>
            <a:p>
              <a:pPr lvl="0">
                <a:defRPr/>
              </a:pPr>
              <a:r>
                <a:rPr kumimoji="1" lang="ja-JP" altLang="en-US"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・無理な要望をされる</a:t>
              </a:r>
              <a:endParaRPr kumimoji="1" lang="en-US" altLang="ja-JP"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endParaRPr>
            </a:p>
            <a:p>
              <a:pPr lvl="0">
                <a:defRPr/>
              </a:pP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などの</a:t>
              </a: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報復</a:t>
              </a: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を受ける可能性を危惧して回答できない実態が</a:t>
              </a: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。また、</a:t>
              </a:r>
              <a:r>
                <a:rPr kumimoji="1" lang="ja-JP" altLang="en-US"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納得できる額ではないが、価格転嫁はできているから「できている」と回答せざる得ない</a:t>
              </a:r>
              <a:r>
                <a:rPr kumimoji="1" lang="en-US" altLang="ja-JP"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a:t>
              </a:r>
              <a:r>
                <a:rPr kumimoji="1" lang="ja-JP" altLang="en-US" sz="7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という現場の葛藤があります。このように</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政府と現場の認識には大きなギャップがあります。</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grpSp>
        <p:nvGrpSpPr>
          <p:cNvPr id="95" name="グループ化 94">
            <a:extLst>
              <a:ext uri="{FF2B5EF4-FFF2-40B4-BE49-F238E27FC236}">
                <a16:creationId xmlns:a16="http://schemas.microsoft.com/office/drawing/2014/main" id="{9157B52F-57C5-B4D3-4B26-8CB49C805247}"/>
              </a:ext>
            </a:extLst>
          </p:cNvPr>
          <p:cNvGrpSpPr/>
          <p:nvPr/>
        </p:nvGrpSpPr>
        <p:grpSpPr>
          <a:xfrm>
            <a:off x="3549723" y="6582283"/>
            <a:ext cx="400110" cy="2003907"/>
            <a:chOff x="-490760" y="5149597"/>
            <a:chExt cx="400110" cy="1850076"/>
          </a:xfrm>
        </p:grpSpPr>
        <p:sp>
          <p:nvSpPr>
            <p:cNvPr id="97" name="正方形/長方形 96">
              <a:extLst>
                <a:ext uri="{FF2B5EF4-FFF2-40B4-BE49-F238E27FC236}">
                  <a16:creationId xmlns:a16="http://schemas.microsoft.com/office/drawing/2014/main" id="{D07FCF28-9AB7-3A96-AC6C-D317E41440BA}"/>
                </a:ext>
              </a:extLst>
            </p:cNvPr>
            <p:cNvSpPr/>
            <p:nvPr/>
          </p:nvSpPr>
          <p:spPr>
            <a:xfrm rot="16200000">
              <a:off x="-1215743" y="5894635"/>
              <a:ext cx="1850076" cy="360000"/>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9" name="テキスト ボックス 98">
              <a:extLst>
                <a:ext uri="{FF2B5EF4-FFF2-40B4-BE49-F238E27FC236}">
                  <a16:creationId xmlns:a16="http://schemas.microsoft.com/office/drawing/2014/main" id="{6A7F7D24-58F9-32F0-D0AE-E7DEDB0E5CA5}"/>
                </a:ext>
              </a:extLst>
            </p:cNvPr>
            <p:cNvSpPr txBox="1"/>
            <p:nvPr/>
          </p:nvSpPr>
          <p:spPr>
            <a:xfrm>
              <a:off x="-490760" y="5741687"/>
              <a:ext cx="400110" cy="1150316"/>
            </a:xfrm>
            <a:prstGeom prst="rect">
              <a:avLst/>
            </a:prstGeom>
            <a:no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bg1"/>
                  </a:solidFill>
                  <a:effectLst/>
                  <a:uLnTx/>
                  <a:uFillTx/>
                  <a:latin typeface="Noto Sans JP Medium" panose="020B0200000000000000" pitchFamily="50" charset="-128"/>
                  <a:ea typeface="Noto Sans JP Medium" panose="020B0200000000000000" pitchFamily="50" charset="-128"/>
                </a:rPr>
                <a:t>中 小 企 業 庁</a:t>
              </a:r>
            </a:p>
          </p:txBody>
        </p:sp>
        <p:pic>
          <p:nvPicPr>
            <p:cNvPr id="101" name="図 100" descr="アイコン&#10;&#10;自動的に生成された説明">
              <a:extLst>
                <a:ext uri="{FF2B5EF4-FFF2-40B4-BE49-F238E27FC236}">
                  <a16:creationId xmlns:a16="http://schemas.microsoft.com/office/drawing/2014/main" id="{C021F5FF-6AD4-7202-89BB-75E30DCC6D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2705" y="5375473"/>
              <a:ext cx="324000" cy="324000"/>
            </a:xfrm>
            <a:prstGeom prst="rect">
              <a:avLst/>
            </a:prstGeom>
          </p:spPr>
        </p:pic>
        <p:grpSp>
          <p:nvGrpSpPr>
            <p:cNvPr id="103" name="グループ化 102">
              <a:extLst>
                <a:ext uri="{FF2B5EF4-FFF2-40B4-BE49-F238E27FC236}">
                  <a16:creationId xmlns:a16="http://schemas.microsoft.com/office/drawing/2014/main" id="{94C3E212-A508-2239-A3E8-F8CD81B9EE6E}"/>
                </a:ext>
              </a:extLst>
            </p:cNvPr>
            <p:cNvGrpSpPr/>
            <p:nvPr/>
          </p:nvGrpSpPr>
          <p:grpSpPr>
            <a:xfrm>
              <a:off x="-485630" y="5154813"/>
              <a:ext cx="389850" cy="198905"/>
              <a:chOff x="-492542" y="5154813"/>
              <a:chExt cx="389850" cy="198905"/>
            </a:xfrm>
          </p:grpSpPr>
          <p:sp>
            <p:nvSpPr>
              <p:cNvPr id="104" name="四角形: 角を丸くする 103">
                <a:extLst>
                  <a:ext uri="{FF2B5EF4-FFF2-40B4-BE49-F238E27FC236}">
                    <a16:creationId xmlns:a16="http://schemas.microsoft.com/office/drawing/2014/main" id="{290B4212-7D2D-0DFA-4412-02BE1A5E7064}"/>
                  </a:ext>
                </a:extLst>
              </p:cNvPr>
              <p:cNvSpPr/>
              <p:nvPr/>
            </p:nvSpPr>
            <p:spPr>
              <a:xfrm>
                <a:off x="-444063" y="5183301"/>
                <a:ext cx="292893" cy="158469"/>
              </a:xfrm>
              <a:prstGeom prst="roundRect">
                <a:avLst>
                  <a:gd name="adj" fmla="val 88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09DA1778-51CA-224E-3ED4-68638EEDC29E}"/>
                  </a:ext>
                </a:extLst>
              </p:cNvPr>
              <p:cNvSpPr txBox="1"/>
              <p:nvPr/>
            </p:nvSpPr>
            <p:spPr>
              <a:xfrm>
                <a:off x="-492542" y="5154813"/>
                <a:ext cx="389850" cy="198905"/>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EA5504"/>
                    </a:solidFill>
                    <a:effectLst/>
                    <a:uLnTx/>
                    <a:uFillTx/>
                    <a:latin typeface="Noto Sans JP Medium" panose="020B0200000000000000" pitchFamily="50" charset="-128"/>
                    <a:ea typeface="Noto Sans JP Medium" panose="020B0200000000000000" pitchFamily="50" charset="-128"/>
                  </a:rPr>
                  <a:t>レク</a:t>
                </a:r>
              </a:p>
            </p:txBody>
          </p:sp>
        </p:grpSp>
      </p:grpSp>
      <p:sp>
        <p:nvSpPr>
          <p:cNvPr id="88" name="正方形/長方形 87">
            <a:extLst>
              <a:ext uri="{FF2B5EF4-FFF2-40B4-BE49-F238E27FC236}">
                <a16:creationId xmlns:a16="http://schemas.microsoft.com/office/drawing/2014/main" id="{F4BF0741-5095-E319-625C-251F0D3B5613}"/>
              </a:ext>
            </a:extLst>
          </p:cNvPr>
          <p:cNvSpPr/>
          <p:nvPr/>
        </p:nvSpPr>
        <p:spPr>
          <a:xfrm>
            <a:off x="3911778" y="6602817"/>
            <a:ext cx="3171470" cy="25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lstStyle/>
          <a:p>
            <a:pPr lvl="0">
              <a:defRPr/>
            </a:pPr>
            <a:r>
              <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 政府の認識と現場に認識にギャップが</a:t>
            </a:r>
            <a:r>
              <a:rPr kumimoji="1" lang="en-US" altLang="ja-JP"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a:t>
            </a:r>
          </a:p>
        </p:txBody>
      </p:sp>
      <p:grpSp>
        <p:nvGrpSpPr>
          <p:cNvPr id="1084" name="グループ化 1083">
            <a:extLst>
              <a:ext uri="{FF2B5EF4-FFF2-40B4-BE49-F238E27FC236}">
                <a16:creationId xmlns:a16="http://schemas.microsoft.com/office/drawing/2014/main" id="{EFEF0A28-477D-F80C-068C-60036869FE33}"/>
              </a:ext>
            </a:extLst>
          </p:cNvPr>
          <p:cNvGrpSpPr/>
          <p:nvPr/>
        </p:nvGrpSpPr>
        <p:grpSpPr>
          <a:xfrm>
            <a:off x="3948602" y="6885684"/>
            <a:ext cx="638177" cy="798848"/>
            <a:chOff x="3950233" y="6809430"/>
            <a:chExt cx="638177" cy="798848"/>
          </a:xfrm>
        </p:grpSpPr>
        <p:grpSp>
          <p:nvGrpSpPr>
            <p:cNvPr id="1083" name="グループ化 1082">
              <a:extLst>
                <a:ext uri="{FF2B5EF4-FFF2-40B4-BE49-F238E27FC236}">
                  <a16:creationId xmlns:a16="http://schemas.microsoft.com/office/drawing/2014/main" id="{2B129BB3-BC7A-E72C-CF7D-FE096144B43E}"/>
                </a:ext>
              </a:extLst>
            </p:cNvPr>
            <p:cNvGrpSpPr/>
            <p:nvPr/>
          </p:nvGrpSpPr>
          <p:grpSpPr>
            <a:xfrm>
              <a:off x="3950233" y="6809430"/>
              <a:ext cx="638177" cy="172503"/>
              <a:chOff x="3919655" y="6809203"/>
              <a:chExt cx="638177" cy="172503"/>
            </a:xfrm>
          </p:grpSpPr>
          <p:sp>
            <p:nvSpPr>
              <p:cNvPr id="112" name="四角形: 角を丸くする 111">
                <a:extLst>
                  <a:ext uri="{FF2B5EF4-FFF2-40B4-BE49-F238E27FC236}">
                    <a16:creationId xmlns:a16="http://schemas.microsoft.com/office/drawing/2014/main" id="{43FE9843-1EEF-D0C3-EA6C-253616B9991A}"/>
                  </a:ext>
                </a:extLst>
              </p:cNvPr>
              <p:cNvSpPr/>
              <p:nvPr/>
            </p:nvSpPr>
            <p:spPr>
              <a:xfrm>
                <a:off x="3954122" y="6809203"/>
                <a:ext cx="569242" cy="172503"/>
              </a:xfrm>
              <a:prstGeom prst="round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36CCEF3F-DA2B-61D2-CD3C-6A7F9B406BEC}"/>
                  </a:ext>
                </a:extLst>
              </p:cNvPr>
              <p:cNvSpPr/>
              <p:nvPr/>
            </p:nvSpPr>
            <p:spPr>
              <a:xfrm>
                <a:off x="3919655" y="6814903"/>
                <a:ext cx="638177"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中小企業庁</a:t>
                </a:r>
              </a:p>
            </p:txBody>
          </p:sp>
        </p:grpSp>
        <p:pic>
          <p:nvPicPr>
            <p:cNvPr id="109" name="図 108" descr="挿絵 が含まれている画像&#10;&#10;自動的に生成された説明">
              <a:extLst>
                <a:ext uri="{FF2B5EF4-FFF2-40B4-BE49-F238E27FC236}">
                  <a16:creationId xmlns:a16="http://schemas.microsoft.com/office/drawing/2014/main" id="{9119A6DE-E12A-CE31-8E91-CE345C20E81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14738" y="6996278"/>
              <a:ext cx="448011" cy="612000"/>
            </a:xfrm>
            <a:prstGeom prst="rect">
              <a:avLst/>
            </a:prstGeom>
          </p:spPr>
        </p:pic>
      </p:grpSp>
      <p:grpSp>
        <p:nvGrpSpPr>
          <p:cNvPr id="114" name="グループ化 113">
            <a:extLst>
              <a:ext uri="{FF2B5EF4-FFF2-40B4-BE49-F238E27FC236}">
                <a16:creationId xmlns:a16="http://schemas.microsoft.com/office/drawing/2014/main" id="{9CED56EA-0F4A-380C-CD24-BEFC761E9662}"/>
              </a:ext>
            </a:extLst>
          </p:cNvPr>
          <p:cNvGrpSpPr/>
          <p:nvPr/>
        </p:nvGrpSpPr>
        <p:grpSpPr>
          <a:xfrm>
            <a:off x="4603824" y="6994059"/>
            <a:ext cx="1765108" cy="581870"/>
            <a:chOff x="748667" y="5971169"/>
            <a:chExt cx="1311443" cy="581870"/>
          </a:xfrm>
        </p:grpSpPr>
        <p:sp>
          <p:nvSpPr>
            <p:cNvPr id="115" name="四角形: 角を丸くする 114">
              <a:extLst>
                <a:ext uri="{FF2B5EF4-FFF2-40B4-BE49-F238E27FC236}">
                  <a16:creationId xmlns:a16="http://schemas.microsoft.com/office/drawing/2014/main" id="{FB2855DB-461A-575A-6CCD-FDD1396B6AF7}"/>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6" name="正方形/長方形 115">
              <a:extLst>
                <a:ext uri="{FF2B5EF4-FFF2-40B4-BE49-F238E27FC236}">
                  <a16:creationId xmlns:a16="http://schemas.microsoft.com/office/drawing/2014/main" id="{0B130529-8470-68ED-39F5-095697B12C08}"/>
                </a:ext>
              </a:extLst>
            </p:cNvPr>
            <p:cNvSpPr/>
            <p:nvPr/>
          </p:nvSpPr>
          <p:spPr>
            <a:xfrm>
              <a:off x="748667" y="6030876"/>
              <a:ext cx="131144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価格交渉促進月間フォローアップ調査結果で価格転嫁が進んでいるという結果が出ております！</a:t>
              </a:r>
            </a:p>
          </p:txBody>
        </p:sp>
      </p:grpSp>
      <p:grpSp>
        <p:nvGrpSpPr>
          <p:cNvPr id="118" name="グループ化 117">
            <a:extLst>
              <a:ext uri="{FF2B5EF4-FFF2-40B4-BE49-F238E27FC236}">
                <a16:creationId xmlns:a16="http://schemas.microsoft.com/office/drawing/2014/main" id="{9B7BF899-C691-EDD7-D6A9-610E3709D39F}"/>
              </a:ext>
            </a:extLst>
          </p:cNvPr>
          <p:cNvGrpSpPr/>
          <p:nvPr/>
        </p:nvGrpSpPr>
        <p:grpSpPr>
          <a:xfrm>
            <a:off x="4613576" y="7900365"/>
            <a:ext cx="1766491" cy="581870"/>
            <a:chOff x="755913" y="5971169"/>
            <a:chExt cx="1312471" cy="581870"/>
          </a:xfrm>
        </p:grpSpPr>
        <p:sp>
          <p:nvSpPr>
            <p:cNvPr id="119" name="四角形: 角を丸くする 118">
              <a:extLst>
                <a:ext uri="{FF2B5EF4-FFF2-40B4-BE49-F238E27FC236}">
                  <a16:creationId xmlns:a16="http://schemas.microsoft.com/office/drawing/2014/main" id="{39ED004A-A01B-7AAE-B0BB-36D62BE70FAF}"/>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0" name="正方形/長方形 119">
              <a:extLst>
                <a:ext uri="{FF2B5EF4-FFF2-40B4-BE49-F238E27FC236}">
                  <a16:creationId xmlns:a16="http://schemas.microsoft.com/office/drawing/2014/main" id="{88BF891D-04ED-1F8C-3085-ECB06A119CCF}"/>
                </a:ext>
              </a:extLst>
            </p:cNvPr>
            <p:cNvSpPr/>
            <p:nvPr/>
          </p:nvSpPr>
          <p:spPr>
            <a:xfrm>
              <a:off x="756941" y="6020959"/>
              <a:ext cx="131144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回答率</a:t>
              </a:r>
              <a:r>
                <a:rPr kumimoji="1" lang="en-US" altLang="ja-JP" sz="8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21.9</a:t>
              </a:r>
              <a:r>
                <a:rPr kumimoji="1" lang="ja-JP" altLang="en-US" sz="8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a:t>
              </a:r>
              <a:r>
                <a:rPr kumimoji="1" lang="ja-JP" altLang="en-US"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では、</a:t>
              </a:r>
              <a:r>
                <a:rPr kumimoji="1" lang="ja-JP" altLang="en-US" sz="8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情報不足！</a:t>
              </a:r>
              <a:endParaRPr kumimoji="1" lang="en-US" altLang="ja-JP"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回答率を上げるために今まで以上に丁寧に聞き取りをお願いします</a:t>
              </a:r>
            </a:p>
          </p:txBody>
        </p:sp>
      </p:grpSp>
      <p:grpSp>
        <p:nvGrpSpPr>
          <p:cNvPr id="1032" name="グループ化 1031">
            <a:extLst>
              <a:ext uri="{FF2B5EF4-FFF2-40B4-BE49-F238E27FC236}">
                <a16:creationId xmlns:a16="http://schemas.microsoft.com/office/drawing/2014/main" id="{C93ACA69-0B26-9478-66ED-4DDF180C2C83}"/>
              </a:ext>
            </a:extLst>
          </p:cNvPr>
          <p:cNvGrpSpPr/>
          <p:nvPr/>
        </p:nvGrpSpPr>
        <p:grpSpPr>
          <a:xfrm>
            <a:off x="3918024" y="7738597"/>
            <a:ext cx="684000" cy="905407"/>
            <a:chOff x="467856" y="7675870"/>
            <a:chExt cx="684000" cy="905407"/>
          </a:xfrm>
        </p:grpSpPr>
        <p:pic>
          <p:nvPicPr>
            <p:cNvPr id="1024" name="図 1023" descr="人, オレンジ, 衣類, 探す が含まれている画像&#10;&#10;自動的に生成された説明">
              <a:extLst>
                <a:ext uri="{FF2B5EF4-FFF2-40B4-BE49-F238E27FC236}">
                  <a16:creationId xmlns:a16="http://schemas.microsoft.com/office/drawing/2014/main" id="{D9DD7D7F-AE83-AE5B-A9B7-118EC9B1031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7856" y="7897277"/>
              <a:ext cx="684000" cy="684000"/>
            </a:xfrm>
            <a:prstGeom prst="rect">
              <a:avLst/>
            </a:prstGeom>
          </p:spPr>
        </p:pic>
        <p:grpSp>
          <p:nvGrpSpPr>
            <p:cNvPr id="1025" name="グループ化 1024">
              <a:extLst>
                <a:ext uri="{FF2B5EF4-FFF2-40B4-BE49-F238E27FC236}">
                  <a16:creationId xmlns:a16="http://schemas.microsoft.com/office/drawing/2014/main" id="{E40816BF-10CC-61C9-8C67-A94527D9459F}"/>
                </a:ext>
              </a:extLst>
            </p:cNvPr>
            <p:cNvGrpSpPr/>
            <p:nvPr/>
          </p:nvGrpSpPr>
          <p:grpSpPr>
            <a:xfrm>
              <a:off x="490768" y="7675870"/>
              <a:ext cx="638177" cy="172503"/>
              <a:chOff x="1371595" y="6302852"/>
              <a:chExt cx="357225" cy="172503"/>
            </a:xfrm>
          </p:grpSpPr>
          <p:sp>
            <p:nvSpPr>
              <p:cNvPr id="1027" name="四角形: 角を丸くする 1026">
                <a:extLst>
                  <a:ext uri="{FF2B5EF4-FFF2-40B4-BE49-F238E27FC236}">
                    <a16:creationId xmlns:a16="http://schemas.microsoft.com/office/drawing/2014/main" id="{F36B9B75-636E-0705-A3F3-AFC7B89CBAC5}"/>
                  </a:ext>
                </a:extLst>
              </p:cNvPr>
              <p:cNvSpPr/>
              <p:nvPr/>
            </p:nvSpPr>
            <p:spPr>
              <a:xfrm>
                <a:off x="1390888" y="6302852"/>
                <a:ext cx="318638" cy="172503"/>
              </a:xfrm>
              <a:prstGeom prst="round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8" name="正方形/長方形 1027">
                <a:extLst>
                  <a:ext uri="{FF2B5EF4-FFF2-40B4-BE49-F238E27FC236}">
                    <a16:creationId xmlns:a16="http://schemas.microsoft.com/office/drawing/2014/main" id="{A9EE6275-5A4F-DB95-4009-A5EF7F5367B7}"/>
                  </a:ext>
                </a:extLst>
              </p:cNvPr>
              <p:cNvSpPr/>
              <p:nvPr/>
            </p:nvSpPr>
            <p:spPr>
              <a:xfrm>
                <a:off x="1371595" y="6308552"/>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郡山りょう</a:t>
                </a:r>
              </a:p>
            </p:txBody>
          </p:sp>
        </p:grpSp>
      </p:grpSp>
      <p:pic>
        <p:nvPicPr>
          <p:cNvPr id="77" name="図 76" descr="人, オレンジ, 衣類, 探す が含まれている画像&#10;&#10;自動的に生成された説明">
            <a:extLst>
              <a:ext uri="{FF2B5EF4-FFF2-40B4-BE49-F238E27FC236}">
                <a16:creationId xmlns:a16="http://schemas.microsoft.com/office/drawing/2014/main" id="{4576ADDC-A32F-BDBE-58F3-A2875FCC63E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90789" y="6519100"/>
            <a:ext cx="504000" cy="504000"/>
          </a:xfrm>
          <a:prstGeom prst="rect">
            <a:avLst/>
          </a:prstGeom>
        </p:spPr>
      </p:pic>
      <p:sp>
        <p:nvSpPr>
          <p:cNvPr id="1067" name="二等辺三角形 1066">
            <a:extLst>
              <a:ext uri="{FF2B5EF4-FFF2-40B4-BE49-F238E27FC236}">
                <a16:creationId xmlns:a16="http://schemas.microsoft.com/office/drawing/2014/main" id="{4288EDA6-9482-5694-B122-6C1BA3CC7F45}"/>
              </a:ext>
            </a:extLst>
          </p:cNvPr>
          <p:cNvSpPr/>
          <p:nvPr/>
        </p:nvSpPr>
        <p:spPr>
          <a:xfrm rot="1425762">
            <a:off x="6873313" y="6835760"/>
            <a:ext cx="124875" cy="176656"/>
          </a:xfrm>
          <a:prstGeom prst="triangle">
            <a:avLst>
              <a:gd name="adj" fmla="val 53734"/>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70" name="グループ化 1069">
            <a:extLst>
              <a:ext uri="{FF2B5EF4-FFF2-40B4-BE49-F238E27FC236}">
                <a16:creationId xmlns:a16="http://schemas.microsoft.com/office/drawing/2014/main" id="{B0979E96-21EF-5AC8-DC3C-458B014BA894}"/>
              </a:ext>
            </a:extLst>
          </p:cNvPr>
          <p:cNvGrpSpPr/>
          <p:nvPr/>
        </p:nvGrpSpPr>
        <p:grpSpPr>
          <a:xfrm>
            <a:off x="-20362" y="6575108"/>
            <a:ext cx="400110" cy="2003907"/>
            <a:chOff x="-490760" y="5149597"/>
            <a:chExt cx="400110" cy="1850076"/>
          </a:xfrm>
        </p:grpSpPr>
        <p:sp>
          <p:nvSpPr>
            <p:cNvPr id="1072" name="正方形/長方形 1071">
              <a:extLst>
                <a:ext uri="{FF2B5EF4-FFF2-40B4-BE49-F238E27FC236}">
                  <a16:creationId xmlns:a16="http://schemas.microsoft.com/office/drawing/2014/main" id="{972D159E-B247-947B-F41A-30D696EC1A32}"/>
                </a:ext>
              </a:extLst>
            </p:cNvPr>
            <p:cNvSpPr/>
            <p:nvPr/>
          </p:nvSpPr>
          <p:spPr>
            <a:xfrm rot="16200000">
              <a:off x="-1215743" y="5894635"/>
              <a:ext cx="1850076" cy="360000"/>
            </a:xfrm>
            <a:prstGeom prst="rect">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5" name="テキスト ボックス 1074">
              <a:extLst>
                <a:ext uri="{FF2B5EF4-FFF2-40B4-BE49-F238E27FC236}">
                  <a16:creationId xmlns:a16="http://schemas.microsoft.com/office/drawing/2014/main" id="{48ECAA1A-EB65-1F77-28C9-B9BBA45F9745}"/>
                </a:ext>
              </a:extLst>
            </p:cNvPr>
            <p:cNvSpPr txBox="1"/>
            <p:nvPr/>
          </p:nvSpPr>
          <p:spPr>
            <a:xfrm>
              <a:off x="-490760" y="5721800"/>
              <a:ext cx="400110" cy="1150316"/>
            </a:xfrm>
            <a:prstGeom prst="rect">
              <a:avLst/>
            </a:prstGeom>
            <a:no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bg1"/>
                  </a:solidFill>
                  <a:effectLst/>
                  <a:uLnTx/>
                  <a:uFillTx/>
                  <a:latin typeface="Noto Sans JP Medium" panose="020B0200000000000000" pitchFamily="50" charset="-128"/>
                  <a:ea typeface="Noto Sans JP Medium" panose="020B0200000000000000" pitchFamily="50" charset="-128"/>
                </a:rPr>
                <a:t>国 土 交 通 省</a:t>
              </a:r>
            </a:p>
          </p:txBody>
        </p:sp>
        <p:pic>
          <p:nvPicPr>
            <p:cNvPr id="1076" name="図 1075" descr="アイコン&#10;&#10;自動的に生成された説明">
              <a:extLst>
                <a:ext uri="{FF2B5EF4-FFF2-40B4-BE49-F238E27FC236}">
                  <a16:creationId xmlns:a16="http://schemas.microsoft.com/office/drawing/2014/main" id="{0C1481E6-226E-5A48-C70B-FE09C8AA58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2705" y="5375473"/>
              <a:ext cx="324000" cy="324000"/>
            </a:xfrm>
            <a:prstGeom prst="rect">
              <a:avLst/>
            </a:prstGeom>
          </p:spPr>
        </p:pic>
        <p:grpSp>
          <p:nvGrpSpPr>
            <p:cNvPr id="1077" name="グループ化 1076">
              <a:extLst>
                <a:ext uri="{FF2B5EF4-FFF2-40B4-BE49-F238E27FC236}">
                  <a16:creationId xmlns:a16="http://schemas.microsoft.com/office/drawing/2014/main" id="{02EB5692-8D27-ED4E-403F-FC019C3D25E8}"/>
                </a:ext>
              </a:extLst>
            </p:cNvPr>
            <p:cNvGrpSpPr/>
            <p:nvPr/>
          </p:nvGrpSpPr>
          <p:grpSpPr>
            <a:xfrm>
              <a:off x="-485630" y="5154813"/>
              <a:ext cx="389850" cy="198905"/>
              <a:chOff x="-492542" y="5154813"/>
              <a:chExt cx="389850" cy="198905"/>
            </a:xfrm>
          </p:grpSpPr>
          <p:sp>
            <p:nvSpPr>
              <p:cNvPr id="1078" name="四角形: 角を丸くする 1077">
                <a:extLst>
                  <a:ext uri="{FF2B5EF4-FFF2-40B4-BE49-F238E27FC236}">
                    <a16:creationId xmlns:a16="http://schemas.microsoft.com/office/drawing/2014/main" id="{127A1907-2787-C59C-4B92-443F3DFBA8C7}"/>
                  </a:ext>
                </a:extLst>
              </p:cNvPr>
              <p:cNvSpPr/>
              <p:nvPr/>
            </p:nvSpPr>
            <p:spPr>
              <a:xfrm>
                <a:off x="-444063" y="5183301"/>
                <a:ext cx="292893" cy="158469"/>
              </a:xfrm>
              <a:prstGeom prst="roundRect">
                <a:avLst>
                  <a:gd name="adj" fmla="val 88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9" name="テキスト ボックス 1078">
                <a:extLst>
                  <a:ext uri="{FF2B5EF4-FFF2-40B4-BE49-F238E27FC236}">
                    <a16:creationId xmlns:a16="http://schemas.microsoft.com/office/drawing/2014/main" id="{9C196ED7-408B-1DA4-E468-F8A968247036}"/>
                  </a:ext>
                </a:extLst>
              </p:cNvPr>
              <p:cNvSpPr txBox="1"/>
              <p:nvPr/>
            </p:nvSpPr>
            <p:spPr>
              <a:xfrm>
                <a:off x="-492542" y="5154813"/>
                <a:ext cx="389850" cy="198905"/>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10253F"/>
                    </a:solidFill>
                    <a:effectLst/>
                    <a:uLnTx/>
                    <a:uFillTx/>
                    <a:latin typeface="Noto Sans JP Medium" panose="020B0200000000000000" pitchFamily="50" charset="-128"/>
                    <a:ea typeface="Noto Sans JP Medium" panose="020B0200000000000000" pitchFamily="50" charset="-128"/>
                  </a:rPr>
                  <a:t>要請</a:t>
                </a:r>
              </a:p>
            </p:txBody>
          </p:sp>
        </p:grpSp>
      </p:grpSp>
      <p:grpSp>
        <p:nvGrpSpPr>
          <p:cNvPr id="1092" name="グループ化 1091">
            <a:extLst>
              <a:ext uri="{FF2B5EF4-FFF2-40B4-BE49-F238E27FC236}">
                <a16:creationId xmlns:a16="http://schemas.microsoft.com/office/drawing/2014/main" id="{046DDE4F-4ABC-4653-B224-2F107C7DC5C7}"/>
              </a:ext>
            </a:extLst>
          </p:cNvPr>
          <p:cNvGrpSpPr/>
          <p:nvPr/>
        </p:nvGrpSpPr>
        <p:grpSpPr>
          <a:xfrm>
            <a:off x="1051430" y="7871672"/>
            <a:ext cx="1311443" cy="581870"/>
            <a:chOff x="748667" y="5971169"/>
            <a:chExt cx="1311443" cy="581870"/>
          </a:xfrm>
        </p:grpSpPr>
        <p:sp>
          <p:nvSpPr>
            <p:cNvPr id="1093" name="四角形: 角を丸くする 1092">
              <a:extLst>
                <a:ext uri="{FF2B5EF4-FFF2-40B4-BE49-F238E27FC236}">
                  <a16:creationId xmlns:a16="http://schemas.microsoft.com/office/drawing/2014/main" id="{EE38BCF8-CDD8-7C00-F538-E302EE1F27A1}"/>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4" name="正方形/長方形 1093">
              <a:extLst>
                <a:ext uri="{FF2B5EF4-FFF2-40B4-BE49-F238E27FC236}">
                  <a16:creationId xmlns:a16="http://schemas.microsoft.com/office/drawing/2014/main" id="{7C8DA52F-0EF6-A390-910D-D071A966A848}"/>
                </a:ext>
              </a:extLst>
            </p:cNvPr>
            <p:cNvSpPr/>
            <p:nvPr/>
          </p:nvSpPr>
          <p:spPr>
            <a:xfrm>
              <a:off x="748667" y="6030876"/>
              <a:ext cx="131144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最低限の方向性や政府として注目度が高い燃料を示してもらえませんか？</a:t>
              </a:r>
              <a:endPar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grpSp>
        <p:nvGrpSpPr>
          <p:cNvPr id="1126" name="グループ化 1125">
            <a:extLst>
              <a:ext uri="{FF2B5EF4-FFF2-40B4-BE49-F238E27FC236}">
                <a16:creationId xmlns:a16="http://schemas.microsoft.com/office/drawing/2014/main" id="{B0A049A5-3A1C-E17F-9628-35D6708C4C72}"/>
              </a:ext>
            </a:extLst>
          </p:cNvPr>
          <p:cNvGrpSpPr/>
          <p:nvPr/>
        </p:nvGrpSpPr>
        <p:grpSpPr>
          <a:xfrm>
            <a:off x="390257" y="6870700"/>
            <a:ext cx="638177" cy="812252"/>
            <a:chOff x="390257" y="6859827"/>
            <a:chExt cx="638177" cy="812252"/>
          </a:xfrm>
        </p:grpSpPr>
        <p:pic>
          <p:nvPicPr>
            <p:cNvPr id="33" name="図 32" descr="挿絵 が含まれている画像&#10;&#10;自動的に生成された説明">
              <a:extLst>
                <a:ext uri="{FF2B5EF4-FFF2-40B4-BE49-F238E27FC236}">
                  <a16:creationId xmlns:a16="http://schemas.microsoft.com/office/drawing/2014/main" id="{085998C3-486B-FC82-0A68-5B693CB811F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5616" y="7060079"/>
              <a:ext cx="487459" cy="612000"/>
            </a:xfrm>
            <a:prstGeom prst="rect">
              <a:avLst/>
            </a:prstGeom>
          </p:spPr>
        </p:pic>
        <p:grpSp>
          <p:nvGrpSpPr>
            <p:cNvPr id="1114" name="グループ化 1113">
              <a:extLst>
                <a:ext uri="{FF2B5EF4-FFF2-40B4-BE49-F238E27FC236}">
                  <a16:creationId xmlns:a16="http://schemas.microsoft.com/office/drawing/2014/main" id="{76529FE9-C503-22FD-7142-B908FEB9C2F4}"/>
                </a:ext>
              </a:extLst>
            </p:cNvPr>
            <p:cNvGrpSpPr/>
            <p:nvPr/>
          </p:nvGrpSpPr>
          <p:grpSpPr>
            <a:xfrm>
              <a:off x="390257" y="6859827"/>
              <a:ext cx="638177" cy="172503"/>
              <a:chOff x="3919655" y="6809203"/>
              <a:chExt cx="638177" cy="172503"/>
            </a:xfrm>
          </p:grpSpPr>
          <p:sp>
            <p:nvSpPr>
              <p:cNvPr id="1116" name="四角形: 角を丸くする 1115">
                <a:extLst>
                  <a:ext uri="{FF2B5EF4-FFF2-40B4-BE49-F238E27FC236}">
                    <a16:creationId xmlns:a16="http://schemas.microsoft.com/office/drawing/2014/main" id="{A2F95F4F-8651-6950-DEC3-46311EBC4AE8}"/>
                  </a:ext>
                </a:extLst>
              </p:cNvPr>
              <p:cNvSpPr/>
              <p:nvPr/>
            </p:nvSpPr>
            <p:spPr>
              <a:xfrm>
                <a:off x="3954122" y="6809203"/>
                <a:ext cx="569242" cy="172503"/>
              </a:xfrm>
              <a:prstGeom prst="round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7" name="正方形/長方形 1116">
                <a:extLst>
                  <a:ext uri="{FF2B5EF4-FFF2-40B4-BE49-F238E27FC236}">
                    <a16:creationId xmlns:a16="http://schemas.microsoft.com/office/drawing/2014/main" id="{BCAE6F68-6DDD-4257-8F4E-09AF3505170E}"/>
                  </a:ext>
                </a:extLst>
              </p:cNvPr>
              <p:cNvSpPr/>
              <p:nvPr/>
            </p:nvSpPr>
            <p:spPr>
              <a:xfrm>
                <a:off x="3919655" y="6814903"/>
                <a:ext cx="638177"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現場の声</a:t>
                </a:r>
              </a:p>
            </p:txBody>
          </p:sp>
        </p:grpSp>
      </p:grpSp>
      <p:grpSp>
        <p:nvGrpSpPr>
          <p:cNvPr id="1127" name="グループ化 1126">
            <a:extLst>
              <a:ext uri="{FF2B5EF4-FFF2-40B4-BE49-F238E27FC236}">
                <a16:creationId xmlns:a16="http://schemas.microsoft.com/office/drawing/2014/main" id="{0EF9C812-B2AF-996B-FD7D-26240EFBCF74}"/>
              </a:ext>
            </a:extLst>
          </p:cNvPr>
          <p:cNvGrpSpPr/>
          <p:nvPr/>
        </p:nvGrpSpPr>
        <p:grpSpPr>
          <a:xfrm>
            <a:off x="396782" y="7731786"/>
            <a:ext cx="638177" cy="861643"/>
            <a:chOff x="396782" y="7731786"/>
            <a:chExt cx="638177" cy="861643"/>
          </a:xfrm>
        </p:grpSpPr>
        <p:pic>
          <p:nvPicPr>
            <p:cNvPr id="73" name="図 72" descr="口に手を当てている男性&#10;&#10;中程度の精度で自動的に生成された説明">
              <a:extLst>
                <a:ext uri="{FF2B5EF4-FFF2-40B4-BE49-F238E27FC236}">
                  <a16:creationId xmlns:a16="http://schemas.microsoft.com/office/drawing/2014/main" id="{6FF9DD59-787F-99B2-5E4A-F8036DA0543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36255"/>
            <a:stretch/>
          </p:blipFill>
          <p:spPr>
            <a:xfrm>
              <a:off x="497862" y="7909429"/>
              <a:ext cx="436017" cy="684000"/>
            </a:xfrm>
            <a:prstGeom prst="rect">
              <a:avLst/>
            </a:prstGeom>
          </p:spPr>
        </p:pic>
        <p:grpSp>
          <p:nvGrpSpPr>
            <p:cNvPr id="1107" name="グループ化 1106">
              <a:extLst>
                <a:ext uri="{FF2B5EF4-FFF2-40B4-BE49-F238E27FC236}">
                  <a16:creationId xmlns:a16="http://schemas.microsoft.com/office/drawing/2014/main" id="{1897F46B-900F-C4F0-6464-BC9CC3FF30A9}"/>
                </a:ext>
              </a:extLst>
            </p:cNvPr>
            <p:cNvGrpSpPr/>
            <p:nvPr/>
          </p:nvGrpSpPr>
          <p:grpSpPr>
            <a:xfrm>
              <a:off x="396782" y="7731786"/>
              <a:ext cx="638177" cy="172503"/>
              <a:chOff x="1371595" y="6302852"/>
              <a:chExt cx="357225" cy="172503"/>
            </a:xfrm>
          </p:grpSpPr>
          <p:sp>
            <p:nvSpPr>
              <p:cNvPr id="1108" name="四角形: 角を丸くする 1107">
                <a:extLst>
                  <a:ext uri="{FF2B5EF4-FFF2-40B4-BE49-F238E27FC236}">
                    <a16:creationId xmlns:a16="http://schemas.microsoft.com/office/drawing/2014/main" id="{76FB46B4-832F-593B-FD51-3948F2894F74}"/>
                  </a:ext>
                </a:extLst>
              </p:cNvPr>
              <p:cNvSpPr/>
              <p:nvPr/>
            </p:nvSpPr>
            <p:spPr>
              <a:xfrm>
                <a:off x="1390889" y="6302852"/>
                <a:ext cx="318638" cy="172503"/>
              </a:xfrm>
              <a:prstGeom prst="round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9" name="正方形/長方形 1108">
                <a:extLst>
                  <a:ext uri="{FF2B5EF4-FFF2-40B4-BE49-F238E27FC236}">
                    <a16:creationId xmlns:a16="http://schemas.microsoft.com/office/drawing/2014/main" id="{8D0CC9AD-4983-8F83-1CB0-85DF21B57FF3}"/>
                  </a:ext>
                </a:extLst>
              </p:cNvPr>
              <p:cNvSpPr/>
              <p:nvPr/>
            </p:nvSpPr>
            <p:spPr>
              <a:xfrm>
                <a:off x="1371595" y="6308552"/>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郡山りょう</a:t>
                </a:r>
              </a:p>
            </p:txBody>
          </p:sp>
        </p:grpSp>
      </p:grpSp>
      <p:grpSp>
        <p:nvGrpSpPr>
          <p:cNvPr id="1132" name="グループ化 1131">
            <a:extLst>
              <a:ext uri="{FF2B5EF4-FFF2-40B4-BE49-F238E27FC236}">
                <a16:creationId xmlns:a16="http://schemas.microsoft.com/office/drawing/2014/main" id="{B43DCBAF-6EAF-7CED-4C41-078136AD8F68}"/>
              </a:ext>
            </a:extLst>
          </p:cNvPr>
          <p:cNvGrpSpPr/>
          <p:nvPr/>
        </p:nvGrpSpPr>
        <p:grpSpPr>
          <a:xfrm>
            <a:off x="2405373" y="6965385"/>
            <a:ext cx="1115567" cy="1650310"/>
            <a:chOff x="2405053" y="6972990"/>
            <a:chExt cx="1115567" cy="1650310"/>
          </a:xfrm>
        </p:grpSpPr>
        <p:sp>
          <p:nvSpPr>
            <p:cNvPr id="1129" name="四角形: 角を丸くする 1128">
              <a:extLst>
                <a:ext uri="{FF2B5EF4-FFF2-40B4-BE49-F238E27FC236}">
                  <a16:creationId xmlns:a16="http://schemas.microsoft.com/office/drawing/2014/main" id="{335FA0C5-15C2-A84E-5A2C-5A5A6A7C2C6E}"/>
                </a:ext>
              </a:extLst>
            </p:cNvPr>
            <p:cNvSpPr/>
            <p:nvPr/>
          </p:nvSpPr>
          <p:spPr>
            <a:xfrm>
              <a:off x="2435589" y="6972990"/>
              <a:ext cx="1054494" cy="1601123"/>
            </a:xfrm>
            <a:prstGeom prst="roundRect">
              <a:avLst>
                <a:gd name="adj" fmla="val 3927"/>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0" name="正方形/長方形 1129">
              <a:extLst>
                <a:ext uri="{FF2B5EF4-FFF2-40B4-BE49-F238E27FC236}">
                  <a16:creationId xmlns:a16="http://schemas.microsoft.com/office/drawing/2014/main" id="{95D9CC26-72B4-CDA9-AB11-72D2EE7EE02A}"/>
                </a:ext>
              </a:extLst>
            </p:cNvPr>
            <p:cNvSpPr/>
            <p:nvPr/>
          </p:nvSpPr>
          <p:spPr>
            <a:xfrm>
              <a:off x="2405053" y="7006738"/>
              <a:ext cx="1115567" cy="1616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現場</a:t>
              </a: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の皆さんと一緒に取り組んできた新燃料の</a:t>
              </a:r>
              <a:r>
                <a:rPr kumimoji="1" lang="ja-JP" altLang="en-US" sz="8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問題も、</a:t>
              </a:r>
              <a:r>
                <a:rPr kumimoji="1" lang="ja-JP" altLang="en-US" sz="80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議員</a:t>
              </a:r>
              <a:r>
                <a:rPr kumimoji="1" lang="ja-JP" altLang="en-US"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の立場</a:t>
              </a:r>
              <a:r>
                <a:rPr kumimoji="1" lang="ja-JP" altLang="en-US" sz="80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で要請したら</a:t>
              </a:r>
              <a:endParaRPr kumimoji="1" lang="en-US" altLang="ja-JP"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endParaRPr kumimoji="1" lang="en-US" altLang="ja-JP"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900" b="1" i="0" u="none" strike="noStrike" kern="1200" cap="none" spc="0" normalizeH="0" baseline="0" noProof="0">
                  <a:ln>
                    <a:noFill/>
                  </a:ln>
                  <a:solidFill>
                    <a:srgbClr val="FFFF00"/>
                  </a:solidFill>
                  <a:effectLst/>
                  <a:uLnTx/>
                  <a:uFillTx/>
                  <a:latin typeface="Noto Sans JP" panose="020B0200000000000000" pitchFamily="50" charset="-128"/>
                  <a:ea typeface="Noto Sans JP" panose="020B0200000000000000" pitchFamily="50" charset="-128"/>
                </a:rPr>
                <a:t>今まで以上の回答</a:t>
              </a:r>
              <a:endParaRPr kumimoji="1" lang="en-US" altLang="ja-JP" sz="9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endParaRPr>
            </a:p>
            <a:p>
              <a:pPr lvl="0">
                <a:defRPr/>
              </a:pPr>
              <a:endParaRPr kumimoji="1" lang="en-US" altLang="ja-JP"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80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を得ることができました。</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現場の声</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を代弁する当事者議員の重要性を改めて</a:t>
              </a:r>
              <a:r>
                <a:rPr kumimoji="1" lang="ja-JP" altLang="en-US" sz="8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感じました。</a:t>
              </a:r>
              <a:endPar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pic>
        <p:nvPicPr>
          <p:cNvPr id="1134" name="図 1133" descr="スーツを着ている人はスマイルしている&#10;&#10;自動的に生成された説明">
            <a:extLst>
              <a:ext uri="{FF2B5EF4-FFF2-40B4-BE49-F238E27FC236}">
                <a16:creationId xmlns:a16="http://schemas.microsoft.com/office/drawing/2014/main" id="{5FBE80C5-9E78-7B18-BF18-3025E4693FD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32527"/>
          <a:stretch/>
        </p:blipFill>
        <p:spPr>
          <a:xfrm>
            <a:off x="3251202" y="6543508"/>
            <a:ext cx="298768" cy="442800"/>
          </a:xfrm>
          <a:prstGeom prst="rect">
            <a:avLst/>
          </a:prstGeom>
        </p:spPr>
      </p:pic>
      <p:sp>
        <p:nvSpPr>
          <p:cNvPr id="1135" name="二等辺三角形 1134">
            <a:extLst>
              <a:ext uri="{FF2B5EF4-FFF2-40B4-BE49-F238E27FC236}">
                <a16:creationId xmlns:a16="http://schemas.microsoft.com/office/drawing/2014/main" id="{2BF7DB30-EEE7-DF15-4A4F-80DD2B6BD680}"/>
              </a:ext>
            </a:extLst>
          </p:cNvPr>
          <p:cNvSpPr/>
          <p:nvPr/>
        </p:nvSpPr>
        <p:spPr>
          <a:xfrm rot="1425762">
            <a:off x="3122749" y="6838735"/>
            <a:ext cx="124875" cy="176656"/>
          </a:xfrm>
          <a:prstGeom prst="triangle">
            <a:avLst>
              <a:gd name="adj" fmla="val 53734"/>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37" name="図 1136" descr="スーツを着ている人はスマイルしている&#10;&#10;自動的に生成された説明">
            <a:extLst>
              <a:ext uri="{FF2B5EF4-FFF2-40B4-BE49-F238E27FC236}">
                <a16:creationId xmlns:a16="http://schemas.microsoft.com/office/drawing/2014/main" id="{8BEBAA36-355F-9832-17D4-C79B9C6510D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606342" y="4051846"/>
            <a:ext cx="720000" cy="720000"/>
          </a:xfrm>
          <a:prstGeom prst="rect">
            <a:avLst/>
          </a:prstGeom>
        </p:spPr>
      </p:pic>
      <p:grpSp>
        <p:nvGrpSpPr>
          <p:cNvPr id="1139" name="グループ化 1138">
            <a:extLst>
              <a:ext uri="{FF2B5EF4-FFF2-40B4-BE49-F238E27FC236}">
                <a16:creationId xmlns:a16="http://schemas.microsoft.com/office/drawing/2014/main" id="{7D74297C-FC48-B2EF-3907-1E0A435C4410}"/>
              </a:ext>
            </a:extLst>
          </p:cNvPr>
          <p:cNvGrpSpPr/>
          <p:nvPr/>
        </p:nvGrpSpPr>
        <p:grpSpPr>
          <a:xfrm>
            <a:off x="6147806" y="4209890"/>
            <a:ext cx="1421185" cy="446933"/>
            <a:chOff x="762015" y="5206661"/>
            <a:chExt cx="1421185" cy="581870"/>
          </a:xfrm>
        </p:grpSpPr>
        <p:sp>
          <p:nvSpPr>
            <p:cNvPr id="1141" name="四角形: 角を丸くする 1140">
              <a:extLst>
                <a:ext uri="{FF2B5EF4-FFF2-40B4-BE49-F238E27FC236}">
                  <a16:creationId xmlns:a16="http://schemas.microsoft.com/office/drawing/2014/main" id="{99F865C9-4973-6DD6-D055-0E3050D10B9E}"/>
                </a:ext>
              </a:extLst>
            </p:cNvPr>
            <p:cNvSpPr/>
            <p:nvPr/>
          </p:nvSpPr>
          <p:spPr>
            <a:xfrm>
              <a:off x="804900" y="5206661"/>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2" name="正方形/長方形 1141">
              <a:extLst>
                <a:ext uri="{FF2B5EF4-FFF2-40B4-BE49-F238E27FC236}">
                  <a16:creationId xmlns:a16="http://schemas.microsoft.com/office/drawing/2014/main" id="{DE70C6E7-6A49-5A79-4528-0C3AE991546A}"/>
                </a:ext>
              </a:extLst>
            </p:cNvPr>
            <p:cNvSpPr/>
            <p:nvPr/>
          </p:nvSpPr>
          <p:spPr>
            <a:xfrm>
              <a:off x="762015" y="5267502"/>
              <a:ext cx="1421185" cy="407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郡山りょうからも強く要望をさせていただきました！</a:t>
              </a:r>
            </a:p>
          </p:txBody>
        </p:sp>
      </p:grpSp>
      <p:sp>
        <p:nvSpPr>
          <p:cNvPr id="1143" name="二等辺三角形 1142">
            <a:extLst>
              <a:ext uri="{FF2B5EF4-FFF2-40B4-BE49-F238E27FC236}">
                <a16:creationId xmlns:a16="http://schemas.microsoft.com/office/drawing/2014/main" id="{84C1AE26-8878-B039-2532-94CF416975A2}"/>
              </a:ext>
            </a:extLst>
          </p:cNvPr>
          <p:cNvSpPr/>
          <p:nvPr/>
        </p:nvSpPr>
        <p:spPr>
          <a:xfrm rot="16200000">
            <a:off x="6088449" y="4456551"/>
            <a:ext cx="99824" cy="104660"/>
          </a:xfrm>
          <a:prstGeom prst="triangle">
            <a:avLst>
              <a:gd name="adj" fmla="val 53734"/>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46" name="図 1145" descr="テーブルを囲んで座っている男性&#10;&#10;自動的に生成された説明">
            <a:extLst>
              <a:ext uri="{FF2B5EF4-FFF2-40B4-BE49-F238E27FC236}">
                <a16:creationId xmlns:a16="http://schemas.microsoft.com/office/drawing/2014/main" id="{D8610413-F48D-72F2-C7B9-9189945E4092}"/>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11262"/>
          <a:stretch/>
        </p:blipFill>
        <p:spPr>
          <a:xfrm>
            <a:off x="5211278" y="8582430"/>
            <a:ext cx="1841388" cy="1386000"/>
          </a:xfrm>
          <a:prstGeom prst="rect">
            <a:avLst/>
          </a:prstGeom>
        </p:spPr>
      </p:pic>
      <p:sp>
        <p:nvSpPr>
          <p:cNvPr id="1153" name="正方形/長方形 1152">
            <a:extLst>
              <a:ext uri="{FF2B5EF4-FFF2-40B4-BE49-F238E27FC236}">
                <a16:creationId xmlns:a16="http://schemas.microsoft.com/office/drawing/2014/main" id="{CDFD429D-4E82-52C5-971F-9D388E128DD7}"/>
              </a:ext>
            </a:extLst>
          </p:cNvPr>
          <p:cNvSpPr/>
          <p:nvPr/>
        </p:nvSpPr>
        <p:spPr>
          <a:xfrm>
            <a:off x="1282310" y="9744636"/>
            <a:ext cx="1069485" cy="215445"/>
          </a:xfrm>
          <a:prstGeom prst="rect">
            <a:avLst/>
          </a:prstGeom>
          <a:solidFill>
            <a:schemeClr val="tx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4" name="テキスト ボックス 1153">
            <a:extLst>
              <a:ext uri="{FF2B5EF4-FFF2-40B4-BE49-F238E27FC236}">
                <a16:creationId xmlns:a16="http://schemas.microsoft.com/office/drawing/2014/main" id="{CA796D9D-E99B-566C-A76C-650B78AB8447}"/>
              </a:ext>
            </a:extLst>
          </p:cNvPr>
          <p:cNvSpPr txBox="1"/>
          <p:nvPr/>
        </p:nvSpPr>
        <p:spPr>
          <a:xfrm>
            <a:off x="1249430" y="9746364"/>
            <a:ext cx="11414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8/12</a:t>
            </a:r>
            <a:r>
              <a:rPr kumimoji="1" lang="ja-JP" altLang="en-US" sz="800" b="1" dirty="0">
                <a:solidFill>
                  <a:schemeClr val="bg1"/>
                </a:solidFill>
                <a:latin typeface="Noto Sans JP" panose="020B0200000000000000" pitchFamily="50" charset="-128"/>
                <a:ea typeface="Noto Sans JP" panose="020B0200000000000000" pitchFamily="50" charset="-128"/>
              </a:rPr>
              <a:t> </a:t>
            </a:r>
            <a:r>
              <a:rPr kumimoji="1" lang="ja-JP" altLang="en-US"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文科省よりレク</a:t>
            </a:r>
            <a:endPar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sp>
        <p:nvSpPr>
          <p:cNvPr id="1161" name="正方形/長方形 1160">
            <a:extLst>
              <a:ext uri="{FF2B5EF4-FFF2-40B4-BE49-F238E27FC236}">
                <a16:creationId xmlns:a16="http://schemas.microsoft.com/office/drawing/2014/main" id="{3F749CE2-E4A9-0AE4-C92C-E3812C064F2D}"/>
              </a:ext>
            </a:extLst>
          </p:cNvPr>
          <p:cNvSpPr/>
          <p:nvPr/>
        </p:nvSpPr>
        <p:spPr>
          <a:xfrm>
            <a:off x="3490084" y="9741696"/>
            <a:ext cx="1214042" cy="215445"/>
          </a:xfrm>
          <a:prstGeom prst="rect">
            <a:avLst/>
          </a:prstGeom>
          <a:solidFill>
            <a:schemeClr val="tx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2" name="テキスト ボックス 1161">
            <a:extLst>
              <a:ext uri="{FF2B5EF4-FFF2-40B4-BE49-F238E27FC236}">
                <a16:creationId xmlns:a16="http://schemas.microsoft.com/office/drawing/2014/main" id="{C3DDB307-9BE3-1B73-193C-9CDA894FEE23}"/>
              </a:ext>
            </a:extLst>
          </p:cNvPr>
          <p:cNvSpPr txBox="1"/>
          <p:nvPr/>
        </p:nvSpPr>
        <p:spPr>
          <a:xfrm>
            <a:off x="3427307" y="9741792"/>
            <a:ext cx="1371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8/21 </a:t>
            </a:r>
            <a:r>
              <a:rPr kumimoji="1" lang="ja-JP" altLang="en-US"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中小企業庁よりレク</a:t>
            </a:r>
            <a:endPar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sp>
        <p:nvSpPr>
          <p:cNvPr id="1166" name="正方形/長方形 1165">
            <a:extLst>
              <a:ext uri="{FF2B5EF4-FFF2-40B4-BE49-F238E27FC236}">
                <a16:creationId xmlns:a16="http://schemas.microsoft.com/office/drawing/2014/main" id="{EAA8E4E0-8677-F75F-8E38-EDB536E4AD37}"/>
              </a:ext>
            </a:extLst>
          </p:cNvPr>
          <p:cNvSpPr/>
          <p:nvPr/>
        </p:nvSpPr>
        <p:spPr>
          <a:xfrm>
            <a:off x="5889823" y="9746549"/>
            <a:ext cx="1159778" cy="215445"/>
          </a:xfrm>
          <a:prstGeom prst="rect">
            <a:avLst/>
          </a:prstGeom>
          <a:solidFill>
            <a:schemeClr val="tx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7" name="テキスト ボックス 1166">
            <a:extLst>
              <a:ext uri="{FF2B5EF4-FFF2-40B4-BE49-F238E27FC236}">
                <a16:creationId xmlns:a16="http://schemas.microsoft.com/office/drawing/2014/main" id="{08BB2A06-453B-9277-2C75-D1AFF209F8CF}"/>
              </a:ext>
            </a:extLst>
          </p:cNvPr>
          <p:cNvSpPr txBox="1"/>
          <p:nvPr/>
        </p:nvSpPr>
        <p:spPr>
          <a:xfrm>
            <a:off x="5850675" y="9750228"/>
            <a:ext cx="12821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bg1"/>
                </a:solidFill>
                <a:latin typeface="Noto Sans JP" panose="020B0200000000000000" pitchFamily="50" charset="-128"/>
                <a:ea typeface="Noto Sans JP" panose="020B0200000000000000" pitchFamily="50" charset="-128"/>
              </a:rPr>
              <a:t>8/25 </a:t>
            </a:r>
            <a:r>
              <a:rPr kumimoji="1" lang="ja-JP" altLang="en-US"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国土交通省へ要請</a:t>
            </a:r>
            <a:endPar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spTree>
    <p:extLst>
      <p:ext uri="{BB962C8B-B14F-4D97-AF65-F5344CB8AC3E}">
        <p14:creationId xmlns:p14="http://schemas.microsoft.com/office/powerpoint/2010/main" val="235963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グループ化 156">
            <a:extLst>
              <a:ext uri="{FF2B5EF4-FFF2-40B4-BE49-F238E27FC236}">
                <a16:creationId xmlns:a16="http://schemas.microsoft.com/office/drawing/2014/main" id="{61363905-A22E-0DCC-D476-6BF15B68B9E7}"/>
              </a:ext>
            </a:extLst>
          </p:cNvPr>
          <p:cNvGrpSpPr/>
          <p:nvPr/>
        </p:nvGrpSpPr>
        <p:grpSpPr>
          <a:xfrm>
            <a:off x="3967237" y="9320847"/>
            <a:ext cx="3047082" cy="519848"/>
            <a:chOff x="3967237" y="9320847"/>
            <a:chExt cx="3047082" cy="519848"/>
          </a:xfrm>
        </p:grpSpPr>
        <p:grpSp>
          <p:nvGrpSpPr>
            <p:cNvPr id="81" name="グループ化 80">
              <a:extLst>
                <a:ext uri="{FF2B5EF4-FFF2-40B4-BE49-F238E27FC236}">
                  <a16:creationId xmlns:a16="http://schemas.microsoft.com/office/drawing/2014/main" id="{4B51532D-B4E1-3AED-64F3-43740A075EF2}"/>
                </a:ext>
              </a:extLst>
            </p:cNvPr>
            <p:cNvGrpSpPr/>
            <p:nvPr/>
          </p:nvGrpSpPr>
          <p:grpSpPr>
            <a:xfrm>
              <a:off x="3967237" y="9320847"/>
              <a:ext cx="2922726" cy="519848"/>
              <a:chOff x="3967237" y="9320847"/>
              <a:chExt cx="2922726" cy="519848"/>
            </a:xfrm>
          </p:grpSpPr>
          <p:sp>
            <p:nvSpPr>
              <p:cNvPr id="78" name="四角形: 角を丸くする 77">
                <a:extLst>
                  <a:ext uri="{FF2B5EF4-FFF2-40B4-BE49-F238E27FC236}">
                    <a16:creationId xmlns:a16="http://schemas.microsoft.com/office/drawing/2014/main" id="{D46FFB05-3CEF-52A9-A27C-2F723F08F439}"/>
                  </a:ext>
                </a:extLst>
              </p:cNvPr>
              <p:cNvSpPr/>
              <p:nvPr/>
            </p:nvSpPr>
            <p:spPr>
              <a:xfrm>
                <a:off x="3967237" y="9320847"/>
                <a:ext cx="2922726" cy="519848"/>
              </a:xfrm>
              <a:prstGeom prst="roundRect">
                <a:avLst>
                  <a:gd name="adj" fmla="val 9028"/>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テキスト ボックス 73">
                <a:extLst>
                  <a:ext uri="{FF2B5EF4-FFF2-40B4-BE49-F238E27FC236}">
                    <a16:creationId xmlns:a16="http://schemas.microsoft.com/office/drawing/2014/main" id="{4C3E7AEB-A2A6-E9B6-67EA-C0D1FC1B8B43}"/>
                  </a:ext>
                </a:extLst>
              </p:cNvPr>
              <p:cNvSpPr txBox="1"/>
              <p:nvPr/>
            </p:nvSpPr>
            <p:spPr>
              <a:xfrm>
                <a:off x="4073485" y="9365328"/>
                <a:ext cx="2710231" cy="430887"/>
              </a:xfrm>
              <a:prstGeom prst="rect">
                <a:avLst/>
              </a:prstGeom>
              <a:noFill/>
            </p:spPr>
            <p:txBody>
              <a:bodyPr wrap="square" rtlCol="0">
                <a:spAutoFit/>
              </a:bodyPr>
              <a:lstStyle/>
              <a:p>
                <a:r>
                  <a:rPr kumimoji="1" lang="ja-JP" altLang="en-US" sz="1100" dirty="0">
                    <a:solidFill>
                      <a:schemeClr val="bg1"/>
                    </a:solidFill>
                    <a:latin typeface="BIZ UDゴシック" panose="020B0400000000000000" pitchFamily="49" charset="-128"/>
                    <a:ea typeface="BIZ UDゴシック" panose="020B0400000000000000" pitchFamily="49" charset="-128"/>
                  </a:rPr>
                  <a:t> 国民のための政治を促すためには</a:t>
                </a:r>
                <a:endParaRPr kumimoji="1" lang="en-US" altLang="ja-JP" sz="1100" dirty="0">
                  <a:solidFill>
                    <a:schemeClr val="bg1"/>
                  </a:solidFill>
                  <a:latin typeface="BIZ UDゴシック" panose="020B0400000000000000" pitchFamily="49" charset="-128"/>
                  <a:ea typeface="BIZ UDゴシック" panose="020B0400000000000000" pitchFamily="49" charset="-128"/>
                </a:endParaRPr>
              </a:p>
              <a:p>
                <a:r>
                  <a:rPr kumimoji="1" lang="ja-JP" altLang="en-US" sz="1100" b="1" dirty="0">
                    <a:solidFill>
                      <a:srgbClr val="FFFF00"/>
                    </a:solidFill>
                    <a:latin typeface="BIZ UDゴシック" panose="020B0400000000000000" pitchFamily="49" charset="-128"/>
                    <a:ea typeface="BIZ UDゴシック" panose="020B0400000000000000" pitchFamily="49" charset="-128"/>
                  </a:rPr>
                  <a:t>「誰に政治を任せるのか」</a:t>
                </a:r>
                <a:r>
                  <a:rPr kumimoji="1" lang="ja-JP" altLang="en-US" sz="1100" dirty="0">
                    <a:solidFill>
                      <a:schemeClr val="bg1"/>
                    </a:solidFill>
                    <a:latin typeface="BIZ UDゴシック" panose="020B0400000000000000" pitchFamily="49" charset="-128"/>
                    <a:ea typeface="BIZ UDゴシック" panose="020B0400000000000000" pitchFamily="49" charset="-128"/>
                  </a:rPr>
                  <a:t>が重要です！</a:t>
                </a:r>
              </a:p>
            </p:txBody>
          </p:sp>
        </p:grpSp>
        <p:sp>
          <p:nvSpPr>
            <p:cNvPr id="94" name="二等辺三角形 93">
              <a:extLst>
                <a:ext uri="{FF2B5EF4-FFF2-40B4-BE49-F238E27FC236}">
                  <a16:creationId xmlns:a16="http://schemas.microsoft.com/office/drawing/2014/main" id="{737FA9E2-D2A2-E761-F436-AB7944A07AF7}"/>
                </a:ext>
              </a:extLst>
            </p:cNvPr>
            <p:cNvSpPr/>
            <p:nvPr/>
          </p:nvSpPr>
          <p:spPr>
            <a:xfrm rot="5400000">
              <a:off x="6797252" y="9596847"/>
              <a:ext cx="209503" cy="224631"/>
            </a:xfrm>
            <a:prstGeom prst="triangle">
              <a:avLst>
                <a:gd name="adj" fmla="val 55994"/>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5" name="グループ化 154">
            <a:extLst>
              <a:ext uri="{FF2B5EF4-FFF2-40B4-BE49-F238E27FC236}">
                <a16:creationId xmlns:a16="http://schemas.microsoft.com/office/drawing/2014/main" id="{D32D21D7-6E85-ED60-6614-039C6B27667B}"/>
              </a:ext>
            </a:extLst>
          </p:cNvPr>
          <p:cNvGrpSpPr/>
          <p:nvPr/>
        </p:nvGrpSpPr>
        <p:grpSpPr>
          <a:xfrm>
            <a:off x="472403" y="9311832"/>
            <a:ext cx="3307592" cy="523239"/>
            <a:chOff x="472403" y="9311832"/>
            <a:chExt cx="3307592" cy="523239"/>
          </a:xfrm>
        </p:grpSpPr>
        <p:sp>
          <p:nvSpPr>
            <p:cNvPr id="53" name="角丸四角形吹き出し 44">
              <a:extLst>
                <a:ext uri="{FF2B5EF4-FFF2-40B4-BE49-F238E27FC236}">
                  <a16:creationId xmlns:a16="http://schemas.microsoft.com/office/drawing/2014/main" id="{45BB99E6-69EA-131E-8A20-63C90934F499}"/>
                </a:ext>
              </a:extLst>
            </p:cNvPr>
            <p:cNvSpPr/>
            <p:nvPr/>
          </p:nvSpPr>
          <p:spPr>
            <a:xfrm>
              <a:off x="584716" y="9311832"/>
              <a:ext cx="3194689" cy="523239"/>
            </a:xfrm>
            <a:prstGeom prst="wedgeRoundRectCallout">
              <a:avLst>
                <a:gd name="adj1" fmla="val -53607"/>
                <a:gd name="adj2" fmla="val 20521"/>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3" name="テキスト ボックス 232">
              <a:extLst>
                <a:ext uri="{FF2B5EF4-FFF2-40B4-BE49-F238E27FC236}">
                  <a16:creationId xmlns:a16="http://schemas.microsoft.com/office/drawing/2014/main" id="{3848B9EA-6E95-A3C6-334A-FADF4C2B7F35}"/>
                </a:ext>
              </a:extLst>
            </p:cNvPr>
            <p:cNvSpPr txBox="1"/>
            <p:nvPr/>
          </p:nvSpPr>
          <p:spPr>
            <a:xfrm>
              <a:off x="472403" y="9406895"/>
              <a:ext cx="3307592" cy="338554"/>
            </a:xfrm>
            <a:prstGeom prst="rect">
              <a:avLst/>
            </a:prstGeom>
            <a:noFill/>
          </p:spPr>
          <p:txBody>
            <a:bodyPr wrap="square" rtlCol="0">
              <a:spAutoFit/>
            </a:bodyPr>
            <a:lstStyle/>
            <a:p>
              <a:pPr indent="133350"/>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衆参いずれかの議員の</a:t>
              </a:r>
              <a:r>
                <a:rPr lang="en-US"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4</a:t>
              </a:r>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分の</a:t>
              </a:r>
              <a:r>
                <a:rPr lang="en-US"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1</a:t>
              </a:r>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以上</a:t>
              </a:r>
              <a:r>
                <a:rPr lang="ja-JP" altLang="en-US"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が臨時国会の開会を</a:t>
              </a:r>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要求すれば</a:t>
              </a:r>
              <a:endParaRPr lang="en-US"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indent="133350"/>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内閣は臨時国会を召集しなければならないとされています</a:t>
              </a:r>
              <a:r>
                <a:rPr lang="ja-JP" altLang="ja-JP" sz="8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en-US" sz="500" b="1" kern="100" dirty="0">
                  <a:effectLst/>
                  <a:latin typeface="游明朝" panose="02020400000000000000" pitchFamily="18" charset="-128"/>
                  <a:ea typeface="BIZ UDPゴシック" panose="020B0400000000000000" pitchFamily="50" charset="-128"/>
                  <a:cs typeface="Times New Roman" panose="02020603050405020304" pitchFamily="18" charset="0"/>
                </a:rPr>
                <a:t>（憲法</a:t>
              </a:r>
              <a:r>
                <a:rPr lang="en-US" altLang="ja-JP" sz="500" b="1" kern="100" dirty="0">
                  <a:effectLst/>
                  <a:latin typeface="游明朝" panose="02020400000000000000" pitchFamily="18" charset="-128"/>
                  <a:ea typeface="BIZ UDPゴシック" panose="020B0400000000000000" pitchFamily="50" charset="-128"/>
                  <a:cs typeface="Times New Roman" panose="02020603050405020304" pitchFamily="18" charset="0"/>
                </a:rPr>
                <a:t>53</a:t>
              </a:r>
              <a:r>
                <a:rPr lang="ja-JP" altLang="en-US" sz="500" b="1" kern="100" dirty="0">
                  <a:effectLst/>
                  <a:latin typeface="游明朝" panose="02020400000000000000" pitchFamily="18" charset="-128"/>
                  <a:ea typeface="BIZ UDPゴシック" panose="020B0400000000000000" pitchFamily="50" charset="-128"/>
                  <a:cs typeface="Times New Roman" panose="02020603050405020304" pitchFamily="18" charset="0"/>
                </a:rPr>
                <a:t>条）</a:t>
              </a:r>
              <a:endParaRPr lang="ja-JP" altLang="ja-JP" sz="11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pic>
        <p:nvPicPr>
          <p:cNvPr id="275" name="図 274" descr="手を組んでいる男性&#10;&#10;中程度の精度で自動的に生成された説明">
            <a:extLst>
              <a:ext uri="{FF2B5EF4-FFF2-40B4-BE49-F238E27FC236}">
                <a16:creationId xmlns:a16="http://schemas.microsoft.com/office/drawing/2014/main" id="{42893EB2-81E1-4BA7-4114-1BA1479C9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20" y="6106293"/>
            <a:ext cx="1181046" cy="1181046"/>
          </a:xfrm>
          <a:prstGeom prst="rect">
            <a:avLst/>
          </a:prstGeom>
        </p:spPr>
      </p:pic>
      <p:grpSp>
        <p:nvGrpSpPr>
          <p:cNvPr id="5" name="Group 5"/>
          <p:cNvGrpSpPr/>
          <p:nvPr/>
        </p:nvGrpSpPr>
        <p:grpSpPr>
          <a:xfrm>
            <a:off x="-3501" y="813507"/>
            <a:ext cx="7560000" cy="2876827"/>
            <a:chOff x="0" y="-28575"/>
            <a:chExt cx="2709333" cy="1279811"/>
          </a:xfrm>
        </p:grpSpPr>
        <p:sp>
          <p:nvSpPr>
            <p:cNvPr id="6" name="Freeform 6"/>
            <p:cNvSpPr/>
            <p:nvPr/>
          </p:nvSpPr>
          <p:spPr>
            <a:xfrm>
              <a:off x="0" y="0"/>
              <a:ext cx="2709333" cy="1127784"/>
            </a:xfrm>
            <a:custGeom>
              <a:avLst/>
              <a:gdLst/>
              <a:ahLst/>
              <a:cxnLst/>
              <a:rect l="l" t="t" r="r" b="b"/>
              <a:pathLst>
                <a:path w="2709333" h="1251236">
                  <a:moveTo>
                    <a:pt x="0" y="0"/>
                  </a:moveTo>
                  <a:lnTo>
                    <a:pt x="2709333" y="0"/>
                  </a:lnTo>
                  <a:lnTo>
                    <a:pt x="2709333" y="1251236"/>
                  </a:lnTo>
                  <a:lnTo>
                    <a:pt x="0" y="1251236"/>
                  </a:lnTo>
                  <a:close/>
                </a:path>
              </a:pathLst>
            </a:custGeom>
            <a:solidFill>
              <a:srgbClr val="7191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TextBox 7"/>
            <p:cNvSpPr txBox="1"/>
            <p:nvPr/>
          </p:nvSpPr>
          <p:spPr>
            <a:xfrm>
              <a:off x="0" y="-28575"/>
              <a:ext cx="2709333" cy="127981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rot="-4113982">
            <a:off x="1796407" y="2511950"/>
            <a:ext cx="400590" cy="599595"/>
            <a:chOff x="0" y="0"/>
            <a:chExt cx="475154" cy="711200"/>
          </a:xfrm>
        </p:grpSpPr>
        <p:sp>
          <p:nvSpPr>
            <p:cNvPr id="25" name="Freeform 25"/>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6" name="TextBox 26"/>
            <p:cNvSpPr txBox="1"/>
            <p:nvPr/>
          </p:nvSpPr>
          <p:spPr>
            <a:xfrm>
              <a:off x="74243" y="301625"/>
              <a:ext cx="326668" cy="3587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2"/>
          <p:cNvGrpSpPr/>
          <p:nvPr/>
        </p:nvGrpSpPr>
        <p:grpSpPr>
          <a:xfrm>
            <a:off x="-2" y="-1894439"/>
            <a:ext cx="7556501" cy="2770176"/>
            <a:chOff x="0" y="-28575"/>
            <a:chExt cx="3017389" cy="841375"/>
          </a:xfrm>
        </p:grpSpPr>
        <p:sp>
          <p:nvSpPr>
            <p:cNvPr id="3" name="Freeform 3"/>
            <p:cNvSpPr/>
            <p:nvPr/>
          </p:nvSpPr>
          <p:spPr>
            <a:xfrm>
              <a:off x="0" y="541867"/>
              <a:ext cx="3017389" cy="270933"/>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 name="TextBox 4"/>
            <p:cNvSpPr txBox="1"/>
            <p:nvPr/>
          </p:nvSpPr>
          <p:spPr>
            <a:xfrm>
              <a:off x="0" y="-28575"/>
              <a:ext cx="3017389"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28458" y="1257370"/>
            <a:ext cx="4123644" cy="2082440"/>
          </a:xfrm>
          <a:custGeom>
            <a:avLst/>
            <a:gdLst/>
            <a:ahLst/>
            <a:cxnLst/>
            <a:rect l="l" t="t" r="r" b="b"/>
            <a:pathLst>
              <a:path w="4123644" h="2082440">
                <a:moveTo>
                  <a:pt x="0" y="0"/>
                </a:moveTo>
                <a:lnTo>
                  <a:pt x="4123644" y="0"/>
                </a:lnTo>
                <a:lnTo>
                  <a:pt x="4123644" y="2082440"/>
                </a:lnTo>
                <a:lnTo>
                  <a:pt x="0" y="2082440"/>
                </a:lnTo>
                <a:lnTo>
                  <a:pt x="0" y="0"/>
                </a:lnTo>
                <a:close/>
              </a:path>
            </a:pathLst>
          </a:custGeom>
          <a:blipFill>
            <a:blip r:embed="rId4">
              <a:alphaModFix amt="2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10" name="Group 10"/>
          <p:cNvGrpSpPr/>
          <p:nvPr/>
        </p:nvGrpSpPr>
        <p:grpSpPr>
          <a:xfrm>
            <a:off x="2670229" y="963385"/>
            <a:ext cx="4351323" cy="1141091"/>
            <a:chOff x="0" y="-28575"/>
            <a:chExt cx="1559416" cy="441994"/>
          </a:xfrm>
        </p:grpSpPr>
        <p:sp>
          <p:nvSpPr>
            <p:cNvPr id="11" name="Freeform 11"/>
            <p:cNvSpPr/>
            <p:nvPr/>
          </p:nvSpPr>
          <p:spPr>
            <a:xfrm>
              <a:off x="0" y="0"/>
              <a:ext cx="1559416" cy="413419"/>
            </a:xfrm>
            <a:custGeom>
              <a:avLst/>
              <a:gdLst/>
              <a:ahLst/>
              <a:cxnLst/>
              <a:rect l="l" t="t" r="r" b="b"/>
              <a:pathLst>
                <a:path w="1559416" h="413419">
                  <a:moveTo>
                    <a:pt x="65831" y="0"/>
                  </a:moveTo>
                  <a:lnTo>
                    <a:pt x="1493585" y="0"/>
                  </a:lnTo>
                  <a:cubicBezTo>
                    <a:pt x="1511045" y="0"/>
                    <a:pt x="1527789" y="6936"/>
                    <a:pt x="1540135" y="19281"/>
                  </a:cubicBezTo>
                  <a:cubicBezTo>
                    <a:pt x="1552480" y="31627"/>
                    <a:pt x="1559416" y="48371"/>
                    <a:pt x="1559416" y="65831"/>
                  </a:cubicBezTo>
                  <a:lnTo>
                    <a:pt x="1559416" y="347589"/>
                  </a:lnTo>
                  <a:cubicBezTo>
                    <a:pt x="1559416" y="365048"/>
                    <a:pt x="1552480" y="381792"/>
                    <a:pt x="1540135" y="394138"/>
                  </a:cubicBezTo>
                  <a:cubicBezTo>
                    <a:pt x="1527789" y="406484"/>
                    <a:pt x="1511045" y="413419"/>
                    <a:pt x="1493585" y="413419"/>
                  </a:cubicBezTo>
                  <a:lnTo>
                    <a:pt x="65831" y="413419"/>
                  </a:lnTo>
                  <a:cubicBezTo>
                    <a:pt x="48371" y="413419"/>
                    <a:pt x="31627" y="406484"/>
                    <a:pt x="19281" y="394138"/>
                  </a:cubicBezTo>
                  <a:cubicBezTo>
                    <a:pt x="6936" y="381792"/>
                    <a:pt x="0" y="365048"/>
                    <a:pt x="0" y="347589"/>
                  </a:cubicBezTo>
                  <a:lnTo>
                    <a:pt x="0" y="65831"/>
                  </a:lnTo>
                  <a:cubicBezTo>
                    <a:pt x="0" y="48371"/>
                    <a:pt x="6936" y="31627"/>
                    <a:pt x="19281" y="19281"/>
                  </a:cubicBezTo>
                  <a:cubicBezTo>
                    <a:pt x="31627" y="6936"/>
                    <a:pt x="48371" y="0"/>
                    <a:pt x="65831"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TextBox 12"/>
            <p:cNvSpPr txBox="1"/>
            <p:nvPr/>
          </p:nvSpPr>
          <p:spPr>
            <a:xfrm>
              <a:off x="0" y="-28575"/>
              <a:ext cx="1559416" cy="44199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3946364">
            <a:off x="6821257" y="933346"/>
            <a:ext cx="400590" cy="599595"/>
            <a:chOff x="0" y="0"/>
            <a:chExt cx="475154" cy="711200"/>
          </a:xfrm>
        </p:grpSpPr>
        <p:sp>
          <p:nvSpPr>
            <p:cNvPr id="14" name="Freeform 14"/>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TextBox 15"/>
            <p:cNvSpPr txBox="1"/>
            <p:nvPr/>
          </p:nvSpPr>
          <p:spPr>
            <a:xfrm>
              <a:off x="74243" y="301625"/>
              <a:ext cx="326668" cy="3587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505802" y="2083455"/>
            <a:ext cx="1152000" cy="1152000"/>
            <a:chOff x="0" y="0"/>
            <a:chExt cx="1763007" cy="1763007"/>
          </a:xfrm>
        </p:grpSpPr>
        <p:grpSp>
          <p:nvGrpSpPr>
            <p:cNvPr id="17" name="Group 17"/>
            <p:cNvGrpSpPr/>
            <p:nvPr/>
          </p:nvGrpSpPr>
          <p:grpSpPr>
            <a:xfrm>
              <a:off x="0" y="0"/>
              <a:ext cx="1763007" cy="176300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50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grpSp>
          <p:nvGrpSpPr>
            <p:cNvPr id="19" name="Group 19"/>
            <p:cNvGrpSpPr/>
            <p:nvPr/>
          </p:nvGrpSpPr>
          <p:grpSpPr>
            <a:xfrm>
              <a:off x="0" y="0"/>
              <a:ext cx="1763007" cy="17630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2179" r="-12366" b="-2454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grpSp>
      <p:grpSp>
        <p:nvGrpSpPr>
          <p:cNvPr id="21" name="Group 21"/>
          <p:cNvGrpSpPr/>
          <p:nvPr/>
        </p:nvGrpSpPr>
        <p:grpSpPr>
          <a:xfrm>
            <a:off x="1996702" y="2186848"/>
            <a:ext cx="5032476" cy="1176082"/>
            <a:chOff x="0" y="-28575"/>
            <a:chExt cx="1675229" cy="516446"/>
          </a:xfrm>
        </p:grpSpPr>
        <p:sp>
          <p:nvSpPr>
            <p:cNvPr id="23" name="TextBox 23"/>
            <p:cNvSpPr txBox="1"/>
            <p:nvPr/>
          </p:nvSpPr>
          <p:spPr>
            <a:xfrm>
              <a:off x="0" y="-28575"/>
              <a:ext cx="1675229" cy="51644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0" y="0"/>
              <a:ext cx="1675229" cy="433539"/>
            </a:xfrm>
            <a:custGeom>
              <a:avLst/>
              <a:gdLst/>
              <a:ahLst/>
              <a:cxnLst/>
              <a:rect l="l" t="t" r="r" b="b"/>
              <a:pathLst>
                <a:path w="1675229" h="487871">
                  <a:moveTo>
                    <a:pt x="61280" y="0"/>
                  </a:moveTo>
                  <a:lnTo>
                    <a:pt x="1613950" y="0"/>
                  </a:lnTo>
                  <a:cubicBezTo>
                    <a:pt x="1630202" y="0"/>
                    <a:pt x="1645789" y="6456"/>
                    <a:pt x="1657281" y="17948"/>
                  </a:cubicBezTo>
                  <a:cubicBezTo>
                    <a:pt x="1668773" y="29441"/>
                    <a:pt x="1675229" y="45027"/>
                    <a:pt x="1675229" y="61280"/>
                  </a:cubicBezTo>
                  <a:lnTo>
                    <a:pt x="1675229" y="426591"/>
                  </a:lnTo>
                  <a:cubicBezTo>
                    <a:pt x="1675229" y="460435"/>
                    <a:pt x="1647793" y="487871"/>
                    <a:pt x="1613950" y="487871"/>
                  </a:cubicBezTo>
                  <a:lnTo>
                    <a:pt x="61280" y="487871"/>
                  </a:lnTo>
                  <a:cubicBezTo>
                    <a:pt x="45027" y="487871"/>
                    <a:pt x="29441" y="481415"/>
                    <a:pt x="17948" y="469922"/>
                  </a:cubicBezTo>
                  <a:cubicBezTo>
                    <a:pt x="6456" y="458430"/>
                    <a:pt x="0" y="442843"/>
                    <a:pt x="0" y="426591"/>
                  </a:cubicBezTo>
                  <a:lnTo>
                    <a:pt x="0" y="61280"/>
                  </a:lnTo>
                  <a:cubicBezTo>
                    <a:pt x="0" y="27436"/>
                    <a:pt x="27436" y="0"/>
                    <a:pt x="612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grpSp>
        <p:nvGrpSpPr>
          <p:cNvPr id="28" name="Group 28"/>
          <p:cNvGrpSpPr/>
          <p:nvPr/>
        </p:nvGrpSpPr>
        <p:grpSpPr>
          <a:xfrm>
            <a:off x="-1" y="9936000"/>
            <a:ext cx="7556501" cy="757401"/>
            <a:chOff x="0" y="0"/>
            <a:chExt cx="3017389" cy="812800"/>
          </a:xfrm>
        </p:grpSpPr>
        <p:sp>
          <p:nvSpPr>
            <p:cNvPr id="29" name="Freeform 29"/>
            <p:cNvSpPr/>
            <p:nvPr/>
          </p:nvSpPr>
          <p:spPr>
            <a:xfrm>
              <a:off x="0" y="0"/>
              <a:ext cx="3017389" cy="812800"/>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 name="TextBox 30"/>
            <p:cNvSpPr txBox="1"/>
            <p:nvPr/>
          </p:nvSpPr>
          <p:spPr>
            <a:xfrm>
              <a:off x="0" y="-28575"/>
              <a:ext cx="3017389"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31"/>
          <p:cNvSpPr/>
          <p:nvPr/>
        </p:nvSpPr>
        <p:spPr>
          <a:xfrm>
            <a:off x="1729533" y="9994900"/>
            <a:ext cx="4100934" cy="478224"/>
          </a:xfrm>
          <a:custGeom>
            <a:avLst/>
            <a:gdLst/>
            <a:ahLst/>
            <a:cxnLst/>
            <a:rect l="l" t="t" r="r" b="b"/>
            <a:pathLst>
              <a:path w="4100934" h="478224">
                <a:moveTo>
                  <a:pt x="0" y="0"/>
                </a:moveTo>
                <a:lnTo>
                  <a:pt x="4100934" y="0"/>
                </a:lnTo>
                <a:lnTo>
                  <a:pt x="4100934" y="478224"/>
                </a:lnTo>
                <a:lnTo>
                  <a:pt x="0" y="47822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 name="TextBox 41"/>
          <p:cNvSpPr txBox="1"/>
          <p:nvPr/>
        </p:nvSpPr>
        <p:spPr>
          <a:xfrm>
            <a:off x="3249635" y="1231900"/>
            <a:ext cx="3192511" cy="717632"/>
          </a:xfrm>
          <a:prstGeom prst="rect">
            <a:avLst/>
          </a:prstGeom>
        </p:spPr>
        <p:txBody>
          <a:bodyPr wrap="square" lIns="0" tIns="0" rIns="0" bIns="0" rtlCol="0" anchor="t">
            <a:spAutoFit/>
          </a:bodyPr>
          <a:lstStyle/>
          <a:p>
            <a:pPr marL="0" marR="0" lvl="0" indent="0" algn="ctr" defTabSz="914400" rtl="0" eaLnBrk="1" fontAlgn="auto" latinLnBrk="0" hangingPunct="1">
              <a:lnSpc>
                <a:spcPts val="2988"/>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ニュースでよく聞く</a:t>
            </a:r>
            <a:endParaRPr kumimoji="0" lang="en-US" altLang="ja-JP" sz="24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a:p>
            <a:pPr marL="0" marR="0" lvl="0" indent="0" algn="ctr" defTabSz="914400" rtl="0" eaLnBrk="1" fontAlgn="auto" latinLnBrk="0" hangingPunct="1">
              <a:lnSpc>
                <a:spcPts val="2988"/>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「政治空白」って何？</a:t>
            </a:r>
            <a:endParaRPr kumimoji="0" lang="en-US" altLang="ja-JP" sz="24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p:txBody>
      </p:sp>
      <p:sp>
        <p:nvSpPr>
          <p:cNvPr id="42" name="TextBox 42"/>
          <p:cNvSpPr txBox="1"/>
          <p:nvPr/>
        </p:nvSpPr>
        <p:spPr>
          <a:xfrm>
            <a:off x="2266106" y="246457"/>
            <a:ext cx="4464602" cy="46891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に郡山りょうが答えます</a:t>
            </a:r>
            <a:endPar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43" name="TextBox 43"/>
          <p:cNvSpPr txBox="1"/>
          <p:nvPr/>
        </p:nvSpPr>
        <p:spPr>
          <a:xfrm>
            <a:off x="6354106" y="330125"/>
            <a:ext cx="937132" cy="338875"/>
          </a:xfrm>
          <a:prstGeom prst="rect">
            <a:avLst/>
          </a:prstGeom>
        </p:spPr>
        <p:txBody>
          <a:bodyPr wrap="square" lIns="0" tIns="0" rIns="0" bIns="0" rtlCol="0" anchor="t">
            <a:spAutoFit/>
          </a:bodyPr>
          <a:lstStyle/>
          <a:p>
            <a:pPr marL="0" marR="0" lvl="0" indent="0" algn="r" defTabSz="914400" rtl="0" eaLnBrk="1" fontAlgn="auto" latinLnBrk="0" hangingPunct="1">
              <a:lnSpc>
                <a:spcPts val="308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rPr>
              <a:t>No.1</a:t>
            </a:r>
            <a:r>
              <a:rPr lang="en-US" sz="2200" b="1" dirty="0">
                <a:solidFill>
                  <a:srgbClr val="FFFFFF"/>
                </a:solidFill>
                <a:latin typeface="BIZ UDゴシック" panose="020B0400000000000000" pitchFamily="49" charset="-128"/>
                <a:ea typeface="BIZ UDゴシック" panose="020B0400000000000000" pitchFamily="49" charset="-128"/>
              </a:rPr>
              <a:t>6</a:t>
            </a:r>
            <a:endParaRPr kumimoji="0" lang="en-US" sz="2200" b="1"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46" name="TextBox 46"/>
          <p:cNvSpPr txBox="1"/>
          <p:nvPr/>
        </p:nvSpPr>
        <p:spPr>
          <a:xfrm>
            <a:off x="1989076" y="1826244"/>
            <a:ext cx="639663" cy="547842"/>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1599" b="0" i="0" u="none" strike="noStrike" kern="1200" cap="none" spc="0" normalizeH="0" baseline="0" noProof="0" dirty="0" err="1">
                <a:ln>
                  <a:noFill/>
                </a:ln>
                <a:solidFill>
                  <a:srgbClr val="545454"/>
                </a:solidFill>
                <a:effectLst/>
                <a:uLnTx/>
                <a:uFillTx/>
                <a:latin typeface="HG創英角ｺﾞｼｯｸUB" panose="020B0909000000000000" pitchFamily="49" charset="-128"/>
                <a:ea typeface="HG創英角ｺﾞｼｯｸUB" panose="020B0909000000000000" pitchFamily="49" charset="-128"/>
                <a:cs typeface="+mn-cs"/>
              </a:rPr>
              <a:t>既読</a:t>
            </a:r>
            <a:endParaRPr kumimoji="0" lang="en-US" sz="1599" b="0" i="0" u="none" strike="noStrike" kern="1200" cap="none" spc="0" normalizeH="0" baseline="0" noProof="0" dirty="0">
              <a:ln>
                <a:noFill/>
              </a:ln>
              <a:solidFill>
                <a:srgbClr val="545454"/>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r" defTabSz="914400" rtl="0" eaLnBrk="1" fontAlgn="auto" latinLnBrk="0" hangingPunct="1">
              <a:lnSpc>
                <a:spcPts val="2239"/>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545454"/>
              </a:solidFill>
              <a:effectLst/>
              <a:uLnTx/>
              <a:uFillTx/>
              <a:latin typeface="Calibri"/>
              <a:ea typeface="Noto Sans JP Medium"/>
              <a:cs typeface="+mn-cs"/>
            </a:endParaRPr>
          </a:p>
        </p:txBody>
      </p:sp>
      <p:sp>
        <p:nvSpPr>
          <p:cNvPr id="47" name="TextBox 47"/>
          <p:cNvSpPr txBox="1"/>
          <p:nvPr/>
        </p:nvSpPr>
        <p:spPr>
          <a:xfrm>
            <a:off x="119531" y="221431"/>
            <a:ext cx="2353908" cy="46891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a:t>
            </a:r>
            <a:r>
              <a:rPr kumimoji="0" lang="en-US" sz="3000" b="0" i="0" u="none" strike="noStrike" kern="1200" cap="none" spc="0" normalizeH="0" baseline="0" noProof="0" dirty="0" err="1">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現場の声</a:t>
            </a:r>
            <a:r>
              <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a:t>
            </a:r>
          </a:p>
        </p:txBody>
      </p:sp>
      <p:pic>
        <p:nvPicPr>
          <p:cNvPr id="49" name="図 48" descr="QR コード&#10;&#10;自動的に生成された説明">
            <a:extLst>
              <a:ext uri="{FF2B5EF4-FFF2-40B4-BE49-F238E27FC236}">
                <a16:creationId xmlns:a16="http://schemas.microsoft.com/office/drawing/2014/main" id="{3311E054-F0A4-A273-D4ED-2FBF35BD02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4700" y="9993373"/>
            <a:ext cx="500784" cy="500784"/>
          </a:xfrm>
          <a:prstGeom prst="rect">
            <a:avLst/>
          </a:prstGeom>
        </p:spPr>
      </p:pic>
      <p:sp>
        <p:nvSpPr>
          <p:cNvPr id="50" name="TextBox 38">
            <a:extLst>
              <a:ext uri="{FF2B5EF4-FFF2-40B4-BE49-F238E27FC236}">
                <a16:creationId xmlns:a16="http://schemas.microsoft.com/office/drawing/2014/main" id="{EEDA00DB-34C0-C720-13B9-380082CD2ED1}"/>
              </a:ext>
            </a:extLst>
          </p:cNvPr>
          <p:cNvSpPr txBox="1"/>
          <p:nvPr/>
        </p:nvSpPr>
        <p:spPr>
          <a:xfrm>
            <a:off x="204868" y="9932970"/>
            <a:ext cx="1015956" cy="655458"/>
          </a:xfrm>
          <a:prstGeom prst="rect">
            <a:avLst/>
          </a:prstGeom>
        </p:spPr>
        <p:txBody>
          <a:bodyPr lIns="50800" tIns="50800" rIns="50800" bIns="50800" rtlCol="0" anchor="ctr"/>
          <a:lstStyle/>
          <a:p>
            <a:pPr marL="0" marR="0" lvl="0" indent="0" algn="just" defTabSz="914400" rtl="0" eaLnBrk="1" fontAlgn="auto" latinLnBrk="0" hangingPunct="1">
              <a:lnSpc>
                <a:spcPts val="168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各</a:t>
            </a:r>
            <a:r>
              <a:rPr kumimoji="0" lang="en-US" altLang="ja-JP"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SNS</a:t>
            </a: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は公式</a:t>
            </a:r>
            <a:endParaRPr kumimoji="0" lang="en-US" altLang="ja-JP"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a:p>
            <a:pPr marL="0" marR="0" lvl="0" indent="0" algn="just" defTabSz="914400" rtl="0" eaLnBrk="1" fontAlgn="auto" latinLnBrk="0" hangingPunct="1">
              <a:lnSpc>
                <a:spcPts val="168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サイトから</a:t>
            </a:r>
            <a:r>
              <a:rPr kumimoji="0" 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a:t>
            </a:r>
            <a:endParaRPr kumimoji="0" lang="en-US" sz="6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p:txBody>
      </p:sp>
      <p:sp>
        <p:nvSpPr>
          <p:cNvPr id="35" name="TextBox 41">
            <a:extLst>
              <a:ext uri="{FF2B5EF4-FFF2-40B4-BE49-F238E27FC236}">
                <a16:creationId xmlns:a16="http://schemas.microsoft.com/office/drawing/2014/main" id="{AF7954C4-53F8-5F9A-6DD6-61753240E585}"/>
              </a:ext>
            </a:extLst>
          </p:cNvPr>
          <p:cNvSpPr txBox="1"/>
          <p:nvPr/>
        </p:nvSpPr>
        <p:spPr>
          <a:xfrm>
            <a:off x="2222875" y="2399516"/>
            <a:ext cx="4773769" cy="325474"/>
          </a:xfrm>
          <a:prstGeom prst="rect">
            <a:avLst/>
          </a:prstGeom>
        </p:spPr>
        <p:txBody>
          <a:bodyPr wrap="square" lIns="0" tIns="0" rIns="0" bIns="0" rtlCol="0" anchor="t">
            <a:spAutoFit/>
          </a:bodyPr>
          <a:lstStyle/>
          <a:p>
            <a:pPr marL="0" marR="0" lvl="0" indent="0" algn="l" defTabSz="914400" rtl="0" eaLnBrk="1" fontAlgn="auto" latinLnBrk="0" hangingPunct="1">
              <a:lnSpc>
                <a:spcPts val="2988"/>
              </a:lnSpc>
              <a:spcBef>
                <a:spcPts val="0"/>
              </a:spcBef>
              <a:spcAft>
                <a:spcPts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p:txBody>
      </p:sp>
      <p:sp>
        <p:nvSpPr>
          <p:cNvPr id="9" name="TextBox 41">
            <a:extLst>
              <a:ext uri="{FF2B5EF4-FFF2-40B4-BE49-F238E27FC236}">
                <a16:creationId xmlns:a16="http://schemas.microsoft.com/office/drawing/2014/main" id="{0D0AD18F-6904-6206-19BA-243F9B155A55}"/>
              </a:ext>
            </a:extLst>
          </p:cNvPr>
          <p:cNvSpPr txBox="1"/>
          <p:nvPr/>
        </p:nvSpPr>
        <p:spPr>
          <a:xfrm>
            <a:off x="2162377" y="2368693"/>
            <a:ext cx="4810326" cy="734881"/>
          </a:xfrm>
          <a:prstGeom prst="rect">
            <a:avLst/>
          </a:prstGeom>
        </p:spPr>
        <p:txBody>
          <a:bodyPr wrap="square" lIns="0" tIns="0" rIns="0" bIns="0" rtlCol="0" anchor="t">
            <a:spAutoFit/>
          </a:bodyPr>
          <a:lstStyle/>
          <a:p>
            <a:pPr marL="0" marR="0" lvl="0" indent="0" defTabSz="9144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国会が開会されず、国民</a:t>
            </a:r>
            <a:r>
              <a:rPr kumimoji="0" lang="ja-JP" altLang="en-US" sz="1600" b="1" i="0" u="none" strike="noStrike" kern="1200" cap="none" spc="0" normalizeH="0" baseline="0" noProof="0">
                <a:ln>
                  <a:noFill/>
                </a:ln>
                <a:solidFill>
                  <a:srgbClr val="000000"/>
                </a:solidFill>
                <a:effectLst/>
                <a:uLnTx/>
                <a:uFillTx/>
                <a:latin typeface="BIZ UDGothic" panose="020B0400000000000000" pitchFamily="49" charset="-128"/>
                <a:ea typeface="BIZ UDGothic" panose="020B0400000000000000" pitchFamily="49" charset="-128"/>
                <a:cs typeface="+mn-cs"/>
              </a:rPr>
              <a:t>の悩み解決に向けた</a:t>
            </a:r>
            <a:endParaRPr kumimoji="0" lang="en-US" altLang="ja-JP"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a:p>
            <a:pPr marL="0" marR="0" lvl="0" indent="0" defTabSz="9144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施策の実施・議論が</a:t>
            </a:r>
            <a:r>
              <a:rPr kumimoji="0" lang="ja-JP" altLang="en-US" sz="1600" b="1" i="0" u="none" strike="noStrike" kern="1200" cap="none" spc="0" normalizeH="0" baseline="0" noProof="0">
                <a:ln>
                  <a:noFill/>
                </a:ln>
                <a:solidFill>
                  <a:srgbClr val="000000"/>
                </a:solidFill>
                <a:effectLst/>
                <a:uLnTx/>
                <a:uFillTx/>
                <a:latin typeface="BIZ UDGothic" panose="020B0400000000000000" pitchFamily="49" charset="-128"/>
                <a:ea typeface="BIZ UDGothic" panose="020B0400000000000000" pitchFamily="49" charset="-128"/>
                <a:cs typeface="+mn-cs"/>
              </a:rPr>
              <a:t>できない状態</a:t>
            </a:r>
            <a:r>
              <a:rPr lang="ja-JP" altLang="en-US" sz="1600" b="1">
                <a:solidFill>
                  <a:srgbClr val="000000"/>
                </a:solidFill>
                <a:latin typeface="BIZ UDGothic" panose="020B0400000000000000" pitchFamily="49" charset="-128"/>
                <a:ea typeface="BIZ UDGothic" panose="020B0400000000000000" pitchFamily="49" charset="-128"/>
              </a:rPr>
              <a:t>を表す言葉です。</a:t>
            </a:r>
            <a:endParaRPr kumimoji="0" lang="ja-JP" altLang="en-US"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a:p>
            <a:pPr marL="0" marR="0" lvl="0" indent="0" defTabSz="914400" rtl="0" eaLnBrk="1" fontAlgn="auto" latinLnBrk="0" hangingPunct="1">
              <a:lnSpc>
                <a:spcPts val="2000"/>
              </a:lnSpc>
              <a:spcBef>
                <a:spcPts val="0"/>
              </a:spcBef>
              <a:spcAft>
                <a:spcPts val="0"/>
              </a:spcAft>
              <a:buClrTx/>
              <a:buSzTx/>
              <a:buFontTx/>
              <a:buNone/>
              <a:tabLst/>
              <a:defRPr/>
            </a:pPr>
            <a:r>
              <a:rPr lang="ja-JP" altLang="en-US" sz="1600" b="1" dirty="0">
                <a:solidFill>
                  <a:srgbClr val="000000"/>
                </a:solidFill>
                <a:latin typeface="BIZ UDGothic" panose="020B0400000000000000" pitchFamily="49" charset="-128"/>
                <a:ea typeface="BIZ UDGothic" panose="020B0400000000000000" pitchFamily="49" charset="-128"/>
              </a:rPr>
              <a:t>政治空白が続くと皆さんの生活はよくなりません！</a:t>
            </a:r>
            <a:endParaRPr kumimoji="0" lang="en-US" altLang="ja-JP"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p:txBody>
      </p:sp>
      <p:grpSp>
        <p:nvGrpSpPr>
          <p:cNvPr id="277" name="グループ化 276">
            <a:extLst>
              <a:ext uri="{FF2B5EF4-FFF2-40B4-BE49-F238E27FC236}">
                <a16:creationId xmlns:a16="http://schemas.microsoft.com/office/drawing/2014/main" id="{EBC4286D-5782-6BFA-7845-E62783C3E122}"/>
              </a:ext>
            </a:extLst>
          </p:cNvPr>
          <p:cNvGrpSpPr/>
          <p:nvPr/>
        </p:nvGrpSpPr>
        <p:grpSpPr>
          <a:xfrm>
            <a:off x="1006772" y="6316741"/>
            <a:ext cx="6467053" cy="855513"/>
            <a:chOff x="958901" y="6316964"/>
            <a:chExt cx="6467053" cy="855513"/>
          </a:xfrm>
        </p:grpSpPr>
        <p:sp>
          <p:nvSpPr>
            <p:cNvPr id="276" name="角丸四角形吹き出し 44">
              <a:extLst>
                <a:ext uri="{FF2B5EF4-FFF2-40B4-BE49-F238E27FC236}">
                  <a16:creationId xmlns:a16="http://schemas.microsoft.com/office/drawing/2014/main" id="{6E0DD574-7E4E-81D4-73BC-6264A69B1AD2}"/>
                </a:ext>
              </a:extLst>
            </p:cNvPr>
            <p:cNvSpPr/>
            <p:nvPr/>
          </p:nvSpPr>
          <p:spPr>
            <a:xfrm>
              <a:off x="958901" y="6316964"/>
              <a:ext cx="6467053" cy="855513"/>
            </a:xfrm>
            <a:prstGeom prst="wedgeRoundRectCallout">
              <a:avLst>
                <a:gd name="adj1" fmla="val -53011"/>
                <a:gd name="adj2" fmla="val -2359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テキスト ボックス 69">
              <a:extLst>
                <a:ext uri="{FF2B5EF4-FFF2-40B4-BE49-F238E27FC236}">
                  <a16:creationId xmlns:a16="http://schemas.microsoft.com/office/drawing/2014/main" id="{AD99C792-E9A4-3278-BFB4-F51C0F98BE2E}"/>
                </a:ext>
              </a:extLst>
            </p:cNvPr>
            <p:cNvSpPr txBox="1"/>
            <p:nvPr/>
          </p:nvSpPr>
          <p:spPr>
            <a:xfrm>
              <a:off x="1028106" y="6375388"/>
              <a:ext cx="6328643" cy="738664"/>
            </a:xfrm>
            <a:prstGeom prst="rect">
              <a:avLst/>
            </a:prstGeom>
            <a:noFill/>
          </p:spPr>
          <p:txBody>
            <a:bodyPr wrap="square" rtlCol="0">
              <a:spAutoFit/>
            </a:bodyPr>
            <a:lstStyle/>
            <a:p>
              <a:r>
                <a:rPr kumimoji="1" lang="ja-JP" altLang="en-US" sz="1400" dirty="0">
                  <a:solidFill>
                    <a:schemeClr val="tx1">
                      <a:lumMod val="85000"/>
                      <a:lumOff val="15000"/>
                    </a:schemeClr>
                  </a:solidFill>
                  <a:latin typeface="BIZ UDゴシック" panose="020B0400000000000000" pitchFamily="49" charset="-128"/>
                  <a:ea typeface="BIZ UDゴシック" panose="020B0400000000000000" pitchFamily="49" charset="-128"/>
                </a:rPr>
                <a:t>臨時国会が開かれないと国民生活を良くするための議論ができず</a:t>
              </a:r>
              <a:r>
                <a:rPr kumimoji="1" lang="en-US" altLang="ja-JP" sz="1400" dirty="0">
                  <a:solidFill>
                    <a:schemeClr val="tx1">
                      <a:lumMod val="85000"/>
                      <a:lumOff val="15000"/>
                    </a:schemeClr>
                  </a:solidFill>
                  <a:latin typeface="BIZ UDゴシック" panose="020B0400000000000000" pitchFamily="49" charset="-128"/>
                  <a:ea typeface="BIZ UDゴシック" panose="020B0400000000000000" pitchFamily="49" charset="-128"/>
                </a:rPr>
                <a:t>､</a:t>
              </a:r>
              <a:r>
                <a:rPr kumimoji="1" lang="ja-JP" altLang="en-US" sz="1400" dirty="0">
                  <a:solidFill>
                    <a:schemeClr val="tx1">
                      <a:lumMod val="85000"/>
                      <a:lumOff val="15000"/>
                    </a:schemeClr>
                  </a:solidFill>
                  <a:latin typeface="BIZ UDゴシック" panose="020B0400000000000000" pitchFamily="49" charset="-128"/>
                  <a:ea typeface="BIZ UDゴシック" panose="020B0400000000000000" pitchFamily="49" charset="-128"/>
                </a:rPr>
                <a:t>施策の実施が遅れるため苦しい生活が続いてしまいます。</a:t>
              </a:r>
              <a:r>
                <a:rPr kumimoji="1" lang="ja-JP" altLang="en-US" sz="1400" dirty="0">
                  <a:latin typeface="BIZ UDゴシック" panose="020B0400000000000000" pitchFamily="49" charset="-128"/>
                  <a:ea typeface="BIZ UDゴシック" panose="020B0400000000000000" pitchFamily="49" charset="-128"/>
                </a:rPr>
                <a:t>政権与党の権力争い</a:t>
              </a:r>
              <a:r>
                <a:rPr kumimoji="1" lang="ja-JP" altLang="en-US" sz="1050" dirty="0">
                  <a:latin typeface="BIZ UDゴシック" panose="020B0400000000000000" pitchFamily="49" charset="-128"/>
                  <a:ea typeface="BIZ UDゴシック" panose="020B0400000000000000" pitchFamily="49" charset="-128"/>
                </a:rPr>
                <a:t>など</a:t>
              </a:r>
              <a:r>
                <a:rPr kumimoji="1" lang="ja-JP" altLang="en-US" sz="1400" dirty="0">
                  <a:latin typeface="BIZ UDゴシック" panose="020B0400000000000000" pitchFamily="49" charset="-128"/>
                  <a:ea typeface="BIZ UDゴシック" panose="020B0400000000000000" pitchFamily="49" charset="-128"/>
                </a:rPr>
                <a:t>により</a:t>
              </a:r>
              <a:r>
                <a:rPr kumimoji="1" lang="ja-JP" altLang="en-US" sz="1400" b="1" dirty="0">
                  <a:solidFill>
                    <a:srgbClr val="FF0000"/>
                  </a:solidFill>
                  <a:latin typeface="BIZ UDゴシック" panose="020B0400000000000000" pitchFamily="49" charset="-128"/>
                  <a:ea typeface="BIZ UDゴシック" panose="020B0400000000000000" pitchFamily="49" charset="-128"/>
                </a:rPr>
                <a:t>「政治空白」を長引かせることは</a:t>
              </a:r>
              <a:r>
                <a:rPr kumimoji="1" lang="en-US" altLang="ja-JP" sz="1400" b="1" dirty="0">
                  <a:solidFill>
                    <a:srgbClr val="FF0000"/>
                  </a:solidFill>
                  <a:latin typeface="BIZ UDゴシック" panose="020B0400000000000000" pitchFamily="49" charset="-128"/>
                  <a:ea typeface="BIZ UDゴシック" panose="020B0400000000000000" pitchFamily="49" charset="-128"/>
                </a:rPr>
                <a:t>､</a:t>
              </a:r>
              <a:r>
                <a:rPr kumimoji="1" lang="ja-JP" altLang="en-US" sz="1400" b="1" dirty="0">
                  <a:solidFill>
                    <a:srgbClr val="FF0000"/>
                  </a:solidFill>
                  <a:latin typeface="BIZ UDゴシック" panose="020B0400000000000000" pitchFamily="49" charset="-128"/>
                  <a:ea typeface="BIZ UDゴシック" panose="020B0400000000000000" pitchFamily="49" charset="-128"/>
                </a:rPr>
                <a:t>許すべきではありません！</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p:txBody>
        </p:sp>
      </p:grpSp>
      <p:sp>
        <p:nvSpPr>
          <p:cNvPr id="38" name="テキスト ボックス 37">
            <a:extLst>
              <a:ext uri="{FF2B5EF4-FFF2-40B4-BE49-F238E27FC236}">
                <a16:creationId xmlns:a16="http://schemas.microsoft.com/office/drawing/2014/main" id="{89202E18-8BD5-5ACD-3F72-6EF9A94F1FC9}"/>
              </a:ext>
            </a:extLst>
          </p:cNvPr>
          <p:cNvSpPr txBox="1"/>
          <p:nvPr/>
        </p:nvSpPr>
        <p:spPr>
          <a:xfrm>
            <a:off x="30805" y="3386575"/>
            <a:ext cx="7525695" cy="338554"/>
          </a:xfrm>
          <a:prstGeom prst="rect">
            <a:avLst/>
          </a:prstGeom>
          <a:noFill/>
        </p:spPr>
        <p:txBody>
          <a:bodyPr wrap="square" rtlCol="0">
            <a:spAutoFit/>
          </a:bodyPr>
          <a:lstStyle/>
          <a:p>
            <a:pPr algn="just"/>
            <a:r>
              <a:rPr kumimoji="1" lang="ja-JP" altLang="en-US" sz="1600" b="1" dirty="0">
                <a:solidFill>
                  <a:schemeClr val="tx1">
                    <a:lumMod val="95000"/>
                    <a:lumOff val="5000"/>
                  </a:schemeClr>
                </a:solidFill>
                <a:latin typeface="BIZ UDゴシック" panose="020B0400000000000000" pitchFamily="49" charset="-128"/>
                <a:ea typeface="BIZ UDゴシック" panose="020B0400000000000000" pitchFamily="49" charset="-128"/>
              </a:rPr>
              <a:t>■ 解決すべき政治課題に対する立法・施策の実施、議論が止まる？！</a:t>
            </a:r>
            <a:endParaRPr kumimoji="1" lang="en-US" altLang="ja-JP" sz="16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grpSp>
        <p:nvGrpSpPr>
          <p:cNvPr id="153" name="グループ化 152">
            <a:extLst>
              <a:ext uri="{FF2B5EF4-FFF2-40B4-BE49-F238E27FC236}">
                <a16:creationId xmlns:a16="http://schemas.microsoft.com/office/drawing/2014/main" id="{F08C0C1A-6270-D584-E54E-63ED1AED62AA}"/>
              </a:ext>
            </a:extLst>
          </p:cNvPr>
          <p:cNvGrpSpPr/>
          <p:nvPr/>
        </p:nvGrpSpPr>
        <p:grpSpPr>
          <a:xfrm>
            <a:off x="120650" y="3750639"/>
            <a:ext cx="3602171" cy="2421293"/>
            <a:chOff x="78634" y="3750639"/>
            <a:chExt cx="3602171" cy="2421293"/>
          </a:xfrm>
        </p:grpSpPr>
        <p:sp>
          <p:nvSpPr>
            <p:cNvPr id="63" name="四角形: 角を丸くする 62">
              <a:extLst>
                <a:ext uri="{FF2B5EF4-FFF2-40B4-BE49-F238E27FC236}">
                  <a16:creationId xmlns:a16="http://schemas.microsoft.com/office/drawing/2014/main" id="{24B41272-DC87-B5EF-43F0-B99F2B7E72C8}"/>
                </a:ext>
              </a:extLst>
            </p:cNvPr>
            <p:cNvSpPr/>
            <p:nvPr/>
          </p:nvSpPr>
          <p:spPr>
            <a:xfrm>
              <a:off x="78634" y="3750639"/>
              <a:ext cx="3602171" cy="2421293"/>
            </a:xfrm>
            <a:prstGeom prst="roundRect">
              <a:avLst>
                <a:gd name="adj" fmla="val 533"/>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2" name="グループ化 151">
              <a:extLst>
                <a:ext uri="{FF2B5EF4-FFF2-40B4-BE49-F238E27FC236}">
                  <a16:creationId xmlns:a16="http://schemas.microsoft.com/office/drawing/2014/main" id="{FD55167F-A650-542B-65A0-ABDC4C853F97}"/>
                </a:ext>
              </a:extLst>
            </p:cNvPr>
            <p:cNvGrpSpPr/>
            <p:nvPr/>
          </p:nvGrpSpPr>
          <p:grpSpPr>
            <a:xfrm>
              <a:off x="172407" y="3756499"/>
              <a:ext cx="3414624" cy="2409572"/>
              <a:chOff x="58826" y="3745318"/>
              <a:chExt cx="3414624" cy="2409572"/>
            </a:xfrm>
          </p:grpSpPr>
          <p:sp>
            <p:nvSpPr>
              <p:cNvPr id="65" name="テキスト ボックス 64">
                <a:extLst>
                  <a:ext uri="{FF2B5EF4-FFF2-40B4-BE49-F238E27FC236}">
                    <a16:creationId xmlns:a16="http://schemas.microsoft.com/office/drawing/2014/main" id="{06D1C806-13C0-2073-0E2A-E3C07CCA470C}"/>
                  </a:ext>
                </a:extLst>
              </p:cNvPr>
              <p:cNvSpPr txBox="1"/>
              <p:nvPr/>
            </p:nvSpPr>
            <p:spPr>
              <a:xfrm>
                <a:off x="70812" y="3745318"/>
                <a:ext cx="2384476" cy="338554"/>
              </a:xfrm>
              <a:prstGeom prst="rect">
                <a:avLst/>
              </a:prstGeom>
              <a:noFill/>
            </p:spPr>
            <p:txBody>
              <a:bodyPr wrap="square" rtlCol="0">
                <a:spAutoFit/>
              </a:bodyPr>
              <a:lstStyle/>
              <a:p>
                <a:pPr algn="just"/>
                <a:r>
                  <a:rPr kumimoji="1" lang="ja-JP" altLang="en-US" sz="1600" b="1" dirty="0">
                    <a:solidFill>
                      <a:schemeClr val="bg1"/>
                    </a:solidFill>
                    <a:latin typeface="BIZ UDゴシック" panose="020B0400000000000000" pitchFamily="49" charset="-128"/>
                    <a:ea typeface="BIZ UDゴシック" panose="020B0400000000000000" pitchFamily="49" charset="-128"/>
                  </a:rPr>
                  <a:t>● 例年のこの時期は</a:t>
                </a:r>
                <a:r>
                  <a:rPr kumimoji="1" lang="en-US" altLang="ja-JP" sz="1600" b="1" dirty="0">
                    <a:solidFill>
                      <a:schemeClr val="bg1"/>
                    </a:solidFill>
                    <a:latin typeface="BIZ UDゴシック" panose="020B0400000000000000" pitchFamily="49" charset="-128"/>
                    <a:ea typeface="BIZ UDゴシック" panose="020B0400000000000000" pitchFamily="49" charset="-128"/>
                  </a:rPr>
                  <a:t>…</a:t>
                </a:r>
              </a:p>
            </p:txBody>
          </p:sp>
          <p:sp>
            <p:nvSpPr>
              <p:cNvPr id="172" name="テキスト ボックス 171">
                <a:extLst>
                  <a:ext uri="{FF2B5EF4-FFF2-40B4-BE49-F238E27FC236}">
                    <a16:creationId xmlns:a16="http://schemas.microsoft.com/office/drawing/2014/main" id="{C6F90050-0621-354F-91B9-0A7116DC9464}"/>
                  </a:ext>
                </a:extLst>
              </p:cNvPr>
              <p:cNvSpPr txBox="1"/>
              <p:nvPr/>
            </p:nvSpPr>
            <p:spPr>
              <a:xfrm>
                <a:off x="58826" y="5001170"/>
                <a:ext cx="3414624" cy="461665"/>
              </a:xfrm>
              <a:prstGeom prst="rect">
                <a:avLst/>
              </a:prstGeom>
              <a:noFill/>
            </p:spPr>
            <p:txBody>
              <a:bodyPr wrap="square" rtlCol="0">
                <a:spAutoFit/>
              </a:bodyPr>
              <a:lstStyle/>
              <a:p>
                <a:r>
                  <a:rPr kumimoji="1" lang="ja-JP" altLang="en-US" sz="800" b="1" dirty="0">
                    <a:solidFill>
                      <a:schemeClr val="bg1"/>
                    </a:solidFill>
                    <a:latin typeface="BIZ UDゴシック" panose="020B0400000000000000" pitchFamily="49" charset="-128"/>
                    <a:ea typeface="BIZ UDゴシック" panose="020B0400000000000000" pitchFamily="49" charset="-128"/>
                  </a:rPr>
                  <a:t>・通常国会で議論し尽せなかった法案</a:t>
                </a:r>
                <a:r>
                  <a:rPr kumimoji="1" lang="ja-JP" altLang="en-US" sz="600" b="1" dirty="0">
                    <a:solidFill>
                      <a:schemeClr val="bg1"/>
                    </a:solidFill>
                    <a:latin typeface="BIZ UDゴシック" panose="020B0400000000000000" pitchFamily="49" charset="-128"/>
                    <a:ea typeface="BIZ UDゴシック" panose="020B0400000000000000" pitchFamily="49" charset="-128"/>
                  </a:rPr>
                  <a:t>など</a:t>
                </a:r>
                <a:r>
                  <a:rPr kumimoji="1" lang="ja-JP" altLang="en-US" sz="800" b="1" dirty="0">
                    <a:solidFill>
                      <a:schemeClr val="bg1"/>
                    </a:solidFill>
                    <a:latin typeface="BIZ UDゴシック" panose="020B0400000000000000" pitchFamily="49" charset="-128"/>
                    <a:ea typeface="BIZ UDゴシック" panose="020B0400000000000000" pitchFamily="49" charset="-128"/>
                  </a:rPr>
                  <a:t>の継続議論</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800" b="1" dirty="0">
                    <a:solidFill>
                      <a:schemeClr val="bg1"/>
                    </a:solidFill>
                    <a:latin typeface="BIZ UDゴシック" panose="020B0400000000000000" pitchFamily="49" charset="-128"/>
                    <a:ea typeface="BIZ UDゴシック" panose="020B0400000000000000" pitchFamily="49" charset="-128"/>
                  </a:rPr>
                  <a:t>・本予算で足りなかった施策に対する補正予算の要否・金額の議論</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800" b="1" dirty="0">
                    <a:solidFill>
                      <a:schemeClr val="bg1"/>
                    </a:solidFill>
                    <a:latin typeface="BIZ UDゴシック" panose="020B0400000000000000" pitchFamily="49" charset="-128"/>
                    <a:ea typeface="BIZ UDゴシック" panose="020B0400000000000000" pitchFamily="49" charset="-128"/>
                  </a:rPr>
                  <a:t>・上記のような緊急を要する事態の解決のために議論・施策の実施 </a:t>
                </a:r>
                <a:r>
                  <a:rPr kumimoji="1" lang="ja-JP" altLang="en-US" sz="500" b="1" dirty="0">
                    <a:solidFill>
                      <a:schemeClr val="bg1"/>
                    </a:solidFill>
                    <a:latin typeface="BIZ UDゴシック" panose="020B0400000000000000" pitchFamily="49" charset="-128"/>
                    <a:ea typeface="BIZ UDゴシック" panose="020B0400000000000000" pitchFamily="49" charset="-128"/>
                  </a:rPr>
                  <a:t>など</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nvGrpSpPr>
              <p:cNvPr id="236" name="グループ化 235">
                <a:extLst>
                  <a:ext uri="{FF2B5EF4-FFF2-40B4-BE49-F238E27FC236}">
                    <a16:creationId xmlns:a16="http://schemas.microsoft.com/office/drawing/2014/main" id="{5745549B-9884-7D53-927B-B4724D7095C4}"/>
                  </a:ext>
                </a:extLst>
              </p:cNvPr>
              <p:cNvGrpSpPr/>
              <p:nvPr/>
            </p:nvGrpSpPr>
            <p:grpSpPr>
              <a:xfrm>
                <a:off x="220301" y="4103293"/>
                <a:ext cx="796062" cy="821677"/>
                <a:chOff x="262686" y="4198902"/>
                <a:chExt cx="796062" cy="821677"/>
              </a:xfrm>
            </p:grpSpPr>
            <p:pic>
              <p:nvPicPr>
                <p:cNvPr id="156" name="図 155" descr="アイコン&#10;&#10;自動的に生成された説明">
                  <a:extLst>
                    <a:ext uri="{FF2B5EF4-FFF2-40B4-BE49-F238E27FC236}">
                      <a16:creationId xmlns:a16="http://schemas.microsoft.com/office/drawing/2014/main" id="{5DCF35E1-B839-AACE-C951-087B139EAB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686" y="4480579"/>
                  <a:ext cx="796062" cy="540000"/>
                </a:xfrm>
                <a:prstGeom prst="rect">
                  <a:avLst/>
                </a:prstGeom>
              </p:spPr>
            </p:pic>
            <p:grpSp>
              <p:nvGrpSpPr>
                <p:cNvPr id="229" name="グループ化 228">
                  <a:extLst>
                    <a:ext uri="{FF2B5EF4-FFF2-40B4-BE49-F238E27FC236}">
                      <a16:creationId xmlns:a16="http://schemas.microsoft.com/office/drawing/2014/main" id="{EAF985F5-3569-A392-2BBD-92C43A448792}"/>
                    </a:ext>
                  </a:extLst>
                </p:cNvPr>
                <p:cNvGrpSpPr/>
                <p:nvPr/>
              </p:nvGrpSpPr>
              <p:grpSpPr>
                <a:xfrm>
                  <a:off x="296697" y="4198902"/>
                  <a:ext cx="728040" cy="215444"/>
                  <a:chOff x="242618" y="5155951"/>
                  <a:chExt cx="728040" cy="215444"/>
                </a:xfrm>
              </p:grpSpPr>
              <p:sp>
                <p:nvSpPr>
                  <p:cNvPr id="220" name="四角形: 角を丸くする 219">
                    <a:extLst>
                      <a:ext uri="{FF2B5EF4-FFF2-40B4-BE49-F238E27FC236}">
                        <a16:creationId xmlns:a16="http://schemas.microsoft.com/office/drawing/2014/main" id="{CF93BA84-EE44-B229-A110-F62BE343E95D}"/>
                      </a:ext>
                    </a:extLst>
                  </p:cNvPr>
                  <p:cNvSpPr/>
                  <p:nvPr/>
                </p:nvSpPr>
                <p:spPr>
                  <a:xfrm>
                    <a:off x="255710" y="5182605"/>
                    <a:ext cx="656555" cy="180292"/>
                  </a:xfrm>
                  <a:prstGeom prst="roundRect">
                    <a:avLst>
                      <a:gd name="adj" fmla="val 8457"/>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7" name="テキスト ボックス 216">
                    <a:extLst>
                      <a:ext uri="{FF2B5EF4-FFF2-40B4-BE49-F238E27FC236}">
                        <a16:creationId xmlns:a16="http://schemas.microsoft.com/office/drawing/2014/main" id="{732E64D9-52D4-F7FC-EC07-6D3A2999D423}"/>
                      </a:ext>
                    </a:extLst>
                  </p:cNvPr>
                  <p:cNvSpPr txBox="1"/>
                  <p:nvPr/>
                </p:nvSpPr>
                <p:spPr>
                  <a:xfrm>
                    <a:off x="242618" y="5155951"/>
                    <a:ext cx="728040" cy="215444"/>
                  </a:xfrm>
                  <a:prstGeom prst="rect">
                    <a:avLst/>
                  </a:prstGeom>
                  <a:noFill/>
                </p:spPr>
                <p:txBody>
                  <a:bodyPr wrap="square" rtlCol="0">
                    <a:spAutoFit/>
                  </a:bodyPr>
                  <a:lstStyle/>
                  <a:p>
                    <a:pPr algn="just"/>
                    <a:r>
                      <a:rPr kumimoji="1" lang="ja-JP" altLang="en-US" sz="800" b="1" dirty="0">
                        <a:solidFill>
                          <a:schemeClr val="bg1"/>
                        </a:solidFill>
                        <a:latin typeface="BIZ UDゴシック" panose="020B0400000000000000" pitchFamily="49" charset="-128"/>
                        <a:ea typeface="BIZ UDゴシック" panose="020B0400000000000000" pitchFamily="49" charset="-128"/>
                      </a:rPr>
                      <a:t>未知の事態</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grpSp>
          <p:grpSp>
            <p:nvGrpSpPr>
              <p:cNvPr id="232" name="グループ化 231">
                <a:extLst>
                  <a:ext uri="{FF2B5EF4-FFF2-40B4-BE49-F238E27FC236}">
                    <a16:creationId xmlns:a16="http://schemas.microsoft.com/office/drawing/2014/main" id="{57A5BAE2-A19E-2570-A7D1-08B488B1A21A}"/>
                  </a:ext>
                </a:extLst>
              </p:cNvPr>
              <p:cNvGrpSpPr/>
              <p:nvPr/>
            </p:nvGrpSpPr>
            <p:grpSpPr>
              <a:xfrm>
                <a:off x="1325301" y="4103293"/>
                <a:ext cx="705113" cy="821677"/>
                <a:chOff x="1334697" y="5155951"/>
                <a:chExt cx="705113" cy="821677"/>
              </a:xfrm>
            </p:grpSpPr>
            <p:pic>
              <p:nvPicPr>
                <p:cNvPr id="214" name="図 213" descr="アイコン&#10;&#10;低い精度で自動的に生成された説明">
                  <a:extLst>
                    <a:ext uri="{FF2B5EF4-FFF2-40B4-BE49-F238E27FC236}">
                      <a16:creationId xmlns:a16="http://schemas.microsoft.com/office/drawing/2014/main" id="{DF4B247A-6445-72EC-2AA5-4E8E81EA05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4697" y="5437628"/>
                  <a:ext cx="705113" cy="540000"/>
                </a:xfrm>
                <a:prstGeom prst="rect">
                  <a:avLst/>
                </a:prstGeom>
              </p:spPr>
            </p:pic>
            <p:grpSp>
              <p:nvGrpSpPr>
                <p:cNvPr id="230" name="グループ化 229">
                  <a:extLst>
                    <a:ext uri="{FF2B5EF4-FFF2-40B4-BE49-F238E27FC236}">
                      <a16:creationId xmlns:a16="http://schemas.microsoft.com/office/drawing/2014/main" id="{F5D0E82D-AAC2-393D-090B-999016FA903A}"/>
                    </a:ext>
                  </a:extLst>
                </p:cNvPr>
                <p:cNvGrpSpPr/>
                <p:nvPr/>
              </p:nvGrpSpPr>
              <p:grpSpPr>
                <a:xfrm>
                  <a:off x="1358976" y="5155951"/>
                  <a:ext cx="656555" cy="215444"/>
                  <a:chOff x="1397136" y="5093443"/>
                  <a:chExt cx="656555" cy="215444"/>
                </a:xfrm>
              </p:grpSpPr>
              <p:sp>
                <p:nvSpPr>
                  <p:cNvPr id="223" name="四角形: 角を丸くする 222">
                    <a:extLst>
                      <a:ext uri="{FF2B5EF4-FFF2-40B4-BE49-F238E27FC236}">
                        <a16:creationId xmlns:a16="http://schemas.microsoft.com/office/drawing/2014/main" id="{641DEEF6-3873-4909-1E1F-409B4E5C5F82}"/>
                      </a:ext>
                    </a:extLst>
                  </p:cNvPr>
                  <p:cNvSpPr/>
                  <p:nvPr/>
                </p:nvSpPr>
                <p:spPr>
                  <a:xfrm>
                    <a:off x="1397136" y="5123191"/>
                    <a:ext cx="656555" cy="180292"/>
                  </a:xfrm>
                  <a:prstGeom prst="roundRect">
                    <a:avLst>
                      <a:gd name="adj" fmla="val 8457"/>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8" name="テキスト ボックス 217">
                    <a:extLst>
                      <a:ext uri="{FF2B5EF4-FFF2-40B4-BE49-F238E27FC236}">
                        <a16:creationId xmlns:a16="http://schemas.microsoft.com/office/drawing/2014/main" id="{512FA338-0DD4-CE04-EB76-5BCC3A231F04}"/>
                      </a:ext>
                    </a:extLst>
                  </p:cNvPr>
                  <p:cNvSpPr txBox="1"/>
                  <p:nvPr/>
                </p:nvSpPr>
                <p:spPr>
                  <a:xfrm>
                    <a:off x="1423766" y="5093443"/>
                    <a:ext cx="604465" cy="215444"/>
                  </a:xfrm>
                  <a:prstGeom prst="rect">
                    <a:avLst/>
                  </a:prstGeom>
                  <a:noFill/>
                </p:spPr>
                <p:txBody>
                  <a:bodyPr wrap="square" rtlCol="0">
                    <a:spAutoFit/>
                  </a:bodyPr>
                  <a:lstStyle/>
                  <a:p>
                    <a:pPr algn="just"/>
                    <a:r>
                      <a:rPr kumimoji="1" lang="ja-JP" altLang="en-US" sz="800" b="1" dirty="0">
                        <a:solidFill>
                          <a:schemeClr val="bg1"/>
                        </a:solidFill>
                        <a:latin typeface="BIZ UDゴシック" panose="020B0400000000000000" pitchFamily="49" charset="-128"/>
                        <a:ea typeface="BIZ UDゴシック" panose="020B0400000000000000" pitchFamily="49" charset="-128"/>
                      </a:rPr>
                      <a:t>自然災害</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grpSp>
          <p:grpSp>
            <p:nvGrpSpPr>
              <p:cNvPr id="235" name="グループ化 234">
                <a:extLst>
                  <a:ext uri="{FF2B5EF4-FFF2-40B4-BE49-F238E27FC236}">
                    <a16:creationId xmlns:a16="http://schemas.microsoft.com/office/drawing/2014/main" id="{6BAE277E-C4D9-73F3-7603-048DD5574955}"/>
                  </a:ext>
                </a:extLst>
              </p:cNvPr>
              <p:cNvGrpSpPr/>
              <p:nvPr/>
            </p:nvGrpSpPr>
            <p:grpSpPr>
              <a:xfrm>
                <a:off x="2339353" y="4100387"/>
                <a:ext cx="1005148" cy="824583"/>
                <a:chOff x="2183586" y="5153045"/>
                <a:chExt cx="1005148" cy="824583"/>
              </a:xfrm>
            </p:grpSpPr>
            <p:pic>
              <p:nvPicPr>
                <p:cNvPr id="216" name="図 215" descr="アイコン&#10;&#10;自動的に生成された説明">
                  <a:extLst>
                    <a:ext uri="{FF2B5EF4-FFF2-40B4-BE49-F238E27FC236}">
                      <a16:creationId xmlns:a16="http://schemas.microsoft.com/office/drawing/2014/main" id="{E44ECDF3-E305-2D65-8577-B71591B107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7132"/>
                <a:stretch/>
              </p:blipFill>
              <p:spPr>
                <a:xfrm>
                  <a:off x="2183586" y="5437628"/>
                  <a:ext cx="1005148" cy="540000"/>
                </a:xfrm>
                <a:prstGeom prst="rect">
                  <a:avLst/>
                </a:prstGeom>
              </p:spPr>
            </p:pic>
            <p:grpSp>
              <p:nvGrpSpPr>
                <p:cNvPr id="231" name="グループ化 230">
                  <a:extLst>
                    <a:ext uri="{FF2B5EF4-FFF2-40B4-BE49-F238E27FC236}">
                      <a16:creationId xmlns:a16="http://schemas.microsoft.com/office/drawing/2014/main" id="{74CEBBEA-C48D-AF49-18C5-9D4EB5E12CFC}"/>
                    </a:ext>
                  </a:extLst>
                </p:cNvPr>
                <p:cNvGrpSpPr/>
                <p:nvPr/>
              </p:nvGrpSpPr>
              <p:grpSpPr>
                <a:xfrm>
                  <a:off x="2391290" y="5153045"/>
                  <a:ext cx="763363" cy="215444"/>
                  <a:chOff x="2372880" y="5131469"/>
                  <a:chExt cx="763363" cy="215444"/>
                </a:xfrm>
              </p:grpSpPr>
              <p:sp>
                <p:nvSpPr>
                  <p:cNvPr id="224" name="四角形: 角を丸くする 223">
                    <a:extLst>
                      <a:ext uri="{FF2B5EF4-FFF2-40B4-BE49-F238E27FC236}">
                        <a16:creationId xmlns:a16="http://schemas.microsoft.com/office/drawing/2014/main" id="{32835F85-7C44-EF97-8E2E-A5643083C6A3}"/>
                      </a:ext>
                    </a:extLst>
                  </p:cNvPr>
                  <p:cNvSpPr/>
                  <p:nvPr/>
                </p:nvSpPr>
                <p:spPr>
                  <a:xfrm>
                    <a:off x="2372880" y="5156641"/>
                    <a:ext cx="656555" cy="180292"/>
                  </a:xfrm>
                  <a:prstGeom prst="roundRect">
                    <a:avLst>
                      <a:gd name="adj" fmla="val 8457"/>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9" name="テキスト ボックス 218">
                    <a:extLst>
                      <a:ext uri="{FF2B5EF4-FFF2-40B4-BE49-F238E27FC236}">
                        <a16:creationId xmlns:a16="http://schemas.microsoft.com/office/drawing/2014/main" id="{6D00C2E7-3729-D072-29B0-1FF059E810B0}"/>
                      </a:ext>
                    </a:extLst>
                  </p:cNvPr>
                  <p:cNvSpPr txBox="1"/>
                  <p:nvPr/>
                </p:nvSpPr>
                <p:spPr>
                  <a:xfrm>
                    <a:off x="2408203" y="5131469"/>
                    <a:ext cx="728040" cy="215444"/>
                  </a:xfrm>
                  <a:prstGeom prst="rect">
                    <a:avLst/>
                  </a:prstGeom>
                  <a:noFill/>
                </p:spPr>
                <p:txBody>
                  <a:bodyPr wrap="square" rtlCol="0">
                    <a:spAutoFit/>
                  </a:bodyPr>
                  <a:lstStyle/>
                  <a:p>
                    <a:pPr algn="just"/>
                    <a:r>
                      <a:rPr kumimoji="1" lang="ja-JP" altLang="en-US" sz="800" b="1" dirty="0">
                        <a:solidFill>
                          <a:schemeClr val="bg1"/>
                        </a:solidFill>
                        <a:latin typeface="BIZ UDゴシック" panose="020B0400000000000000" pitchFamily="49" charset="-128"/>
                        <a:ea typeface="BIZ UDゴシック" panose="020B0400000000000000" pitchFamily="49" charset="-128"/>
                      </a:rPr>
                      <a:t>物価高騰</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grpSp>
          <p:sp>
            <p:nvSpPr>
              <p:cNvPr id="64" name="正方形/長方形 63">
                <a:extLst>
                  <a:ext uri="{FF2B5EF4-FFF2-40B4-BE49-F238E27FC236}">
                    <a16:creationId xmlns:a16="http://schemas.microsoft.com/office/drawing/2014/main" id="{56958AD1-30BD-533D-2154-BFE2CDD0EE9A}"/>
                  </a:ext>
                </a:extLst>
              </p:cNvPr>
              <p:cNvSpPr/>
              <p:nvPr/>
            </p:nvSpPr>
            <p:spPr>
              <a:xfrm>
                <a:off x="2670368" y="5377976"/>
                <a:ext cx="197596" cy="7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角丸四角形吹き出し 44">
                <a:extLst>
                  <a:ext uri="{FF2B5EF4-FFF2-40B4-BE49-F238E27FC236}">
                    <a16:creationId xmlns:a16="http://schemas.microsoft.com/office/drawing/2014/main" id="{3F2919DF-529B-F6EA-6518-467AA00F2750}"/>
                  </a:ext>
                </a:extLst>
              </p:cNvPr>
              <p:cNvSpPr/>
              <p:nvPr/>
            </p:nvSpPr>
            <p:spPr>
              <a:xfrm>
                <a:off x="671959" y="5527970"/>
                <a:ext cx="2719938" cy="540000"/>
              </a:xfrm>
              <a:prstGeom prst="wedgeRoundRectCallout">
                <a:avLst>
                  <a:gd name="adj1" fmla="val -54410"/>
                  <a:gd name="adj2" fmla="val 1703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39" name="グループ化 238">
                <a:extLst>
                  <a:ext uri="{FF2B5EF4-FFF2-40B4-BE49-F238E27FC236}">
                    <a16:creationId xmlns:a16="http://schemas.microsoft.com/office/drawing/2014/main" id="{F5B3EB91-D5ED-DEEB-EF56-717B83982792}"/>
                  </a:ext>
                </a:extLst>
              </p:cNvPr>
              <p:cNvGrpSpPr/>
              <p:nvPr/>
            </p:nvGrpSpPr>
            <p:grpSpPr>
              <a:xfrm>
                <a:off x="141368" y="5456081"/>
                <a:ext cx="3263810" cy="698809"/>
                <a:chOff x="20691" y="5521502"/>
                <a:chExt cx="3263810" cy="698809"/>
              </a:xfrm>
            </p:grpSpPr>
            <p:pic>
              <p:nvPicPr>
                <p:cNvPr id="188" name="図 187" descr="スーツを着ている人はスマイルしている&#10;&#10;自動的に生成された説明">
                  <a:extLst>
                    <a:ext uri="{FF2B5EF4-FFF2-40B4-BE49-F238E27FC236}">
                      <a16:creationId xmlns:a16="http://schemas.microsoft.com/office/drawing/2014/main" id="{D56291B5-477A-E82D-E709-4312E96A381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674" r="5148"/>
                <a:stretch/>
              </p:blipFill>
              <p:spPr>
                <a:xfrm>
                  <a:off x="20691" y="5521502"/>
                  <a:ext cx="420528" cy="698809"/>
                </a:xfrm>
                <a:prstGeom prst="rect">
                  <a:avLst/>
                </a:prstGeom>
              </p:spPr>
            </p:pic>
            <p:sp>
              <p:nvSpPr>
                <p:cNvPr id="238" name="テキスト ボックス 237">
                  <a:extLst>
                    <a:ext uri="{FF2B5EF4-FFF2-40B4-BE49-F238E27FC236}">
                      <a16:creationId xmlns:a16="http://schemas.microsoft.com/office/drawing/2014/main" id="{8A97DF55-96E1-290A-823D-5C9B9CF3102D}"/>
                    </a:ext>
                  </a:extLst>
                </p:cNvPr>
                <p:cNvSpPr txBox="1"/>
                <p:nvPr/>
              </p:nvSpPr>
              <p:spPr>
                <a:xfrm>
                  <a:off x="551282" y="5631565"/>
                  <a:ext cx="2733219" cy="461665"/>
                </a:xfrm>
                <a:prstGeom prst="rect">
                  <a:avLst/>
                </a:prstGeom>
                <a:noFill/>
              </p:spPr>
              <p:txBody>
                <a:bodyPr wrap="square" rtlCol="0">
                  <a:spAutoFit/>
                </a:bodyPr>
                <a:lstStyle/>
                <a:p>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国民生活に関する重要な問題や緊急事態に対する議論や</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a:p>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施策の実施を通して、国民生活を豊かにしていくために</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a:p>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とても重要な時期です！</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grpSp>
        </p:grpSp>
      </p:grpSp>
      <p:grpSp>
        <p:nvGrpSpPr>
          <p:cNvPr id="154" name="グループ化 153">
            <a:extLst>
              <a:ext uri="{FF2B5EF4-FFF2-40B4-BE49-F238E27FC236}">
                <a16:creationId xmlns:a16="http://schemas.microsoft.com/office/drawing/2014/main" id="{24F8FE88-51C8-91F9-6084-74B78A0CB9A9}"/>
              </a:ext>
            </a:extLst>
          </p:cNvPr>
          <p:cNvGrpSpPr/>
          <p:nvPr/>
        </p:nvGrpSpPr>
        <p:grpSpPr>
          <a:xfrm>
            <a:off x="3854450" y="3740681"/>
            <a:ext cx="3643200" cy="2421293"/>
            <a:chOff x="3778250" y="3740681"/>
            <a:chExt cx="3643200" cy="2421293"/>
          </a:xfrm>
        </p:grpSpPr>
        <p:sp>
          <p:nvSpPr>
            <p:cNvPr id="32" name="四角形: 角を丸くする 31">
              <a:extLst>
                <a:ext uri="{FF2B5EF4-FFF2-40B4-BE49-F238E27FC236}">
                  <a16:creationId xmlns:a16="http://schemas.microsoft.com/office/drawing/2014/main" id="{77208FDE-64A1-18AF-6BEE-E356EAB90898}"/>
                </a:ext>
              </a:extLst>
            </p:cNvPr>
            <p:cNvSpPr/>
            <p:nvPr/>
          </p:nvSpPr>
          <p:spPr>
            <a:xfrm>
              <a:off x="3778250" y="3740681"/>
              <a:ext cx="3643200" cy="2421293"/>
            </a:xfrm>
            <a:prstGeom prst="roundRect">
              <a:avLst>
                <a:gd name="adj" fmla="val 533"/>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6" name="グループ化 105">
              <a:extLst>
                <a:ext uri="{FF2B5EF4-FFF2-40B4-BE49-F238E27FC236}">
                  <a16:creationId xmlns:a16="http://schemas.microsoft.com/office/drawing/2014/main" id="{C8984454-EB3C-A4D5-FCCD-F365BE22F3D4}"/>
                </a:ext>
              </a:extLst>
            </p:cNvPr>
            <p:cNvGrpSpPr/>
            <p:nvPr/>
          </p:nvGrpSpPr>
          <p:grpSpPr>
            <a:xfrm>
              <a:off x="3863882" y="3765198"/>
              <a:ext cx="3471937" cy="2372258"/>
              <a:chOff x="4040113" y="3727712"/>
              <a:chExt cx="3471937" cy="2372258"/>
            </a:xfrm>
          </p:grpSpPr>
          <p:sp>
            <p:nvSpPr>
              <p:cNvPr id="33" name="テキスト ボックス 32">
                <a:extLst>
                  <a:ext uri="{FF2B5EF4-FFF2-40B4-BE49-F238E27FC236}">
                    <a16:creationId xmlns:a16="http://schemas.microsoft.com/office/drawing/2014/main" id="{E53AD98A-9CA6-8131-63FE-1D65DF5C3780}"/>
                  </a:ext>
                </a:extLst>
              </p:cNvPr>
              <p:cNvSpPr txBox="1"/>
              <p:nvPr/>
            </p:nvSpPr>
            <p:spPr>
              <a:xfrm>
                <a:off x="4089830" y="3727712"/>
                <a:ext cx="2384476" cy="338554"/>
              </a:xfrm>
              <a:prstGeom prst="rect">
                <a:avLst/>
              </a:prstGeom>
              <a:noFill/>
            </p:spPr>
            <p:txBody>
              <a:bodyPr wrap="square" rtlCol="0">
                <a:spAutoFit/>
              </a:bodyPr>
              <a:lstStyle/>
              <a:p>
                <a:pPr algn="just"/>
                <a:r>
                  <a:rPr kumimoji="1" lang="ja-JP" altLang="en-US" sz="1600" b="1" dirty="0">
                    <a:solidFill>
                      <a:schemeClr val="bg1"/>
                    </a:solidFill>
                    <a:latin typeface="BIZ UDゴシック" panose="020B0400000000000000" pitchFamily="49" charset="-128"/>
                    <a:ea typeface="BIZ UDゴシック" panose="020B0400000000000000" pitchFamily="49" charset="-128"/>
                  </a:rPr>
                  <a:t>● 今年の状況は</a:t>
                </a:r>
                <a:r>
                  <a:rPr kumimoji="1" lang="en-US" altLang="ja-JP" sz="1600" b="1" dirty="0">
                    <a:solidFill>
                      <a:schemeClr val="bg1"/>
                    </a:solidFill>
                    <a:latin typeface="BIZ UDゴシック" panose="020B0400000000000000" pitchFamily="49" charset="-128"/>
                    <a:ea typeface="BIZ UDゴシック" panose="020B0400000000000000" pitchFamily="49" charset="-128"/>
                  </a:rPr>
                  <a:t>…</a:t>
                </a:r>
              </a:p>
            </p:txBody>
          </p:sp>
          <p:grpSp>
            <p:nvGrpSpPr>
              <p:cNvPr id="247" name="グループ化 246">
                <a:extLst>
                  <a:ext uri="{FF2B5EF4-FFF2-40B4-BE49-F238E27FC236}">
                    <a16:creationId xmlns:a16="http://schemas.microsoft.com/office/drawing/2014/main" id="{63D7FED1-637D-A5AA-D600-51E8358C0576}"/>
                  </a:ext>
                </a:extLst>
              </p:cNvPr>
              <p:cNvGrpSpPr/>
              <p:nvPr/>
            </p:nvGrpSpPr>
            <p:grpSpPr>
              <a:xfrm>
                <a:off x="5035846" y="4051976"/>
                <a:ext cx="2420707" cy="195044"/>
                <a:chOff x="4923502" y="4066126"/>
                <a:chExt cx="2420707" cy="267238"/>
              </a:xfrm>
            </p:grpSpPr>
            <p:sp>
              <p:nvSpPr>
                <p:cNvPr id="58" name="角丸四角形吹き出し 44">
                  <a:extLst>
                    <a:ext uri="{FF2B5EF4-FFF2-40B4-BE49-F238E27FC236}">
                      <a16:creationId xmlns:a16="http://schemas.microsoft.com/office/drawing/2014/main" id="{BC2FCE13-D838-43E3-BFAB-6CEAF55F9174}"/>
                    </a:ext>
                  </a:extLst>
                </p:cNvPr>
                <p:cNvSpPr/>
                <p:nvPr/>
              </p:nvSpPr>
              <p:spPr>
                <a:xfrm>
                  <a:off x="4923502" y="4105832"/>
                  <a:ext cx="2378254" cy="227532"/>
                </a:xfrm>
                <a:prstGeom prst="wedgeRoundRectCallout">
                  <a:avLst>
                    <a:gd name="adj1" fmla="val -55395"/>
                    <a:gd name="adj2" fmla="val 5285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61" name="正方形/長方形 60">
                  <a:extLst>
                    <a:ext uri="{FF2B5EF4-FFF2-40B4-BE49-F238E27FC236}">
                      <a16:creationId xmlns:a16="http://schemas.microsoft.com/office/drawing/2014/main" id="{5DE73CA2-C622-5349-4585-CBA585700CBC}"/>
                    </a:ext>
                  </a:extLst>
                </p:cNvPr>
                <p:cNvSpPr/>
                <p:nvPr/>
              </p:nvSpPr>
              <p:spPr>
                <a:xfrm>
                  <a:off x="4963319" y="4066126"/>
                  <a:ext cx="2380890" cy="215444"/>
                </a:xfrm>
                <a:prstGeom prst="rect">
                  <a:avLst/>
                </a:prstGeom>
              </p:spPr>
              <p:txBody>
                <a:bodyPr wrap="square">
                  <a:spAutoFit/>
                </a:bodyPr>
                <a:lstStyle/>
                <a:p>
                  <a:r>
                    <a:rPr lang="ja-JP" altLang="en-US" sz="800" b="1" dirty="0">
                      <a:latin typeface="BIZ UDゴシック" panose="020B0400000000000000" pitchFamily="49" charset="-128"/>
                      <a:ea typeface="BIZ UDゴシック" panose="020B0400000000000000" pitchFamily="49" charset="-128"/>
                    </a:rPr>
                    <a:t>参院選の責任を取って、首相は退陣すべきだ！</a:t>
                  </a:r>
                  <a:endParaRPr lang="en-US" altLang="ja-JP" sz="800" b="1" dirty="0">
                    <a:latin typeface="BIZ UDゴシック" panose="020B0400000000000000" pitchFamily="49" charset="-128"/>
                    <a:ea typeface="BIZ UDゴシック" panose="020B0400000000000000" pitchFamily="49" charset="-128"/>
                  </a:endParaRPr>
                </a:p>
              </p:txBody>
            </p:sp>
          </p:grpSp>
          <p:grpSp>
            <p:nvGrpSpPr>
              <p:cNvPr id="246" name="グループ化 245">
                <a:extLst>
                  <a:ext uri="{FF2B5EF4-FFF2-40B4-BE49-F238E27FC236}">
                    <a16:creationId xmlns:a16="http://schemas.microsoft.com/office/drawing/2014/main" id="{5230060F-B0A5-D264-E06D-0479D1409F07}"/>
                  </a:ext>
                </a:extLst>
              </p:cNvPr>
              <p:cNvGrpSpPr/>
              <p:nvPr/>
            </p:nvGrpSpPr>
            <p:grpSpPr>
              <a:xfrm>
                <a:off x="4168546" y="4093759"/>
                <a:ext cx="752347" cy="215444"/>
                <a:chOff x="4268305" y="4175545"/>
                <a:chExt cx="752347" cy="215444"/>
              </a:xfrm>
            </p:grpSpPr>
            <p:sp>
              <p:nvSpPr>
                <p:cNvPr id="244" name="四角形: 角を丸くする 243">
                  <a:extLst>
                    <a:ext uri="{FF2B5EF4-FFF2-40B4-BE49-F238E27FC236}">
                      <a16:creationId xmlns:a16="http://schemas.microsoft.com/office/drawing/2014/main" id="{D01EB5E2-0ABD-D330-1D35-0738C494FFE1}"/>
                    </a:ext>
                  </a:extLst>
                </p:cNvPr>
                <p:cNvSpPr/>
                <p:nvPr/>
              </p:nvSpPr>
              <p:spPr>
                <a:xfrm>
                  <a:off x="4268305" y="4197851"/>
                  <a:ext cx="656555" cy="180292"/>
                </a:xfrm>
                <a:prstGeom prst="roundRect">
                  <a:avLst>
                    <a:gd name="adj" fmla="val 84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5" name="テキスト ボックス 244">
                  <a:extLst>
                    <a:ext uri="{FF2B5EF4-FFF2-40B4-BE49-F238E27FC236}">
                      <a16:creationId xmlns:a16="http://schemas.microsoft.com/office/drawing/2014/main" id="{0693118F-3608-8A03-299E-6923098702F6}"/>
                    </a:ext>
                  </a:extLst>
                </p:cNvPr>
                <p:cNvSpPr txBox="1"/>
                <p:nvPr/>
              </p:nvSpPr>
              <p:spPr>
                <a:xfrm>
                  <a:off x="4292612" y="4175545"/>
                  <a:ext cx="728040" cy="215444"/>
                </a:xfrm>
                <a:prstGeom prst="rect">
                  <a:avLst/>
                </a:prstGeom>
                <a:noFill/>
              </p:spPr>
              <p:txBody>
                <a:bodyPr wrap="square" rtlCol="0">
                  <a:spAutoFit/>
                </a:bodyPr>
                <a:lstStyle/>
                <a:p>
                  <a:pPr algn="just"/>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政権与党</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grpSp>
          <p:grpSp>
            <p:nvGrpSpPr>
              <p:cNvPr id="248" name="グループ化 247">
                <a:extLst>
                  <a:ext uri="{FF2B5EF4-FFF2-40B4-BE49-F238E27FC236}">
                    <a16:creationId xmlns:a16="http://schemas.microsoft.com/office/drawing/2014/main" id="{8818B0B0-2C3E-F4C4-9111-F03E95FB81BB}"/>
                  </a:ext>
                </a:extLst>
              </p:cNvPr>
              <p:cNvGrpSpPr/>
              <p:nvPr/>
            </p:nvGrpSpPr>
            <p:grpSpPr>
              <a:xfrm>
                <a:off x="5092971" y="4236317"/>
                <a:ext cx="2346273" cy="188105"/>
                <a:chOff x="4923502" y="4052856"/>
                <a:chExt cx="2401018" cy="280500"/>
              </a:xfrm>
            </p:grpSpPr>
            <p:sp>
              <p:nvSpPr>
                <p:cNvPr id="249" name="角丸四角形吹き出し 44">
                  <a:extLst>
                    <a:ext uri="{FF2B5EF4-FFF2-40B4-BE49-F238E27FC236}">
                      <a16:creationId xmlns:a16="http://schemas.microsoft.com/office/drawing/2014/main" id="{90250689-56EB-0178-821E-14B1B719599C}"/>
                    </a:ext>
                  </a:extLst>
                </p:cNvPr>
                <p:cNvSpPr/>
                <p:nvPr/>
              </p:nvSpPr>
              <p:spPr>
                <a:xfrm>
                  <a:off x="4923502" y="4105823"/>
                  <a:ext cx="2378254" cy="227533"/>
                </a:xfrm>
                <a:prstGeom prst="wedgeRoundRectCallout">
                  <a:avLst>
                    <a:gd name="adj1" fmla="val -65675"/>
                    <a:gd name="adj2" fmla="val 40301"/>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0" name="正方形/長方形 249">
                  <a:extLst>
                    <a:ext uri="{FF2B5EF4-FFF2-40B4-BE49-F238E27FC236}">
                      <a16:creationId xmlns:a16="http://schemas.microsoft.com/office/drawing/2014/main" id="{72A17EC5-9E6E-D6FD-295C-954C1CA5CDDD}"/>
                    </a:ext>
                  </a:extLst>
                </p:cNvPr>
                <p:cNvSpPr/>
                <p:nvPr/>
              </p:nvSpPr>
              <p:spPr>
                <a:xfrm>
                  <a:off x="4943630" y="4052856"/>
                  <a:ext cx="2380890" cy="215444"/>
                </a:xfrm>
                <a:prstGeom prst="rect">
                  <a:avLst/>
                </a:prstGeom>
              </p:spPr>
              <p:txBody>
                <a:bodyPr wrap="square">
                  <a:spAutoFit/>
                </a:bodyPr>
                <a:lstStyle/>
                <a:p>
                  <a:r>
                    <a:rPr lang="ja-JP" altLang="en-US" sz="800" b="1" dirty="0">
                      <a:latin typeface="BIZ UDゴシック" panose="020B0400000000000000" pitchFamily="49" charset="-128"/>
                      <a:ea typeface="BIZ UDゴシック" panose="020B0400000000000000" pitchFamily="49" charset="-128"/>
                    </a:rPr>
                    <a:t>このまま臨時国会を開くと野党に追及される</a:t>
                  </a:r>
                  <a:r>
                    <a:rPr lang="en-US" altLang="ja-JP" sz="800" b="1" dirty="0">
                      <a:latin typeface="BIZ UDゴシック" panose="020B0400000000000000" pitchFamily="49" charset="-128"/>
                      <a:ea typeface="BIZ UDゴシック" panose="020B0400000000000000" pitchFamily="49" charset="-128"/>
                    </a:rPr>
                    <a:t>…</a:t>
                  </a:r>
                </a:p>
              </p:txBody>
            </p:sp>
          </p:grpSp>
          <p:grpSp>
            <p:nvGrpSpPr>
              <p:cNvPr id="251" name="グループ化 250">
                <a:extLst>
                  <a:ext uri="{FF2B5EF4-FFF2-40B4-BE49-F238E27FC236}">
                    <a16:creationId xmlns:a16="http://schemas.microsoft.com/office/drawing/2014/main" id="{897B9BB7-0F9F-9895-3DA2-A9643F4D55BD}"/>
                  </a:ext>
                </a:extLst>
              </p:cNvPr>
              <p:cNvGrpSpPr/>
              <p:nvPr/>
            </p:nvGrpSpPr>
            <p:grpSpPr>
              <a:xfrm>
                <a:off x="5036815" y="4417202"/>
                <a:ext cx="2436141" cy="338554"/>
                <a:chOff x="4923502" y="4073399"/>
                <a:chExt cx="2436141" cy="329846"/>
              </a:xfrm>
            </p:grpSpPr>
            <p:sp>
              <p:nvSpPr>
                <p:cNvPr id="252" name="角丸四角形吹き出し 44">
                  <a:extLst>
                    <a:ext uri="{FF2B5EF4-FFF2-40B4-BE49-F238E27FC236}">
                      <a16:creationId xmlns:a16="http://schemas.microsoft.com/office/drawing/2014/main" id="{10B49787-A2EE-9714-36A5-2EE57438C9A3}"/>
                    </a:ext>
                  </a:extLst>
                </p:cNvPr>
                <p:cNvSpPr/>
                <p:nvPr/>
              </p:nvSpPr>
              <p:spPr>
                <a:xfrm>
                  <a:off x="4923502" y="4105831"/>
                  <a:ext cx="2378254" cy="270203"/>
                </a:xfrm>
                <a:prstGeom prst="wedgeRoundRectCallout">
                  <a:avLst>
                    <a:gd name="adj1" fmla="val -62504"/>
                    <a:gd name="adj2" fmla="val -31457"/>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3" name="正方形/長方形 252">
                  <a:extLst>
                    <a:ext uri="{FF2B5EF4-FFF2-40B4-BE49-F238E27FC236}">
                      <a16:creationId xmlns:a16="http://schemas.microsoft.com/office/drawing/2014/main" id="{753508C9-E729-67A1-D2C0-63E704DF07D5}"/>
                    </a:ext>
                  </a:extLst>
                </p:cNvPr>
                <p:cNvSpPr/>
                <p:nvPr/>
              </p:nvSpPr>
              <p:spPr>
                <a:xfrm>
                  <a:off x="4937655" y="4073399"/>
                  <a:ext cx="2421988" cy="329846"/>
                </a:xfrm>
                <a:prstGeom prst="rect">
                  <a:avLst/>
                </a:prstGeom>
              </p:spPr>
              <p:txBody>
                <a:bodyPr wrap="square">
                  <a:spAutoFit/>
                </a:bodyPr>
                <a:lstStyle/>
                <a:p>
                  <a:r>
                    <a:rPr lang="ja-JP" altLang="en-US" sz="800" b="1" dirty="0">
                      <a:latin typeface="BIZ UDゴシック" panose="020B0400000000000000" pitchFamily="49" charset="-128"/>
                      <a:ea typeface="BIZ UDゴシック" panose="020B0400000000000000" pitchFamily="49" charset="-128"/>
                    </a:rPr>
                    <a:t>支持率の低迷が止まらない</a:t>
                  </a:r>
                  <a:r>
                    <a:rPr lang="en-US" altLang="ja-JP" sz="800" b="1" dirty="0">
                      <a:latin typeface="BIZ UDゴシック" panose="020B0400000000000000" pitchFamily="49" charset="-128"/>
                      <a:ea typeface="BIZ UDゴシック" panose="020B0400000000000000" pitchFamily="49" charset="-128"/>
                    </a:rPr>
                    <a:t>…</a:t>
                  </a:r>
                </a:p>
                <a:p>
                  <a:r>
                    <a:rPr lang="ja-JP" altLang="en-US" sz="800" b="1" dirty="0">
                      <a:latin typeface="BIZ UDゴシック" panose="020B0400000000000000" pitchFamily="49" charset="-128"/>
                      <a:ea typeface="BIZ UDゴシック" panose="020B0400000000000000" pitchFamily="49" charset="-128"/>
                    </a:rPr>
                    <a:t>首相を変えて刷新感で支持率アップを狙うべき！</a:t>
                  </a:r>
                  <a:endParaRPr lang="en-US" altLang="ja-JP" sz="800" b="1" dirty="0">
                    <a:latin typeface="BIZ UDゴシック" panose="020B0400000000000000" pitchFamily="49" charset="-128"/>
                    <a:ea typeface="BIZ UDゴシック" panose="020B0400000000000000" pitchFamily="49" charset="-128"/>
                  </a:endParaRPr>
                </a:p>
              </p:txBody>
            </p:sp>
          </p:grpSp>
          <p:grpSp>
            <p:nvGrpSpPr>
              <p:cNvPr id="254" name="グループ化 253">
                <a:extLst>
                  <a:ext uri="{FF2B5EF4-FFF2-40B4-BE49-F238E27FC236}">
                    <a16:creationId xmlns:a16="http://schemas.microsoft.com/office/drawing/2014/main" id="{3D15F20C-405E-23C3-4DF0-2B97B6EB5CC3}"/>
                  </a:ext>
                </a:extLst>
              </p:cNvPr>
              <p:cNvGrpSpPr/>
              <p:nvPr/>
            </p:nvGrpSpPr>
            <p:grpSpPr>
              <a:xfrm>
                <a:off x="4751578" y="4732948"/>
                <a:ext cx="2760472" cy="215444"/>
                <a:chOff x="4906085" y="4065914"/>
                <a:chExt cx="2476391" cy="286006"/>
              </a:xfrm>
            </p:grpSpPr>
            <p:sp>
              <p:nvSpPr>
                <p:cNvPr id="255" name="角丸四角形吹き出し 44">
                  <a:extLst>
                    <a:ext uri="{FF2B5EF4-FFF2-40B4-BE49-F238E27FC236}">
                      <a16:creationId xmlns:a16="http://schemas.microsoft.com/office/drawing/2014/main" id="{A45560BC-E056-132D-808D-85E3ADC170F3}"/>
                    </a:ext>
                  </a:extLst>
                </p:cNvPr>
                <p:cNvSpPr/>
                <p:nvPr/>
              </p:nvSpPr>
              <p:spPr>
                <a:xfrm>
                  <a:off x="4923502" y="4105832"/>
                  <a:ext cx="2378254" cy="227532"/>
                </a:xfrm>
                <a:prstGeom prst="wedgeRoundRectCallout">
                  <a:avLst>
                    <a:gd name="adj1" fmla="val -54062"/>
                    <a:gd name="adj2" fmla="val -50017"/>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6" name="正方形/長方形 255">
                  <a:extLst>
                    <a:ext uri="{FF2B5EF4-FFF2-40B4-BE49-F238E27FC236}">
                      <a16:creationId xmlns:a16="http://schemas.microsoft.com/office/drawing/2014/main" id="{91714991-E728-5DF6-DFA6-F0DBC00482EA}"/>
                    </a:ext>
                  </a:extLst>
                </p:cNvPr>
                <p:cNvSpPr/>
                <p:nvPr/>
              </p:nvSpPr>
              <p:spPr>
                <a:xfrm>
                  <a:off x="4906085" y="4065914"/>
                  <a:ext cx="2476391" cy="286006"/>
                </a:xfrm>
                <a:prstGeom prst="rect">
                  <a:avLst/>
                </a:prstGeom>
              </p:spPr>
              <p:txBody>
                <a:bodyPr wrap="square">
                  <a:spAutoFit/>
                </a:bodyPr>
                <a:lstStyle/>
                <a:p>
                  <a:r>
                    <a:rPr lang="ja-JP" altLang="en-US" sz="800" b="1" dirty="0">
                      <a:latin typeface="BIZ UDゴシック" panose="020B0400000000000000" pitchFamily="49" charset="-128"/>
                      <a:ea typeface="BIZ UDゴシック" panose="020B0400000000000000" pitchFamily="49" charset="-128"/>
                    </a:rPr>
                    <a:t>総裁選の前倒しをすべきか党内でアンケートをしよう！</a:t>
                  </a:r>
                  <a:endParaRPr lang="en-US" altLang="ja-JP" sz="800" b="1" dirty="0">
                    <a:latin typeface="BIZ UDゴシック" panose="020B0400000000000000" pitchFamily="49" charset="-128"/>
                    <a:ea typeface="BIZ UDゴシック" panose="020B0400000000000000" pitchFamily="49" charset="-128"/>
                  </a:endParaRPr>
                </a:p>
              </p:txBody>
            </p:sp>
          </p:grpSp>
          <p:pic>
            <p:nvPicPr>
              <p:cNvPr id="258" name="図 257" descr="アイコン&#10;&#10;自動的に生成された説明">
                <a:extLst>
                  <a:ext uri="{FF2B5EF4-FFF2-40B4-BE49-F238E27FC236}">
                    <a16:creationId xmlns:a16="http://schemas.microsoft.com/office/drawing/2014/main" id="{1D54C164-D4DC-9B52-56F9-55A7AB4320A2}"/>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4084604" y="4363296"/>
                <a:ext cx="415941" cy="415941"/>
              </a:xfrm>
              <a:prstGeom prst="rect">
                <a:avLst/>
              </a:prstGeom>
            </p:spPr>
          </p:pic>
          <p:pic>
            <p:nvPicPr>
              <p:cNvPr id="260" name="図 259" descr="アイコン&#10;&#10;自動的に生成された説明">
                <a:extLst>
                  <a:ext uri="{FF2B5EF4-FFF2-40B4-BE49-F238E27FC236}">
                    <a16:creationId xmlns:a16="http://schemas.microsoft.com/office/drawing/2014/main" id="{D121D6FD-C707-2DAD-4DA0-D974DD763A84}"/>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4337869" y="4515992"/>
                <a:ext cx="417600" cy="417600"/>
              </a:xfrm>
              <a:prstGeom prst="rect">
                <a:avLst/>
              </a:prstGeom>
            </p:spPr>
          </p:pic>
          <p:sp>
            <p:nvSpPr>
              <p:cNvPr id="261" name="テキスト ボックス 260">
                <a:extLst>
                  <a:ext uri="{FF2B5EF4-FFF2-40B4-BE49-F238E27FC236}">
                    <a16:creationId xmlns:a16="http://schemas.microsoft.com/office/drawing/2014/main" id="{ABAB2D37-F8DB-5F21-6639-0BFABED70342}"/>
                  </a:ext>
                </a:extLst>
              </p:cNvPr>
              <p:cNvSpPr txBox="1"/>
              <p:nvPr/>
            </p:nvSpPr>
            <p:spPr>
              <a:xfrm>
                <a:off x="4097426" y="5004013"/>
                <a:ext cx="3414624" cy="461665"/>
              </a:xfrm>
              <a:prstGeom prst="rect">
                <a:avLst/>
              </a:prstGeom>
              <a:noFill/>
            </p:spPr>
            <p:txBody>
              <a:bodyPr wrap="square" rtlCol="0">
                <a:spAutoFit/>
              </a:bodyPr>
              <a:lstStyle/>
              <a:p>
                <a:r>
                  <a:rPr kumimoji="1" lang="ja-JP" altLang="en-US" sz="800" b="1" dirty="0">
                    <a:solidFill>
                      <a:schemeClr val="bg1"/>
                    </a:solidFill>
                    <a:latin typeface="BIZ UDゴシック" panose="020B0400000000000000" pitchFamily="49" charset="-128"/>
                    <a:ea typeface="BIZ UDゴシック" panose="020B0400000000000000" pitchFamily="49" charset="-128"/>
                  </a:rPr>
                  <a:t>７月に行われた参議院議員選挙で政権与党が大敗したことで、与党内で首相に責任を取って辞任をさせようとする「首相おろし」が始まり</a:t>
                </a:r>
                <a:r>
                  <a:rPr kumimoji="1" lang="en-US" altLang="ja-JP" sz="800" b="1" dirty="0">
                    <a:solidFill>
                      <a:schemeClr val="bg1"/>
                    </a:solidFill>
                    <a:latin typeface="BIZ UDゴシック" panose="020B0400000000000000" pitchFamily="49" charset="-128"/>
                    <a:ea typeface="BIZ UDゴシック" panose="020B0400000000000000" pitchFamily="49" charset="-128"/>
                  </a:rPr>
                  <a:t>､</a:t>
                </a:r>
                <a:r>
                  <a:rPr kumimoji="1" lang="ja-JP" altLang="en-US" sz="800" b="1" dirty="0">
                    <a:solidFill>
                      <a:schemeClr val="bg1"/>
                    </a:solidFill>
                    <a:latin typeface="BIZ UDゴシック" panose="020B0400000000000000" pitchFamily="49" charset="-128"/>
                    <a:ea typeface="BIZ UDゴシック" panose="020B0400000000000000" pitchFamily="49" charset="-128"/>
                  </a:rPr>
                  <a:t>派閥争いへと発展し、臨時国会が開かれない状態が続いています。</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sp>
            <p:nvSpPr>
              <p:cNvPr id="263" name="正方形/長方形 262">
                <a:extLst>
                  <a:ext uri="{FF2B5EF4-FFF2-40B4-BE49-F238E27FC236}">
                    <a16:creationId xmlns:a16="http://schemas.microsoft.com/office/drawing/2014/main" id="{83DEDDC1-9E49-4535-AB6C-0E78CD69866A}"/>
                  </a:ext>
                </a:extLst>
              </p:cNvPr>
              <p:cNvSpPr/>
              <p:nvPr/>
            </p:nvSpPr>
            <p:spPr>
              <a:xfrm>
                <a:off x="6637841" y="5368890"/>
                <a:ext cx="197596" cy="7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2" name="グループ化 271">
                <a:extLst>
                  <a:ext uri="{FF2B5EF4-FFF2-40B4-BE49-F238E27FC236}">
                    <a16:creationId xmlns:a16="http://schemas.microsoft.com/office/drawing/2014/main" id="{10FD6637-998F-0DBD-13BC-A20C374D7646}"/>
                  </a:ext>
                </a:extLst>
              </p:cNvPr>
              <p:cNvGrpSpPr/>
              <p:nvPr/>
            </p:nvGrpSpPr>
            <p:grpSpPr>
              <a:xfrm>
                <a:off x="4040113" y="5432656"/>
                <a:ext cx="3402906" cy="667314"/>
                <a:chOff x="4057385" y="5394343"/>
                <a:chExt cx="3402906" cy="667314"/>
              </a:xfrm>
            </p:grpSpPr>
            <p:grpSp>
              <p:nvGrpSpPr>
                <p:cNvPr id="271" name="グループ化 270">
                  <a:extLst>
                    <a:ext uri="{FF2B5EF4-FFF2-40B4-BE49-F238E27FC236}">
                      <a16:creationId xmlns:a16="http://schemas.microsoft.com/office/drawing/2014/main" id="{C79E9588-F2B7-BA42-1A81-168C76F92ED4}"/>
                    </a:ext>
                  </a:extLst>
                </p:cNvPr>
                <p:cNvGrpSpPr/>
                <p:nvPr/>
              </p:nvGrpSpPr>
              <p:grpSpPr>
                <a:xfrm>
                  <a:off x="4718645" y="5456100"/>
                  <a:ext cx="2741646" cy="584775"/>
                  <a:chOff x="4656704" y="5456287"/>
                  <a:chExt cx="2741646" cy="584775"/>
                </a:xfrm>
              </p:grpSpPr>
              <p:sp>
                <p:nvSpPr>
                  <p:cNvPr id="264" name="角丸四角形吹き出し 44">
                    <a:extLst>
                      <a:ext uri="{FF2B5EF4-FFF2-40B4-BE49-F238E27FC236}">
                        <a16:creationId xmlns:a16="http://schemas.microsoft.com/office/drawing/2014/main" id="{1DF3D7E3-076D-9122-9A24-8119E6A88ABA}"/>
                      </a:ext>
                    </a:extLst>
                  </p:cNvPr>
                  <p:cNvSpPr/>
                  <p:nvPr/>
                </p:nvSpPr>
                <p:spPr>
                  <a:xfrm>
                    <a:off x="4656704" y="5480571"/>
                    <a:ext cx="2719938" cy="540000"/>
                  </a:xfrm>
                  <a:prstGeom prst="wedgeRoundRectCallout">
                    <a:avLst>
                      <a:gd name="adj1" fmla="val -54410"/>
                      <a:gd name="adj2" fmla="val 1703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7" name="テキスト ボックス 266">
                    <a:extLst>
                      <a:ext uri="{FF2B5EF4-FFF2-40B4-BE49-F238E27FC236}">
                        <a16:creationId xmlns:a16="http://schemas.microsoft.com/office/drawing/2014/main" id="{7CA2A221-83FB-0792-585D-8E1C73DD168A}"/>
                      </a:ext>
                    </a:extLst>
                  </p:cNvPr>
                  <p:cNvSpPr txBox="1"/>
                  <p:nvPr/>
                </p:nvSpPr>
                <p:spPr>
                  <a:xfrm>
                    <a:off x="4665131" y="5456287"/>
                    <a:ext cx="2733219" cy="584775"/>
                  </a:xfrm>
                  <a:prstGeom prst="rect">
                    <a:avLst/>
                  </a:prstGeom>
                  <a:noFill/>
                </p:spPr>
                <p:txBody>
                  <a:bodyPr wrap="square" rtlCol="0">
                    <a:spAutoFit/>
                  </a:bodyPr>
                  <a:lstStyle/>
                  <a:p>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与党内の派閥争いや支持率低下、野党からの追及等から逃れるために臨時国会を開かないことは、本来あるべき国民のための政治とは言えない！</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a:p>
                    <a:r>
                      <a:rPr kumimoji="1" lang="ja-JP" altLang="en-US" sz="800" b="1" dirty="0">
                        <a:solidFill>
                          <a:srgbClr val="FF0000"/>
                        </a:solidFill>
                        <a:latin typeface="BIZ UDゴシック" panose="020B0400000000000000" pitchFamily="49" charset="-128"/>
                        <a:ea typeface="BIZ UDゴシック" panose="020B0400000000000000" pitchFamily="49" charset="-128"/>
                      </a:rPr>
                      <a:t>我々、野党は臨時国会の開会を強く求めています！</a:t>
                    </a:r>
                    <a:endParaRPr kumimoji="1" lang="en-US" altLang="ja-JP" sz="800" b="1" dirty="0">
                      <a:solidFill>
                        <a:srgbClr val="FF0000"/>
                      </a:solidFill>
                      <a:latin typeface="BIZ UDゴシック" panose="020B0400000000000000" pitchFamily="49" charset="-128"/>
                      <a:ea typeface="BIZ UDゴシック" panose="020B0400000000000000" pitchFamily="49" charset="-128"/>
                    </a:endParaRPr>
                  </a:p>
                </p:txBody>
              </p:sp>
            </p:grpSp>
            <p:pic>
              <p:nvPicPr>
                <p:cNvPr id="270" name="図 269" descr="オレンジ色のシャツを着た男の子の顔&#10;&#10;中程度の精度で自動的に生成された説明">
                  <a:extLst>
                    <a:ext uri="{FF2B5EF4-FFF2-40B4-BE49-F238E27FC236}">
                      <a16:creationId xmlns:a16="http://schemas.microsoft.com/office/drawing/2014/main" id="{D5333B92-00CC-D1AE-7F06-E625028131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7385" y="5394343"/>
                  <a:ext cx="667314" cy="667314"/>
                </a:xfrm>
                <a:prstGeom prst="rect">
                  <a:avLst/>
                </a:prstGeom>
              </p:spPr>
            </p:pic>
          </p:grpSp>
        </p:grpSp>
      </p:grpSp>
      <p:sp>
        <p:nvSpPr>
          <p:cNvPr id="225" name="テキスト ボックス 224">
            <a:extLst>
              <a:ext uri="{FF2B5EF4-FFF2-40B4-BE49-F238E27FC236}">
                <a16:creationId xmlns:a16="http://schemas.microsoft.com/office/drawing/2014/main" id="{251C210E-1235-D645-C2BC-C55BA0D79FF5}"/>
              </a:ext>
            </a:extLst>
          </p:cNvPr>
          <p:cNvSpPr txBox="1"/>
          <p:nvPr/>
        </p:nvSpPr>
        <p:spPr>
          <a:xfrm>
            <a:off x="30805" y="7325662"/>
            <a:ext cx="7525695" cy="338554"/>
          </a:xfrm>
          <a:prstGeom prst="rect">
            <a:avLst/>
          </a:prstGeom>
          <a:noFill/>
        </p:spPr>
        <p:txBody>
          <a:bodyPr wrap="square" rtlCol="0">
            <a:spAutoFit/>
          </a:bodyPr>
          <a:lstStyle/>
          <a:p>
            <a:pPr algn="just"/>
            <a:r>
              <a:rPr kumimoji="1" lang="ja-JP" altLang="en-US" sz="1600" b="1" dirty="0">
                <a:solidFill>
                  <a:schemeClr val="tx1">
                    <a:lumMod val="95000"/>
                    <a:lumOff val="5000"/>
                  </a:schemeClr>
                </a:solidFill>
                <a:latin typeface="BIZ UDゴシック" panose="020B0400000000000000" pitchFamily="49" charset="-128"/>
                <a:ea typeface="BIZ UDゴシック" panose="020B0400000000000000" pitchFamily="49" charset="-128"/>
              </a:rPr>
              <a:t>■ 臨時国会は</a:t>
            </a:r>
            <a:r>
              <a:rPr kumimoji="1" lang="en-US" altLang="ja-JP" sz="1600" b="1" dirty="0">
                <a:solidFill>
                  <a:schemeClr val="tx1">
                    <a:lumMod val="95000"/>
                    <a:lumOff val="5000"/>
                  </a:schemeClr>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lumMod val="95000"/>
                    <a:lumOff val="5000"/>
                  </a:schemeClr>
                </a:solidFill>
                <a:latin typeface="BIZ UDゴシック" panose="020B0400000000000000" pitchFamily="49" charset="-128"/>
                <a:ea typeface="BIZ UDゴシック" panose="020B0400000000000000" pitchFamily="49" charset="-128"/>
              </a:rPr>
              <a:t>どうして開かれないの？</a:t>
            </a:r>
            <a:endParaRPr kumimoji="1" lang="en-US" altLang="ja-JP" sz="16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pic>
        <p:nvPicPr>
          <p:cNvPr id="227" name="図 226" descr="シャツ が含まれている画像&#10;&#10;自動的に生成された説明">
            <a:extLst>
              <a:ext uri="{FF2B5EF4-FFF2-40B4-BE49-F238E27FC236}">
                <a16:creationId xmlns:a16="http://schemas.microsoft.com/office/drawing/2014/main" id="{17936523-C55C-6254-FF1F-AF6A37788E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443" y="8062837"/>
            <a:ext cx="1348149" cy="1145217"/>
          </a:xfrm>
          <a:prstGeom prst="rect">
            <a:avLst/>
          </a:prstGeom>
        </p:spPr>
      </p:pic>
      <p:grpSp>
        <p:nvGrpSpPr>
          <p:cNvPr id="240" name="グループ化 239">
            <a:extLst>
              <a:ext uri="{FF2B5EF4-FFF2-40B4-BE49-F238E27FC236}">
                <a16:creationId xmlns:a16="http://schemas.microsoft.com/office/drawing/2014/main" id="{1A4AC3B0-42D6-9A83-517A-00BA67F61C2B}"/>
              </a:ext>
            </a:extLst>
          </p:cNvPr>
          <p:cNvGrpSpPr/>
          <p:nvPr/>
        </p:nvGrpSpPr>
        <p:grpSpPr>
          <a:xfrm>
            <a:off x="120650" y="7710521"/>
            <a:ext cx="1652065" cy="242679"/>
            <a:chOff x="780244" y="5195157"/>
            <a:chExt cx="1421185" cy="581870"/>
          </a:xfrm>
        </p:grpSpPr>
        <p:sp>
          <p:nvSpPr>
            <p:cNvPr id="242" name="四角形: 角を丸くする 241">
              <a:extLst>
                <a:ext uri="{FF2B5EF4-FFF2-40B4-BE49-F238E27FC236}">
                  <a16:creationId xmlns:a16="http://schemas.microsoft.com/office/drawing/2014/main" id="{39231306-6A55-B714-7B82-79ECF13DD4F3}"/>
                </a:ext>
              </a:extLst>
            </p:cNvPr>
            <p:cNvSpPr/>
            <p:nvPr/>
          </p:nvSpPr>
          <p:spPr>
            <a:xfrm>
              <a:off x="804643" y="5195157"/>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3" name="正方形/長方形 242">
              <a:extLst>
                <a:ext uri="{FF2B5EF4-FFF2-40B4-BE49-F238E27FC236}">
                  <a16:creationId xmlns:a16="http://schemas.microsoft.com/office/drawing/2014/main" id="{97024DE4-EFC9-A1B2-ED84-39C762CAC239}"/>
                </a:ext>
              </a:extLst>
            </p:cNvPr>
            <p:cNvSpPr/>
            <p:nvPr/>
          </p:nvSpPr>
          <p:spPr>
            <a:xfrm>
              <a:off x="780244" y="5233628"/>
              <a:ext cx="1421185" cy="433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臨時国会の開会を要求します！</a:t>
              </a:r>
            </a:p>
          </p:txBody>
        </p:sp>
      </p:grpSp>
      <p:sp>
        <p:nvSpPr>
          <p:cNvPr id="257" name="二等辺三角形 256">
            <a:extLst>
              <a:ext uri="{FF2B5EF4-FFF2-40B4-BE49-F238E27FC236}">
                <a16:creationId xmlns:a16="http://schemas.microsoft.com/office/drawing/2014/main" id="{55ABE30C-4AF3-D99B-387B-3783A8119549}"/>
              </a:ext>
            </a:extLst>
          </p:cNvPr>
          <p:cNvSpPr/>
          <p:nvPr/>
        </p:nvSpPr>
        <p:spPr>
          <a:xfrm rot="13459562">
            <a:off x="1369597" y="7903688"/>
            <a:ext cx="90614" cy="126494"/>
          </a:xfrm>
          <a:prstGeom prst="triangle">
            <a:avLst>
              <a:gd name="adj" fmla="val 29555"/>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7" name="グループ化 96">
            <a:extLst>
              <a:ext uri="{FF2B5EF4-FFF2-40B4-BE49-F238E27FC236}">
                <a16:creationId xmlns:a16="http://schemas.microsoft.com/office/drawing/2014/main" id="{4DA4BE38-B855-68E9-6914-325410D37AAF}"/>
              </a:ext>
            </a:extLst>
          </p:cNvPr>
          <p:cNvGrpSpPr/>
          <p:nvPr/>
        </p:nvGrpSpPr>
        <p:grpSpPr>
          <a:xfrm>
            <a:off x="1568450" y="7660829"/>
            <a:ext cx="2465237" cy="1604837"/>
            <a:chOff x="1646749" y="7660829"/>
            <a:chExt cx="2465237" cy="1604837"/>
          </a:xfrm>
        </p:grpSpPr>
        <p:grpSp>
          <p:nvGrpSpPr>
            <p:cNvPr id="40" name="グループ化 39">
              <a:extLst>
                <a:ext uri="{FF2B5EF4-FFF2-40B4-BE49-F238E27FC236}">
                  <a16:creationId xmlns:a16="http://schemas.microsoft.com/office/drawing/2014/main" id="{8E52E737-0F0F-B59B-D101-01C9B6EE654C}"/>
                </a:ext>
              </a:extLst>
            </p:cNvPr>
            <p:cNvGrpSpPr/>
            <p:nvPr/>
          </p:nvGrpSpPr>
          <p:grpSpPr>
            <a:xfrm>
              <a:off x="1793447" y="7728249"/>
              <a:ext cx="2086887" cy="1428451"/>
              <a:chOff x="1843251" y="7847292"/>
              <a:chExt cx="2086887" cy="1428451"/>
            </a:xfrm>
          </p:grpSpPr>
          <p:grpSp>
            <p:nvGrpSpPr>
              <p:cNvPr id="283" name="グループ化 282">
                <a:extLst>
                  <a:ext uri="{FF2B5EF4-FFF2-40B4-BE49-F238E27FC236}">
                    <a16:creationId xmlns:a16="http://schemas.microsoft.com/office/drawing/2014/main" id="{5F6C1383-4492-9060-CD52-6CF4BF40777A}"/>
                  </a:ext>
                </a:extLst>
              </p:cNvPr>
              <p:cNvGrpSpPr/>
              <p:nvPr/>
            </p:nvGrpSpPr>
            <p:grpSpPr>
              <a:xfrm>
                <a:off x="1843251" y="7847292"/>
                <a:ext cx="1299431" cy="1428451"/>
                <a:chOff x="1808167" y="7882148"/>
                <a:chExt cx="1130347" cy="1242580"/>
              </a:xfrm>
            </p:grpSpPr>
            <p:sp>
              <p:nvSpPr>
                <p:cNvPr id="268" name="テキスト ボックス 267">
                  <a:extLst>
                    <a:ext uri="{FF2B5EF4-FFF2-40B4-BE49-F238E27FC236}">
                      <a16:creationId xmlns:a16="http://schemas.microsoft.com/office/drawing/2014/main" id="{E936EB52-BD8D-161F-3F94-9587EC127D7E}"/>
                    </a:ext>
                  </a:extLst>
                </p:cNvPr>
                <p:cNvSpPr txBox="1"/>
                <p:nvPr/>
              </p:nvSpPr>
              <p:spPr>
                <a:xfrm>
                  <a:off x="1808167" y="7882148"/>
                  <a:ext cx="391296" cy="1017369"/>
                </a:xfrm>
                <a:prstGeom prst="rect">
                  <a:avLst/>
                </a:prstGeom>
                <a:noFill/>
              </p:spPr>
              <p:txBody>
                <a:bodyPr wrap="square" rtlCol="0" anchor="ctr">
                  <a:spAutoFit/>
                </a:bodyPr>
                <a:lstStyle/>
                <a:p>
                  <a:pPr indent="133350" algn="ctr"/>
                  <a:r>
                    <a:rPr lang="ja-JP" altLang="en-US" sz="70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１</a:t>
                  </a:r>
                  <a:endParaRPr lang="en-US" altLang="ja-JP" sz="70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endParaRPr>
                </a:p>
              </p:txBody>
            </p:sp>
            <p:sp>
              <p:nvSpPr>
                <p:cNvPr id="269" name="テキスト ボックス 268">
                  <a:extLst>
                    <a:ext uri="{FF2B5EF4-FFF2-40B4-BE49-F238E27FC236}">
                      <a16:creationId xmlns:a16="http://schemas.microsoft.com/office/drawing/2014/main" id="{1C8A12B8-06E7-9196-5D7D-2F7F7D576134}"/>
                    </a:ext>
                  </a:extLst>
                </p:cNvPr>
                <p:cNvSpPr txBox="1"/>
                <p:nvPr/>
              </p:nvSpPr>
              <p:spPr>
                <a:xfrm>
                  <a:off x="2547218" y="8107360"/>
                  <a:ext cx="391296" cy="1017368"/>
                </a:xfrm>
                <a:prstGeom prst="rect">
                  <a:avLst/>
                </a:prstGeom>
                <a:noFill/>
              </p:spPr>
              <p:txBody>
                <a:bodyPr wrap="square" rtlCol="0" anchor="ctr">
                  <a:spAutoFit/>
                </a:bodyPr>
                <a:lstStyle/>
                <a:p>
                  <a:pPr indent="133350" algn="ctr"/>
                  <a:r>
                    <a:rPr lang="ja-JP" altLang="en-US" sz="70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４</a:t>
                  </a:r>
                  <a:endParaRPr lang="en-US" altLang="ja-JP" sz="70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endParaRPr>
                </a:p>
              </p:txBody>
            </p:sp>
            <p:cxnSp>
              <p:nvCxnSpPr>
                <p:cNvPr id="282" name="直線コネクタ 281">
                  <a:extLst>
                    <a:ext uri="{FF2B5EF4-FFF2-40B4-BE49-F238E27FC236}">
                      <a16:creationId xmlns:a16="http://schemas.microsoft.com/office/drawing/2014/main" id="{679971BA-76D6-AB6E-897D-BA8A139AA979}"/>
                    </a:ext>
                  </a:extLst>
                </p:cNvPr>
                <p:cNvCxnSpPr>
                  <a:cxnSpLocks/>
                </p:cNvCxnSpPr>
                <p:nvPr/>
              </p:nvCxnSpPr>
              <p:spPr>
                <a:xfrm flipH="1">
                  <a:off x="2281955" y="8184078"/>
                  <a:ext cx="277170" cy="722058"/>
                </a:xfrm>
                <a:prstGeom prst="line">
                  <a:avLst/>
                </a:prstGeom>
                <a:ln w="101600" cap="rnd">
                  <a:solidFill>
                    <a:srgbClr val="EA5504"/>
                  </a:solidFill>
                </a:ln>
              </p:spPr>
              <p:style>
                <a:lnRef idx="1">
                  <a:schemeClr val="accent1"/>
                </a:lnRef>
                <a:fillRef idx="0">
                  <a:schemeClr val="accent1"/>
                </a:fillRef>
                <a:effectRef idx="0">
                  <a:schemeClr val="accent1"/>
                </a:effectRef>
                <a:fontRef idx="minor">
                  <a:schemeClr val="tx1"/>
                </a:fontRef>
              </p:style>
            </p:cxnSp>
          </p:grpSp>
          <p:sp>
            <p:nvSpPr>
              <p:cNvPr id="284" name="テキスト ボックス 283">
                <a:extLst>
                  <a:ext uri="{FF2B5EF4-FFF2-40B4-BE49-F238E27FC236}">
                    <a16:creationId xmlns:a16="http://schemas.microsoft.com/office/drawing/2014/main" id="{8E41A390-BB4C-9C5B-1F13-29548E8E1FE6}"/>
                  </a:ext>
                </a:extLst>
              </p:cNvPr>
              <p:cNvSpPr txBox="1"/>
              <p:nvPr/>
            </p:nvSpPr>
            <p:spPr>
              <a:xfrm>
                <a:off x="3022419" y="8784563"/>
                <a:ext cx="907719" cy="338554"/>
              </a:xfrm>
              <a:prstGeom prst="rect">
                <a:avLst/>
              </a:prstGeom>
              <a:noFill/>
            </p:spPr>
            <p:txBody>
              <a:bodyPr wrap="square" rtlCol="0" anchor="ctr">
                <a:spAutoFit/>
              </a:bodyPr>
              <a:lstStyle/>
              <a:p>
                <a:pPr indent="133350" algn="ctr"/>
                <a:r>
                  <a:rPr lang="ja-JP" altLang="en-US" sz="16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以上</a:t>
                </a:r>
                <a:endParaRPr lang="en-US" altLang="ja-JP" sz="16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endParaRPr>
              </a:p>
            </p:txBody>
          </p:sp>
        </p:grpSp>
        <p:sp>
          <p:nvSpPr>
            <p:cNvPr id="285" name="テキスト ボックス 284">
              <a:extLst>
                <a:ext uri="{FF2B5EF4-FFF2-40B4-BE49-F238E27FC236}">
                  <a16:creationId xmlns:a16="http://schemas.microsoft.com/office/drawing/2014/main" id="{D3130902-C121-3CD8-1FAB-F34308D411E0}"/>
                </a:ext>
              </a:extLst>
            </p:cNvPr>
            <p:cNvSpPr txBox="1"/>
            <p:nvPr/>
          </p:nvSpPr>
          <p:spPr>
            <a:xfrm>
              <a:off x="1672067" y="8973278"/>
              <a:ext cx="2010224" cy="292388"/>
            </a:xfrm>
            <a:prstGeom prst="rect">
              <a:avLst/>
            </a:prstGeom>
            <a:noFill/>
          </p:spPr>
          <p:txBody>
            <a:bodyPr wrap="square" rtlCol="0">
              <a:spAutoFit/>
            </a:bodyPr>
            <a:lstStyle/>
            <a:p>
              <a:pPr indent="133350"/>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の開会の要求が必要！</a:t>
              </a:r>
              <a:endParaRPr lang="en-US" altLang="ja-JP"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C43EDD24-47B6-6172-46DF-995DBE309FA1}"/>
                </a:ext>
              </a:extLst>
            </p:cNvPr>
            <p:cNvSpPr txBox="1"/>
            <p:nvPr/>
          </p:nvSpPr>
          <p:spPr>
            <a:xfrm>
              <a:off x="1646749" y="7660829"/>
              <a:ext cx="2465237" cy="292388"/>
            </a:xfrm>
            <a:prstGeom prst="rect">
              <a:avLst/>
            </a:prstGeom>
            <a:noFill/>
          </p:spPr>
          <p:txBody>
            <a:bodyPr wrap="square" rtlCol="0">
              <a:spAutoFit/>
            </a:bodyPr>
            <a:lstStyle/>
            <a:p>
              <a:pPr indent="133350"/>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衆参いずれかの国会議員</a:t>
              </a:r>
              <a:endParaRPr lang="en-US" altLang="ja-JP"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pic>
        <p:nvPicPr>
          <p:cNvPr id="52" name="図 51" descr="黒いバックグラウンドの前に立っている男性&#10;&#10;低い精度で自動的に生成された説明">
            <a:extLst>
              <a:ext uri="{FF2B5EF4-FFF2-40B4-BE49-F238E27FC236}">
                <a16:creationId xmlns:a16="http://schemas.microsoft.com/office/drawing/2014/main" id="{619D2922-024E-AC64-6229-77C968ED76B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26768"/>
          <a:stretch/>
        </p:blipFill>
        <p:spPr>
          <a:xfrm>
            <a:off x="20806" y="9230060"/>
            <a:ext cx="511371" cy="698286"/>
          </a:xfrm>
          <a:prstGeom prst="rect">
            <a:avLst/>
          </a:prstGeom>
        </p:spPr>
      </p:pic>
      <p:pic>
        <p:nvPicPr>
          <p:cNvPr id="59" name="図 58" descr="スーツを着た男性&#10;&#10;自動的に生成された説明">
            <a:extLst>
              <a:ext uri="{FF2B5EF4-FFF2-40B4-BE49-F238E27FC236}">
                <a16:creationId xmlns:a16="http://schemas.microsoft.com/office/drawing/2014/main" id="{8E2B7A0B-A7D5-ACB9-7554-6C2CE4E464D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54450" y="7297608"/>
            <a:ext cx="928176" cy="928176"/>
          </a:xfrm>
          <a:prstGeom prst="rect">
            <a:avLst/>
          </a:prstGeom>
        </p:spPr>
      </p:pic>
      <p:sp>
        <p:nvSpPr>
          <p:cNvPr id="60" name="テキスト ボックス 59">
            <a:extLst>
              <a:ext uri="{FF2B5EF4-FFF2-40B4-BE49-F238E27FC236}">
                <a16:creationId xmlns:a16="http://schemas.microsoft.com/office/drawing/2014/main" id="{14CCEA0A-8305-1974-2089-B139124E83EE}"/>
              </a:ext>
            </a:extLst>
          </p:cNvPr>
          <p:cNvSpPr txBox="1"/>
          <p:nvPr/>
        </p:nvSpPr>
        <p:spPr>
          <a:xfrm>
            <a:off x="4805186" y="7174339"/>
            <a:ext cx="2785303" cy="861774"/>
          </a:xfrm>
          <a:prstGeom prst="rect">
            <a:avLst/>
          </a:prstGeom>
          <a:noFill/>
        </p:spPr>
        <p:txBody>
          <a:bodyPr wrap="square" rtlCol="0">
            <a:spAutoFit/>
          </a:bodyPr>
          <a:lstStyle/>
          <a:p>
            <a:pPr indent="133350"/>
            <a:r>
              <a:rPr lang="ja-JP" altLang="en-US" sz="4400" b="1" kern="100" dirty="0">
                <a:ln w="12700">
                  <a:noFill/>
                </a:ln>
                <a:solidFill>
                  <a:srgbClr val="FF0000"/>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しかし</a:t>
            </a:r>
            <a:r>
              <a:rPr lang="ja-JP" altLang="en-US" sz="5000" b="1" kern="100" dirty="0">
                <a:ln w="12700">
                  <a:noFill/>
                </a:ln>
                <a:solidFill>
                  <a:srgbClr val="FF0000"/>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a:t>
            </a:r>
            <a:endParaRPr lang="ja-JP" altLang="ja-JP" sz="5000" b="1" kern="100" dirty="0">
              <a:ln w="12700">
                <a:noFill/>
              </a:ln>
              <a:solidFill>
                <a:srgbClr val="FF0000"/>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endParaRPr>
          </a:p>
        </p:txBody>
      </p:sp>
      <p:sp>
        <p:nvSpPr>
          <p:cNvPr id="62" name="テキスト ボックス 61">
            <a:extLst>
              <a:ext uri="{FF2B5EF4-FFF2-40B4-BE49-F238E27FC236}">
                <a16:creationId xmlns:a16="http://schemas.microsoft.com/office/drawing/2014/main" id="{EE3FD7BC-773F-3025-A5E7-DEC9010A6153}"/>
              </a:ext>
            </a:extLst>
          </p:cNvPr>
          <p:cNvSpPr txBox="1"/>
          <p:nvPr/>
        </p:nvSpPr>
        <p:spPr>
          <a:xfrm>
            <a:off x="4048242" y="7914241"/>
            <a:ext cx="3563000" cy="307777"/>
          </a:xfrm>
          <a:prstGeom prst="rect">
            <a:avLst/>
          </a:prstGeom>
          <a:noFill/>
        </p:spPr>
        <p:txBody>
          <a:bodyPr wrap="square" rtlCol="0">
            <a:spAutoFit/>
          </a:bodyPr>
          <a:lstStyle/>
          <a:p>
            <a:r>
              <a:rPr lang="ja-JP" altLang="en-US" sz="1400" b="1" dirty="0">
                <a:effectLst/>
                <a:latin typeface="BIZ UDゴシック" panose="020B0400000000000000" pitchFamily="49" charset="-128"/>
                <a:ea typeface="BIZ UDゴシック" panose="020B0400000000000000" pitchFamily="49" charset="-128"/>
              </a:rPr>
              <a:t>　　　 要求後の召集「時期」については</a:t>
            </a:r>
            <a:endParaRPr lang="en-US" altLang="ja-JP" sz="1400" b="1" dirty="0">
              <a:effectLst/>
              <a:latin typeface="BIZ UDゴシック" panose="020B0400000000000000" pitchFamily="49" charset="-128"/>
              <a:ea typeface="BIZ UDゴシック" panose="020B0400000000000000" pitchFamily="49" charset="-128"/>
            </a:endParaRPr>
          </a:p>
        </p:txBody>
      </p:sp>
      <p:sp>
        <p:nvSpPr>
          <p:cNvPr id="68" name="テキスト ボックス 67">
            <a:extLst>
              <a:ext uri="{FF2B5EF4-FFF2-40B4-BE49-F238E27FC236}">
                <a16:creationId xmlns:a16="http://schemas.microsoft.com/office/drawing/2014/main" id="{B3C8877B-D3EF-A0F1-E92C-772C46067D84}"/>
              </a:ext>
            </a:extLst>
          </p:cNvPr>
          <p:cNvSpPr txBox="1"/>
          <p:nvPr/>
        </p:nvSpPr>
        <p:spPr>
          <a:xfrm>
            <a:off x="3284942" y="8227869"/>
            <a:ext cx="4813968" cy="830997"/>
          </a:xfrm>
          <a:prstGeom prst="rect">
            <a:avLst/>
          </a:prstGeom>
          <a:noFill/>
        </p:spPr>
        <p:txBody>
          <a:bodyPr wrap="square" rtlCol="0">
            <a:spAutoFit/>
          </a:bodyPr>
          <a:lstStyle/>
          <a:p>
            <a:pPr algn="ctr"/>
            <a:r>
              <a:rPr lang="ja-JP" altLang="en-US" sz="4600" b="1" dirty="0">
                <a:solidFill>
                  <a:srgbClr val="EA5504"/>
                </a:solidFill>
                <a:effectLst/>
                <a:latin typeface="ＤＨＰ特太ゴシック体" panose="020B0500000000000000" pitchFamily="50" charset="-128"/>
                <a:ea typeface="ＤＨＰ特太ゴシック体" panose="020B0500000000000000" pitchFamily="50" charset="-128"/>
              </a:rPr>
              <a:t>「内閣の裁量」</a:t>
            </a:r>
            <a:endParaRPr lang="en-US" altLang="ja-JP" sz="4600" b="1" dirty="0">
              <a:solidFill>
                <a:srgbClr val="EA5504"/>
              </a:solidFill>
              <a:effectLst/>
              <a:latin typeface="ＤＨＰ特太ゴシック体" panose="020B0500000000000000" pitchFamily="50" charset="-128"/>
              <a:ea typeface="ＤＨＰ特太ゴシック体" panose="020B0500000000000000" pitchFamily="50" charset="-128"/>
            </a:endParaRPr>
          </a:p>
        </p:txBody>
      </p:sp>
      <p:sp>
        <p:nvSpPr>
          <p:cNvPr id="69" name="テキスト ボックス 68">
            <a:extLst>
              <a:ext uri="{FF2B5EF4-FFF2-40B4-BE49-F238E27FC236}">
                <a16:creationId xmlns:a16="http://schemas.microsoft.com/office/drawing/2014/main" id="{F359AE33-69F1-122B-BEC8-02968F99422A}"/>
              </a:ext>
            </a:extLst>
          </p:cNvPr>
          <p:cNvSpPr txBox="1"/>
          <p:nvPr/>
        </p:nvSpPr>
        <p:spPr>
          <a:xfrm>
            <a:off x="3955735" y="8957889"/>
            <a:ext cx="3563000" cy="307777"/>
          </a:xfrm>
          <a:prstGeom prst="rect">
            <a:avLst/>
          </a:prstGeom>
          <a:noFill/>
        </p:spPr>
        <p:txBody>
          <a:bodyPr wrap="square" rtlCol="0">
            <a:spAutoFit/>
          </a:bodyPr>
          <a:lstStyle/>
          <a:p>
            <a:r>
              <a:rPr lang="ja-JP" altLang="en-US" sz="1400" b="1" dirty="0">
                <a:effectLst/>
                <a:latin typeface="BIZ UDゴシック" panose="020B0400000000000000" pitchFamily="49" charset="-128"/>
                <a:ea typeface="BIZ UDゴシック" panose="020B0400000000000000" pitchFamily="49" charset="-128"/>
              </a:rPr>
              <a:t>政府が動かない限り国会は開かれません</a:t>
            </a:r>
            <a:r>
              <a:rPr lang="en-US" altLang="ja-JP" sz="1400" b="1" dirty="0">
                <a:effectLst/>
                <a:latin typeface="BIZ UDゴシック" panose="020B0400000000000000" pitchFamily="49" charset="-128"/>
                <a:ea typeface="BIZ UDゴシック" panose="020B0400000000000000" pitchFamily="49" charset="-128"/>
              </a:rPr>
              <a:t>…</a:t>
            </a:r>
            <a:endParaRPr kumimoji="1" lang="ja-JP" altLang="en-US" sz="1400" b="1" dirty="0">
              <a:latin typeface="BIZ UDゴシック" panose="020B0400000000000000" pitchFamily="49" charset="-128"/>
              <a:ea typeface="BIZ UDゴシック" panose="020B0400000000000000" pitchFamily="49" charset="-128"/>
            </a:endParaRPr>
          </a:p>
        </p:txBody>
      </p:sp>
      <p:pic>
        <p:nvPicPr>
          <p:cNvPr id="76" name="図 75" descr="口を開けている少年&#10;&#10;自動的に生成された説明">
            <a:extLst>
              <a:ext uri="{FF2B5EF4-FFF2-40B4-BE49-F238E27FC236}">
                <a16:creationId xmlns:a16="http://schemas.microsoft.com/office/drawing/2014/main" id="{595413D5-7DF4-DC86-5DB9-938080E319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89963" y="9238376"/>
            <a:ext cx="698287" cy="698287"/>
          </a:xfrm>
          <a:prstGeom prst="rect">
            <a:avLst/>
          </a:prstGeom>
        </p:spPr>
      </p:pic>
    </p:spTree>
    <p:extLst>
      <p:ext uri="{BB962C8B-B14F-4D97-AF65-F5344CB8AC3E}">
        <p14:creationId xmlns:p14="http://schemas.microsoft.com/office/powerpoint/2010/main" val="3144287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0961ABCAD9D4F248A58F0F0BDFE5B5F9" ma:contentTypeVersion="13" ma:contentTypeDescription="新しいドキュメントを作成します。" ma:contentTypeScope="" ma:versionID="162d5a1f2dbf9125c126e96c74460d23">
  <xsd:schema xmlns:xsd="http://www.w3.org/2001/XMLSchema" xmlns:xs="http://www.w3.org/2001/XMLSchema" xmlns:p="http://schemas.microsoft.com/office/2006/metadata/properties" xmlns:ns2="bbd015d1-1fb6-4ff2-9e56-a924d2e6ef07" xmlns:ns3="36b22aac-cebf-46da-a759-5c924adb76a0" targetNamespace="http://schemas.microsoft.com/office/2006/metadata/properties" ma:root="true" ma:fieldsID="a593978580cece1c4c4dca292817214d" ns2:_="" ns3:_="">
    <xsd:import namespace="bbd015d1-1fb6-4ff2-9e56-a924d2e6ef07"/>
    <xsd:import namespace="36b22aac-cebf-46da-a759-5c924adb76a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d015d1-1fb6-4ff2-9e56-a924d2e6ef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692bdd7a-4870-4664-9f82-b3d85769ff4d"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b22aac-cebf-46da-a759-5c924adb76a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4eaf73b-22a5-4af5-a909-fe389f58ce6e}" ma:internalName="TaxCatchAll" ma:showField="CatchAllData" ma:web="36b22aac-cebf-46da-a759-5c924adb7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E05BE6-5288-43F3-A40A-2466846BBEC7}">
  <ds:schemaRefs>
    <ds:schemaRef ds:uri="http://schemas.microsoft.com/sharepoint/v3/contenttype/forms"/>
  </ds:schemaRefs>
</ds:datastoreItem>
</file>

<file path=customXml/itemProps2.xml><?xml version="1.0" encoding="utf-8"?>
<ds:datastoreItem xmlns:ds="http://schemas.openxmlformats.org/officeDocument/2006/customXml" ds:itemID="{A48C7DB2-B322-456E-83A5-671C3BA1FB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d015d1-1fb6-4ff2-9e56-a924d2e6ef07"/>
    <ds:schemaRef ds:uri="36b22aac-cebf-46da-a759-5c924adb7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9982</TotalTime>
  <Words>1143</Words>
  <Application>Microsoft Office PowerPoint</Application>
  <PresentationFormat>ユーザー設定</PresentationFormat>
  <Paragraphs>122</Paragraphs>
  <Slides>2</Slides>
  <Notes>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vt:i4>
      </vt:variant>
    </vt:vector>
  </HeadingPairs>
  <TitlesOfParts>
    <vt:vector size="17" baseType="lpstr">
      <vt:lpstr>BIZ UDPゴシック</vt:lpstr>
      <vt:lpstr>BIZ UDゴシック</vt:lpstr>
      <vt:lpstr>HGS創英角ｺﾞｼｯｸUB</vt:lpstr>
      <vt:lpstr>BIZ UDゴシック</vt:lpstr>
      <vt:lpstr>游ゴシック</vt:lpstr>
      <vt:lpstr>ＤＨＰ特太ゴシック体</vt:lpstr>
      <vt:lpstr>Rounded M+ Bold</vt:lpstr>
      <vt:lpstr>Noto Sans JP Medium</vt:lpstr>
      <vt:lpstr>Calibri</vt:lpstr>
      <vt:lpstr>游明朝</vt:lpstr>
      <vt:lpstr>HG創英角ｺﾞｼｯｸUB</vt:lpstr>
      <vt:lpstr>Arial</vt:lpstr>
      <vt:lpstr>Noto Sans JP</vt:lpstr>
      <vt:lpstr>HGP創英角ｺﾞｼｯｸUB</vt:lpstr>
      <vt:lpstr>Office Theme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郡山りょう</dc:title>
  <dc:creator>平田 慎太郎</dc:creator>
  <cp:lastModifiedBy>参議院第１７総支部 立憲民主党</cp:lastModifiedBy>
  <cp:revision>235</cp:revision>
  <cp:lastPrinted>2025-09-24T07:46:44Z</cp:lastPrinted>
  <dcterms:created xsi:type="dcterms:W3CDTF">2006-08-16T00:00:00Z</dcterms:created>
  <dcterms:modified xsi:type="dcterms:W3CDTF">2026-01-05T05:44:52Z</dcterms:modified>
  <dc:identifier>DAGCijUpT20</dc:identifier>
</cp:coreProperties>
</file>