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7556500" cy="10693400"/>
  <p:notesSz cx="7099300" cy="10234613"/>
  <p:embeddedFontLst>
    <p:embeddedFont>
      <p:font typeface="BIZ UDゴシック" panose="020B0400000000000000" pitchFamily="49" charset="-128"/>
      <p:regular r:id="rId5"/>
      <p:bold r:id="rId6"/>
    </p:embeddedFont>
    <p:embeddedFont>
      <p:font typeface="BIZ UDゴシック" panose="020B0400000000000000" pitchFamily="49" charset="-128"/>
      <p:regular r:id="rId5"/>
      <p:bold r:id="rId6"/>
    </p:embeddedFont>
    <p:embeddedFont>
      <p:font typeface="HGS創英角ｺﾞｼｯｸUB" panose="020B0900000000000000" pitchFamily="50" charset="-128"/>
      <p:regular r:id="rId7"/>
    </p:embeddedFont>
    <p:embeddedFont>
      <p:font typeface="Meiryo UI" panose="020B0604030504040204" pitchFamily="50" charset="-128"/>
      <p:regular r:id="rId8"/>
      <p:bold r:id="rId9"/>
      <p:italic r:id="rId10"/>
      <p:boldItalic r:id="rId11"/>
    </p:embeddedFont>
    <p:embeddedFont>
      <p:font typeface="メイリオ" panose="020B0604030504040204" pitchFamily="50" charset="-128"/>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jgmrkdZKrqeuJgQGM4rvmtmHQB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郡山玲" initial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C09"/>
    <a:srgbClr val="EA5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259" autoAdjust="0"/>
  </p:normalViewPr>
  <p:slideViewPr>
    <p:cSldViewPr snapToGrid="0">
      <p:cViewPr>
        <p:scale>
          <a:sx n="112" d="100"/>
          <a:sy n="112" d="100"/>
        </p:scale>
        <p:origin x="2142" y="-37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commentAuthors" Target="commentAuthor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customXml" Target="../customXml/item2.xml"/><Relationship Id="rId10" Type="http://schemas.openxmlformats.org/officeDocument/2006/relationships/font" Target="fonts/font6.fntdata"/><Relationship Id="rId19"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5981" cy="512460"/>
          </a:xfrm>
          <a:prstGeom prst="rect">
            <a:avLst/>
          </a:prstGeom>
          <a:noFill/>
          <a:ln>
            <a:noFill/>
          </a:ln>
        </p:spPr>
        <p:txBody>
          <a:bodyPr spcFirstLastPara="1" wrap="square" lIns="93729" tIns="46852" rIns="93729" bIns="46852"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1682" y="0"/>
            <a:ext cx="3075981" cy="512460"/>
          </a:xfrm>
          <a:prstGeom prst="rect">
            <a:avLst/>
          </a:prstGeom>
          <a:noFill/>
          <a:ln>
            <a:noFill/>
          </a:ln>
        </p:spPr>
        <p:txBody>
          <a:bodyPr spcFirstLastPara="1" wrap="square" lIns="93729" tIns="46852" rIns="93729" bIns="46852"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094" y="4925135"/>
            <a:ext cx="5679113" cy="4029949"/>
          </a:xfrm>
          <a:prstGeom prst="rect">
            <a:avLst/>
          </a:prstGeom>
          <a:noFill/>
          <a:ln>
            <a:noFill/>
          </a:ln>
        </p:spPr>
        <p:txBody>
          <a:bodyPr spcFirstLastPara="1" wrap="square" lIns="93729" tIns="46852" rIns="93729" bIns="4685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722153"/>
            <a:ext cx="3075981" cy="512460"/>
          </a:xfrm>
          <a:prstGeom prst="rect">
            <a:avLst/>
          </a:prstGeom>
          <a:noFill/>
          <a:ln>
            <a:noFill/>
          </a:ln>
        </p:spPr>
        <p:txBody>
          <a:bodyPr spcFirstLastPara="1" wrap="square" lIns="93729" tIns="46852" rIns="93729" bIns="46852"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1682" y="9722153"/>
            <a:ext cx="3075981" cy="512460"/>
          </a:xfrm>
          <a:prstGeom prst="rect">
            <a:avLst/>
          </a:prstGeom>
          <a:noFill/>
          <a:ln>
            <a:noFill/>
          </a:ln>
        </p:spPr>
        <p:txBody>
          <a:bodyPr spcFirstLastPara="1" wrap="square" lIns="93729" tIns="46852" rIns="93729" bIns="46852" anchor="b" anchorCtr="0">
            <a:noAutofit/>
          </a:bodyPr>
          <a:lstStyle/>
          <a:p>
            <a:pPr algn="r"/>
            <a:fld id="{00000000-1234-1234-1234-123412341234}" type="slidenum">
              <a:rPr lang="en-US" altLang="ja-JP" sz="1200" smtClean="0">
                <a:solidFill>
                  <a:schemeClr val="dk1"/>
                </a:solidFill>
              </a:rPr>
              <a:pPr algn="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10094" y="4925135"/>
            <a:ext cx="5679113" cy="4029949"/>
          </a:xfrm>
          <a:prstGeom prst="rect">
            <a:avLst/>
          </a:prstGeom>
          <a:noFill/>
          <a:ln>
            <a:noFill/>
          </a:ln>
        </p:spPr>
        <p:txBody>
          <a:bodyPr spcFirstLastPara="1" wrap="square" lIns="93729" tIns="46852" rIns="93729" bIns="46852" anchor="t" anchorCtr="0">
            <a:noAutofit/>
          </a:bodyPr>
          <a:lstStyle/>
          <a:p>
            <a:pPr marL="0" indent="0"/>
            <a:r>
              <a:rPr lang="ja-JP"/>
              <a:t>参考資料</a:t>
            </a:r>
            <a:endParaRPr/>
          </a:p>
          <a:p>
            <a:pPr marL="0" indent="0"/>
            <a:endParaRPr/>
          </a:p>
          <a:p>
            <a:pPr marL="0" indent="0"/>
            <a:r>
              <a:rPr lang="ja-JP"/>
              <a:t>連合の中小企業政策</a:t>
            </a:r>
            <a:endParaRPr/>
          </a:p>
          <a:p>
            <a:pPr marL="0" indent="0"/>
            <a:r>
              <a:rPr lang="ja-JP"/>
              <a:t>https://www.jtuc-rengo.or.jp/activity/roudou/shuntou/sokoage.html</a:t>
            </a:r>
            <a:endParaRPr/>
          </a:p>
          <a:p>
            <a:pPr marL="0" indent="0"/>
            <a:r>
              <a:rPr lang="ja-JP"/>
              <a:t>下請法違反の指導件数</a:t>
            </a:r>
            <a:endParaRPr/>
          </a:p>
          <a:p>
            <a:pPr marL="0" indent="0"/>
            <a:r>
              <a:rPr lang="ja-JP"/>
              <a:t>https://www.jftc.go.jp/houdou/pressrelease/h29/may/170524.html</a:t>
            </a:r>
            <a:endParaRPr/>
          </a:p>
          <a:p>
            <a:pPr marL="0" indent="0"/>
            <a:r>
              <a:rPr lang="ja-JP"/>
              <a:t>https://www.jftc.go.jp/houdou/pressrelease/2024/jun/240605.html</a:t>
            </a:r>
            <a:endParaRPr/>
          </a:p>
          <a:p>
            <a:pPr marL="0" indent="0"/>
            <a:r>
              <a:rPr lang="ja-JP"/>
              <a:t>JAM政策</a:t>
            </a:r>
            <a:endParaRPr/>
          </a:p>
          <a:p>
            <a:pPr marL="0" indent="0"/>
            <a:r>
              <a:rPr lang="ja-JP"/>
              <a:t>file:///C:/Users/s-shared-computer/Downloads/JAM2024%E6%94%BF%E7%AD%96%E5%88%B6%E5%BA%A6%E8%A6%81%E6%B1%82%E6%A1%88%20(%E9%83%A1%E5%B1%B1%E6%94%BF%E7%AD%96%E9%83%A8%E5%88%86%E8%89%B2%E4%BB%98%E3%81%91).pdf</a:t>
            </a:r>
            <a:endParaRPr/>
          </a:p>
        </p:txBody>
      </p:sp>
      <p:sp>
        <p:nvSpPr>
          <p:cNvPr id="87" name="Google Shape;87;p1:notes"/>
          <p:cNvSpPr txBox="1">
            <a:spLocks noGrp="1"/>
          </p:cNvSpPr>
          <p:nvPr>
            <p:ph type="sldNum" idx="12"/>
          </p:nvPr>
        </p:nvSpPr>
        <p:spPr>
          <a:xfrm>
            <a:off x="4021682" y="9722153"/>
            <a:ext cx="3075981" cy="512460"/>
          </a:xfrm>
          <a:prstGeom prst="rect">
            <a:avLst/>
          </a:prstGeom>
          <a:noFill/>
          <a:ln>
            <a:noFill/>
          </a:ln>
        </p:spPr>
        <p:txBody>
          <a:bodyPr spcFirstLastPara="1" wrap="square" lIns="93729" tIns="46852" rIns="93729" bIns="46852" anchor="b" anchorCtr="0">
            <a:noAutofit/>
          </a:bodyPr>
          <a:lstStyle/>
          <a:p>
            <a:pPr algn="r"/>
            <a:fld id="{00000000-1234-1234-1234-123412341234}" type="slidenum">
              <a:rPr lang="en-US" altLang="ja-JP"/>
              <a:pPr algn="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2:notes"/>
          <p:cNvSpPr txBox="1">
            <a:spLocks noGrp="1"/>
          </p:cNvSpPr>
          <p:nvPr>
            <p:ph type="body" idx="1"/>
          </p:nvPr>
        </p:nvSpPr>
        <p:spPr>
          <a:xfrm>
            <a:off x="710094" y="4925135"/>
            <a:ext cx="5679113" cy="4029949"/>
          </a:xfrm>
          <a:prstGeom prst="rect">
            <a:avLst/>
          </a:prstGeom>
          <a:noFill/>
          <a:ln>
            <a:noFill/>
          </a:ln>
        </p:spPr>
        <p:txBody>
          <a:bodyPr spcFirstLastPara="1" wrap="square" lIns="93729" tIns="46852" rIns="93729" bIns="46852" anchor="t" anchorCtr="0">
            <a:noAutofit/>
          </a:bodyPr>
          <a:lstStyle/>
          <a:p>
            <a:pPr marL="0" indent="0"/>
            <a:r>
              <a:rPr lang="ja-JP"/>
              <a:t>政治研修会用スライド</a:t>
            </a:r>
            <a:endParaRPr/>
          </a:p>
          <a:p>
            <a:pPr marL="0" indent="0"/>
            <a:r>
              <a:rPr lang="ja-JP"/>
              <a:t>https://jam-union.app.box.com/s/fxy48tfofehi0zxz2q20gohjcaljqpe5</a:t>
            </a:r>
            <a:endParaRPr/>
          </a:p>
        </p:txBody>
      </p:sp>
      <p:sp>
        <p:nvSpPr>
          <p:cNvPr id="164" name="Google Shape;164;p2:notes"/>
          <p:cNvSpPr txBox="1">
            <a:spLocks noGrp="1"/>
          </p:cNvSpPr>
          <p:nvPr>
            <p:ph type="sldNum" idx="12"/>
          </p:nvPr>
        </p:nvSpPr>
        <p:spPr>
          <a:xfrm>
            <a:off x="4021682" y="9722153"/>
            <a:ext cx="3075981" cy="512460"/>
          </a:xfrm>
          <a:prstGeom prst="rect">
            <a:avLst/>
          </a:prstGeom>
          <a:noFill/>
          <a:ln>
            <a:noFill/>
          </a:ln>
        </p:spPr>
        <p:txBody>
          <a:bodyPr spcFirstLastPara="1" wrap="square" lIns="93729" tIns="46852" rIns="93729" bIns="46852" anchor="b" anchorCtr="0">
            <a:noAutofit/>
          </a:bodyPr>
          <a:lstStyle/>
          <a:p>
            <a:pPr algn="r"/>
            <a:fld id="{00000000-1234-1234-1234-123412341234}" type="slidenum">
              <a:rPr lang="en-US" altLang="ja-JP"/>
              <a:pPr algn="r"/>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1792288" y="612775"/>
            <a:ext cx="5486400" cy="4114800"/>
          </a:xfrm>
          <a:prstGeom prst="rect">
            <a:avLst/>
          </a:prstGeom>
          <a:noFill/>
          <a:ln>
            <a:noFill/>
          </a:ln>
        </p:spPr>
      </p:sp>
      <p:sp>
        <p:nvSpPr>
          <p:cNvPr id="68" name="Google Shape;68;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7" name="図 6" descr="スーツを着た男性&#10;&#10;自動的に生成された説明">
            <a:extLst>
              <a:ext uri="{FF2B5EF4-FFF2-40B4-BE49-F238E27FC236}">
                <a16:creationId xmlns:a16="http://schemas.microsoft.com/office/drawing/2014/main" id="{3C39CE5C-4EB3-2DD5-3303-5E6587EEB71B}"/>
              </a:ext>
            </a:extLst>
          </p:cNvPr>
          <p:cNvPicPr>
            <a:picLocks noChangeAspect="1"/>
          </p:cNvPicPr>
          <p:nvPr/>
        </p:nvPicPr>
        <p:blipFill>
          <a:blip r:embed="rId3"/>
          <a:stretch>
            <a:fillRect/>
          </a:stretch>
        </p:blipFill>
        <p:spPr>
          <a:xfrm>
            <a:off x="5391711" y="1350548"/>
            <a:ext cx="2109258" cy="2109258"/>
          </a:xfrm>
          <a:prstGeom prst="rect">
            <a:avLst/>
          </a:prstGeom>
        </p:spPr>
      </p:pic>
      <p:grpSp>
        <p:nvGrpSpPr>
          <p:cNvPr id="89" name="Google Shape;89;p1"/>
          <p:cNvGrpSpPr/>
          <p:nvPr/>
        </p:nvGrpSpPr>
        <p:grpSpPr>
          <a:xfrm>
            <a:off x="0" y="9635845"/>
            <a:ext cx="7560000" cy="1065762"/>
            <a:chOff x="0" y="-28575"/>
            <a:chExt cx="2709333" cy="233446"/>
          </a:xfrm>
        </p:grpSpPr>
        <p:sp>
          <p:nvSpPr>
            <p:cNvPr id="90" name="Google Shape;90;p1"/>
            <p:cNvSpPr/>
            <p:nvPr/>
          </p:nvSpPr>
          <p:spPr>
            <a:xfrm>
              <a:off x="0" y="0"/>
              <a:ext cx="2709333" cy="204871"/>
            </a:xfrm>
            <a:custGeom>
              <a:avLst/>
              <a:gdLst/>
              <a:ahLst/>
              <a:cxnLst/>
              <a:rect l="l" t="t" r="r" b="b"/>
              <a:pathLst>
                <a:path w="2709333" h="204871" extrusionOk="0">
                  <a:moveTo>
                    <a:pt x="0" y="0"/>
                  </a:moveTo>
                  <a:lnTo>
                    <a:pt x="2709333" y="0"/>
                  </a:lnTo>
                  <a:lnTo>
                    <a:pt x="2709333" y="204871"/>
                  </a:lnTo>
                  <a:lnTo>
                    <a:pt x="0" y="204871"/>
                  </a:lnTo>
                  <a:close/>
                </a:path>
              </a:pathLst>
            </a:custGeom>
            <a:solidFill>
              <a:srgbClr val="EA55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txBox="1"/>
            <p:nvPr/>
          </p:nvSpPr>
          <p:spPr>
            <a:xfrm>
              <a:off x="0" y="-28575"/>
              <a:ext cx="2709333" cy="233446"/>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a:solidFill>
                  <a:schemeClr val="dk1"/>
                </a:solidFill>
                <a:latin typeface="Calibri"/>
                <a:ea typeface="Calibri"/>
                <a:cs typeface="Calibri"/>
                <a:sym typeface="Calibri"/>
              </a:endParaRPr>
            </a:p>
          </p:txBody>
        </p:sp>
      </p:grpSp>
      <p:sp>
        <p:nvSpPr>
          <p:cNvPr id="92" name="Google Shape;92;p1"/>
          <p:cNvSpPr/>
          <p:nvPr/>
        </p:nvSpPr>
        <p:spPr>
          <a:xfrm>
            <a:off x="0" y="0"/>
            <a:ext cx="7556500" cy="1408857"/>
          </a:xfrm>
          <a:prstGeom prst="flowChartDocument">
            <a:avLst/>
          </a:prstGeom>
          <a:solidFill>
            <a:srgbClr val="EA55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
          <p:cNvSpPr/>
          <p:nvPr/>
        </p:nvSpPr>
        <p:spPr>
          <a:xfrm>
            <a:off x="6498964" y="172201"/>
            <a:ext cx="898038" cy="898038"/>
          </a:xfrm>
          <a:prstGeom prst="roundRect">
            <a:avLst>
              <a:gd name="adj" fmla="val 2242"/>
            </a:avLst>
          </a:prstGeom>
          <a:blipFill rotWithShape="1">
            <a:blip r:embed="rId4">
              <a:alphaModFix/>
            </a:blip>
            <a:stretch>
              <a:fillRect/>
            </a:stretch>
          </a:blipFill>
          <a:ln w="9525" cap="flat" cmpd="sng">
            <a:solidFill>
              <a:srgbClr val="97480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4" name="Google Shape;94;p1"/>
          <p:cNvSpPr/>
          <p:nvPr/>
        </p:nvSpPr>
        <p:spPr>
          <a:xfrm>
            <a:off x="1566171" y="9980733"/>
            <a:ext cx="4427655" cy="516324"/>
          </a:xfrm>
          <a:custGeom>
            <a:avLst/>
            <a:gdLst/>
            <a:ahLst/>
            <a:cxnLst/>
            <a:rect l="l" t="t" r="r" b="b"/>
            <a:pathLst>
              <a:path w="4427655" h="516324" extrusionOk="0">
                <a:moveTo>
                  <a:pt x="0" y="0"/>
                </a:moveTo>
                <a:lnTo>
                  <a:pt x="4427654" y="0"/>
                </a:lnTo>
                <a:lnTo>
                  <a:pt x="4427654" y="516324"/>
                </a:lnTo>
                <a:lnTo>
                  <a:pt x="0" y="51632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
          <p:cNvSpPr txBox="1"/>
          <p:nvPr/>
        </p:nvSpPr>
        <p:spPr>
          <a:xfrm>
            <a:off x="315377" y="130980"/>
            <a:ext cx="3129961" cy="695575"/>
          </a:xfrm>
          <a:prstGeom prst="rect">
            <a:avLst/>
          </a:prstGeom>
          <a:noFill/>
          <a:ln>
            <a:noFill/>
          </a:ln>
        </p:spPr>
        <p:txBody>
          <a:bodyPr spcFirstLastPara="1" wrap="square" lIns="0" tIns="0" rIns="0" bIns="0" anchor="t" anchorCtr="0">
            <a:spAutoFit/>
          </a:bodyPr>
          <a:lstStyle/>
          <a:p>
            <a:pPr marL="0" marR="0" lvl="0" indent="0" algn="l" rtl="0">
              <a:lnSpc>
                <a:spcPct val="112700"/>
              </a:lnSpc>
              <a:spcBef>
                <a:spcPts val="0"/>
              </a:spcBef>
              <a:spcAft>
                <a:spcPts val="0"/>
              </a:spcAft>
              <a:buNone/>
            </a:pPr>
            <a:r>
              <a:rPr lang="ja-JP" sz="4000" dirty="0">
                <a:solidFill>
                  <a:srgbClr val="FFFFFF"/>
                </a:solidFill>
                <a:latin typeface="HGS創英角ｺﾞｼｯｸUB" panose="020B0900000000000000" pitchFamily="50" charset="-128"/>
                <a:ea typeface="HGS創英角ｺﾞｼｯｸUB" panose="020B0900000000000000" pitchFamily="50" charset="-128"/>
                <a:sym typeface="Arial"/>
              </a:rPr>
              <a:t>郡山りょう</a:t>
            </a:r>
            <a:endParaRPr dirty="0">
              <a:latin typeface="HGS創英角ｺﾞｼｯｸUB" panose="020B0900000000000000" pitchFamily="50" charset="-128"/>
              <a:ea typeface="HGS創英角ｺﾞｼｯｸUB" panose="020B0900000000000000" pitchFamily="50" charset="-128"/>
            </a:endParaRPr>
          </a:p>
        </p:txBody>
      </p:sp>
      <p:sp>
        <p:nvSpPr>
          <p:cNvPr id="96" name="Google Shape;96;p1"/>
          <p:cNvSpPr txBox="1"/>
          <p:nvPr/>
        </p:nvSpPr>
        <p:spPr>
          <a:xfrm>
            <a:off x="591753" y="585370"/>
            <a:ext cx="3742250" cy="69371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ja-JP" sz="2800" dirty="0">
                <a:solidFill>
                  <a:srgbClr val="FFFFFF"/>
                </a:solidFill>
                <a:latin typeface="HGS創英角ｺﾞｼｯｸUB" panose="020B0900000000000000" pitchFamily="50" charset="-128"/>
                <a:ea typeface="HGS創英角ｺﾞｼｯｸUB" panose="020B0900000000000000" pitchFamily="50" charset="-128"/>
                <a:sym typeface="Arial"/>
              </a:rPr>
              <a:t>マンスリーレポート</a:t>
            </a:r>
            <a:r>
              <a:rPr lang="ja-JP" sz="3220" dirty="0">
                <a:solidFill>
                  <a:srgbClr val="FFFFFF"/>
                </a:solidFill>
                <a:latin typeface="HGS創英角ｺﾞｼｯｸUB" panose="020B0900000000000000" pitchFamily="50" charset="-128"/>
                <a:ea typeface="HGS創英角ｺﾞｼｯｸUB" panose="020B0900000000000000" pitchFamily="50" charset="-128"/>
                <a:sym typeface="Arial"/>
              </a:rPr>
              <a:t>  </a:t>
            </a:r>
            <a:endParaRPr dirty="0">
              <a:latin typeface="HGS創英角ｺﾞｼｯｸUB" panose="020B0900000000000000" pitchFamily="50" charset="-128"/>
              <a:ea typeface="HGS創英角ｺﾞｼｯｸUB" panose="020B0900000000000000" pitchFamily="50" charset="-128"/>
            </a:endParaRPr>
          </a:p>
        </p:txBody>
      </p:sp>
      <p:sp>
        <p:nvSpPr>
          <p:cNvPr id="97" name="Google Shape;97;p1"/>
          <p:cNvSpPr txBox="1"/>
          <p:nvPr/>
        </p:nvSpPr>
        <p:spPr>
          <a:xfrm>
            <a:off x="4165632" y="576700"/>
            <a:ext cx="1983628" cy="538417"/>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ja-JP" sz="2499" b="1" dirty="0">
                <a:solidFill>
                  <a:srgbClr val="FFFFFF"/>
                </a:solidFill>
                <a:latin typeface="Calibri"/>
                <a:ea typeface="+mn-ea"/>
                <a:cs typeface="Calibri"/>
                <a:sym typeface="Calibri"/>
              </a:rPr>
              <a:t>2024.</a:t>
            </a:r>
            <a:r>
              <a:rPr lang="en-US" altLang="ja-JP" sz="2499" b="1" dirty="0">
                <a:solidFill>
                  <a:srgbClr val="FFFFFF"/>
                </a:solidFill>
                <a:latin typeface="Calibri"/>
                <a:ea typeface="+mn-ea"/>
                <a:cs typeface="Calibri"/>
                <a:sym typeface="Calibri"/>
              </a:rPr>
              <a:t>11</a:t>
            </a:r>
            <a:r>
              <a:rPr lang="ja-JP" sz="2499" dirty="0">
                <a:solidFill>
                  <a:srgbClr val="FFFFFF"/>
                </a:solidFill>
                <a:latin typeface="Calibri"/>
                <a:ea typeface="+mn-ea"/>
                <a:cs typeface="Calibri"/>
                <a:sym typeface="Calibri"/>
              </a:rPr>
              <a:t>月号</a:t>
            </a:r>
            <a:endParaRPr dirty="0"/>
          </a:p>
        </p:txBody>
      </p:sp>
      <p:sp>
        <p:nvSpPr>
          <p:cNvPr id="98" name="Google Shape;98;p1"/>
          <p:cNvSpPr txBox="1"/>
          <p:nvPr/>
        </p:nvSpPr>
        <p:spPr>
          <a:xfrm>
            <a:off x="6179357" y="10246872"/>
            <a:ext cx="1165124" cy="169277"/>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ja-JP" sz="1100" b="1">
                <a:solidFill>
                  <a:srgbClr val="FFFFFF"/>
                </a:solidFill>
                <a:latin typeface="BIZ UDGothic"/>
                <a:ea typeface="BIZ UDGothic"/>
                <a:cs typeface="BIZ UDGothic"/>
                <a:sym typeface="BIZ UDGothic"/>
              </a:rPr>
              <a:t>郡山りょう後援会</a:t>
            </a:r>
            <a:endParaRPr sz="2000">
              <a:solidFill>
                <a:srgbClr val="FFFFFF"/>
              </a:solidFill>
              <a:latin typeface="Arial"/>
              <a:ea typeface="Arial"/>
              <a:cs typeface="Arial"/>
              <a:sym typeface="Arial"/>
            </a:endParaRPr>
          </a:p>
        </p:txBody>
      </p:sp>
      <p:sp>
        <p:nvSpPr>
          <p:cNvPr id="99" name="Google Shape;99;p1"/>
          <p:cNvSpPr/>
          <p:nvPr/>
        </p:nvSpPr>
        <p:spPr>
          <a:xfrm>
            <a:off x="2992369" y="6288765"/>
            <a:ext cx="197596" cy="781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 name="グループ化 7">
            <a:extLst>
              <a:ext uri="{FF2B5EF4-FFF2-40B4-BE49-F238E27FC236}">
                <a16:creationId xmlns:a16="http://schemas.microsoft.com/office/drawing/2014/main" id="{4329153D-25CA-2333-7F04-E1388CD180E4}"/>
              </a:ext>
            </a:extLst>
          </p:cNvPr>
          <p:cNvGrpSpPr/>
          <p:nvPr/>
        </p:nvGrpSpPr>
        <p:grpSpPr>
          <a:xfrm>
            <a:off x="3940778" y="192824"/>
            <a:ext cx="2505562" cy="402845"/>
            <a:chOff x="3931625" y="341947"/>
            <a:chExt cx="2505562" cy="402845"/>
          </a:xfrm>
        </p:grpSpPr>
        <p:sp>
          <p:nvSpPr>
            <p:cNvPr id="100" name="Google Shape;100;p1"/>
            <p:cNvSpPr/>
            <p:nvPr/>
          </p:nvSpPr>
          <p:spPr>
            <a:xfrm>
              <a:off x="3931625" y="341947"/>
              <a:ext cx="2505562" cy="402845"/>
            </a:xfrm>
            <a:prstGeom prst="roundRect">
              <a:avLst>
                <a:gd name="adj" fmla="val 955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1" name="Google Shape;101;p1"/>
            <p:cNvGrpSpPr/>
            <p:nvPr/>
          </p:nvGrpSpPr>
          <p:grpSpPr>
            <a:xfrm>
              <a:off x="4060052" y="388683"/>
              <a:ext cx="2361222" cy="339324"/>
              <a:chOff x="3969274" y="353112"/>
              <a:chExt cx="2361222" cy="339324"/>
            </a:xfrm>
          </p:grpSpPr>
          <p:sp>
            <p:nvSpPr>
              <p:cNvPr id="102" name="Google Shape;102;p1"/>
              <p:cNvSpPr/>
              <p:nvPr/>
            </p:nvSpPr>
            <p:spPr>
              <a:xfrm>
                <a:off x="3969274" y="370834"/>
                <a:ext cx="275947" cy="267366"/>
              </a:xfrm>
              <a:custGeom>
                <a:avLst/>
                <a:gdLst/>
                <a:ahLst/>
                <a:cxnLst/>
                <a:rect l="l" t="t" r="r" b="b"/>
                <a:pathLst>
                  <a:path w="275947" h="267366" extrusionOk="0">
                    <a:moveTo>
                      <a:pt x="0" y="0"/>
                    </a:moveTo>
                    <a:lnTo>
                      <a:pt x="275947" y="0"/>
                    </a:lnTo>
                    <a:lnTo>
                      <a:pt x="275947" y="267366"/>
                    </a:lnTo>
                    <a:lnTo>
                      <a:pt x="0" y="267366"/>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
              <p:cNvSpPr/>
              <p:nvPr/>
            </p:nvSpPr>
            <p:spPr>
              <a:xfrm>
                <a:off x="4319532" y="377563"/>
                <a:ext cx="269002" cy="260637"/>
              </a:xfrm>
              <a:custGeom>
                <a:avLst/>
                <a:gdLst/>
                <a:ahLst/>
                <a:cxnLst/>
                <a:rect l="l" t="t" r="r" b="b"/>
                <a:pathLst>
                  <a:path w="269002" h="260637" extrusionOk="0">
                    <a:moveTo>
                      <a:pt x="0" y="0"/>
                    </a:moveTo>
                    <a:lnTo>
                      <a:pt x="269002" y="0"/>
                    </a:lnTo>
                    <a:lnTo>
                      <a:pt x="269002" y="260637"/>
                    </a:lnTo>
                    <a:lnTo>
                      <a:pt x="0" y="26063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
              <p:cNvSpPr/>
              <p:nvPr/>
            </p:nvSpPr>
            <p:spPr>
              <a:xfrm>
                <a:off x="4667180" y="402404"/>
                <a:ext cx="222153" cy="220012"/>
              </a:xfrm>
              <a:custGeom>
                <a:avLst/>
                <a:gdLst/>
                <a:ahLst/>
                <a:cxnLst/>
                <a:rect l="l" t="t" r="r" b="b"/>
                <a:pathLst>
                  <a:path w="222153" h="220012" extrusionOk="0">
                    <a:moveTo>
                      <a:pt x="0" y="0"/>
                    </a:moveTo>
                    <a:lnTo>
                      <a:pt x="222153" y="0"/>
                    </a:lnTo>
                    <a:lnTo>
                      <a:pt x="222153" y="220013"/>
                    </a:lnTo>
                    <a:lnTo>
                      <a:pt x="0" y="220013"/>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
              <p:cNvSpPr/>
              <p:nvPr/>
            </p:nvSpPr>
            <p:spPr>
              <a:xfrm>
                <a:off x="4967979" y="425665"/>
                <a:ext cx="254309" cy="173491"/>
              </a:xfrm>
              <a:custGeom>
                <a:avLst/>
                <a:gdLst/>
                <a:ahLst/>
                <a:cxnLst/>
                <a:rect l="l" t="t" r="r" b="b"/>
                <a:pathLst>
                  <a:path w="254309" h="173491" extrusionOk="0">
                    <a:moveTo>
                      <a:pt x="0" y="0"/>
                    </a:moveTo>
                    <a:lnTo>
                      <a:pt x="254308" y="0"/>
                    </a:lnTo>
                    <a:lnTo>
                      <a:pt x="254308" y="173491"/>
                    </a:lnTo>
                    <a:lnTo>
                      <a:pt x="0" y="173491"/>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1"/>
              <p:cNvSpPr/>
              <p:nvPr/>
            </p:nvSpPr>
            <p:spPr>
              <a:xfrm>
                <a:off x="5300933" y="377563"/>
                <a:ext cx="269002" cy="260637"/>
              </a:xfrm>
              <a:custGeom>
                <a:avLst/>
                <a:gdLst/>
                <a:ahLst/>
                <a:cxnLst/>
                <a:rect l="l" t="t" r="r" b="b"/>
                <a:pathLst>
                  <a:path w="269002" h="260637" extrusionOk="0">
                    <a:moveTo>
                      <a:pt x="0" y="0"/>
                    </a:moveTo>
                    <a:lnTo>
                      <a:pt x="269002" y="0"/>
                    </a:lnTo>
                    <a:lnTo>
                      <a:pt x="269002" y="260637"/>
                    </a:lnTo>
                    <a:lnTo>
                      <a:pt x="0" y="260637"/>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
              <p:cNvSpPr txBox="1"/>
              <p:nvPr/>
            </p:nvSpPr>
            <p:spPr>
              <a:xfrm>
                <a:off x="5532935" y="353112"/>
                <a:ext cx="615202" cy="339324"/>
              </a:xfrm>
              <a:prstGeom prst="rect">
                <a:avLst/>
              </a:prstGeom>
              <a:noFill/>
              <a:ln>
                <a:noFill/>
              </a:ln>
            </p:spPr>
            <p:txBody>
              <a:bodyPr spcFirstLastPara="1" wrap="square" lIns="0" tIns="0" rIns="0" bIns="0" anchor="t" anchorCtr="0">
                <a:spAutoFit/>
              </a:bodyPr>
              <a:lstStyle/>
              <a:p>
                <a:pPr marL="0" marR="0" lvl="0" indent="0" algn="r" rtl="0">
                  <a:lnSpc>
                    <a:spcPct val="104999"/>
                  </a:lnSpc>
                  <a:spcBef>
                    <a:spcPts val="0"/>
                  </a:spcBef>
                  <a:spcAft>
                    <a:spcPts val="0"/>
                  </a:spcAft>
                  <a:buNone/>
                </a:pPr>
                <a:r>
                  <a:rPr lang="ja-JP" sz="700" b="1" dirty="0">
                    <a:solidFill>
                      <a:srgbClr val="000000"/>
                    </a:solidFill>
                    <a:latin typeface="BIZ UDゴシック" panose="020B0400000000000000" pitchFamily="49" charset="-128"/>
                    <a:ea typeface="BIZ UDゴシック" panose="020B0400000000000000" pitchFamily="49" charset="-128"/>
                    <a:cs typeface="BIZ UDGothic"/>
                    <a:sym typeface="BIZ UDGothic"/>
                  </a:rPr>
                  <a:t>各SNSは</a:t>
                </a:r>
                <a:endParaRPr dirty="0">
                  <a:latin typeface="BIZ UDゴシック" panose="020B0400000000000000" pitchFamily="49" charset="-128"/>
                  <a:ea typeface="BIZ UDゴシック" panose="020B0400000000000000" pitchFamily="49" charset="-128"/>
                </a:endParaRPr>
              </a:p>
              <a:p>
                <a:pPr marL="0" marR="0" lvl="0" indent="0" algn="r" rtl="0">
                  <a:lnSpc>
                    <a:spcPct val="104999"/>
                  </a:lnSpc>
                  <a:spcBef>
                    <a:spcPts val="0"/>
                  </a:spcBef>
                  <a:spcAft>
                    <a:spcPts val="0"/>
                  </a:spcAft>
                  <a:buNone/>
                </a:pPr>
                <a:r>
                  <a:rPr lang="ja-JP" sz="700" b="1" dirty="0">
                    <a:solidFill>
                      <a:srgbClr val="000000"/>
                    </a:solidFill>
                    <a:latin typeface="BIZ UDゴシック" panose="020B0400000000000000" pitchFamily="49" charset="-128"/>
                    <a:ea typeface="BIZ UDゴシック" panose="020B0400000000000000" pitchFamily="49" charset="-128"/>
                    <a:cs typeface="BIZ UDGothic"/>
                    <a:sym typeface="BIZ UDGothic"/>
                  </a:rPr>
                  <a:t>公式サイト</a:t>
                </a:r>
                <a:endParaRPr dirty="0">
                  <a:latin typeface="BIZ UDゴシック" panose="020B0400000000000000" pitchFamily="49" charset="-128"/>
                  <a:ea typeface="BIZ UDゴシック" panose="020B0400000000000000" pitchFamily="49" charset="-128"/>
                </a:endParaRPr>
              </a:p>
              <a:p>
                <a:pPr marL="0" marR="0" lvl="0" indent="0" algn="r" rtl="0">
                  <a:lnSpc>
                    <a:spcPct val="104999"/>
                  </a:lnSpc>
                  <a:spcBef>
                    <a:spcPts val="0"/>
                  </a:spcBef>
                  <a:spcAft>
                    <a:spcPts val="0"/>
                  </a:spcAft>
                  <a:buNone/>
                </a:pPr>
                <a:r>
                  <a:rPr lang="ja-JP" sz="700" b="1" dirty="0">
                    <a:solidFill>
                      <a:srgbClr val="000000"/>
                    </a:solidFill>
                    <a:latin typeface="BIZ UDゴシック" panose="020B0400000000000000" pitchFamily="49" charset="-128"/>
                    <a:ea typeface="BIZ UDゴシック" panose="020B0400000000000000" pitchFamily="49" charset="-128"/>
                    <a:cs typeface="BIZ UDGothic"/>
                    <a:sym typeface="BIZ UDGothic"/>
                  </a:rPr>
                  <a:t>からアクセス</a:t>
                </a:r>
                <a:endParaRPr dirty="0">
                  <a:latin typeface="BIZ UDゴシック" panose="020B0400000000000000" pitchFamily="49" charset="-128"/>
                  <a:ea typeface="BIZ UDゴシック" panose="020B0400000000000000" pitchFamily="49" charset="-128"/>
                </a:endParaRPr>
              </a:p>
            </p:txBody>
          </p:sp>
          <p:sp>
            <p:nvSpPr>
              <p:cNvPr id="108" name="Google Shape;108;p1"/>
              <p:cNvSpPr/>
              <p:nvPr/>
            </p:nvSpPr>
            <p:spPr>
              <a:xfrm rot="-5395183">
                <a:off x="6191606" y="446667"/>
                <a:ext cx="148150" cy="129631"/>
              </a:xfrm>
              <a:custGeom>
                <a:avLst/>
                <a:gdLst/>
                <a:ahLst/>
                <a:cxnLst/>
                <a:rect l="l" t="t" r="r" b="b"/>
                <a:pathLst>
                  <a:path w="812800" h="711200" extrusionOk="0">
                    <a:moveTo>
                      <a:pt x="406400" y="711200"/>
                    </a:moveTo>
                    <a:lnTo>
                      <a:pt x="812800" y="0"/>
                    </a:lnTo>
                    <a:lnTo>
                      <a:pt x="0" y="0"/>
                    </a:lnTo>
                    <a:lnTo>
                      <a:pt x="406400" y="711200"/>
                    </a:lnTo>
                    <a:close/>
                  </a:path>
                </a:pathLst>
              </a:custGeom>
              <a:solidFill>
                <a:srgbClr val="EA55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09" name="Google Shape;109;p1"/>
          <p:cNvSpPr/>
          <p:nvPr/>
        </p:nvSpPr>
        <p:spPr>
          <a:xfrm>
            <a:off x="304424" y="1517918"/>
            <a:ext cx="5449115" cy="560153"/>
          </a:xfrm>
          <a:prstGeom prst="rect">
            <a:avLst/>
          </a:prstGeom>
          <a:noFill/>
          <a:ln w="25400" cap="flat" cmpd="sng">
            <a:solidFill>
              <a:srgbClr val="EA55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1"/>
          <p:cNvSpPr txBox="1"/>
          <p:nvPr/>
        </p:nvSpPr>
        <p:spPr>
          <a:xfrm>
            <a:off x="270817" y="1515106"/>
            <a:ext cx="563468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800" dirty="0">
                <a:solidFill>
                  <a:schemeClr val="dk1"/>
                </a:solidFill>
                <a:latin typeface="HGS創英角ｺﾞｼｯｸUB" panose="020B0900000000000000" pitchFamily="50" charset="-128"/>
                <a:ea typeface="HGS創英角ｺﾞｼｯｸUB" panose="020B0900000000000000" pitchFamily="50"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地域活性化のカギとなる中小企業</a:t>
            </a:r>
            <a:endParaRPr sz="1600" dirty="0">
              <a:latin typeface="HGS創英角ｺﾞｼｯｸUB" panose="020B0900000000000000" pitchFamily="50" charset="-128"/>
              <a:ea typeface="HGS創英角ｺﾞｼｯｸUB" panose="020B0900000000000000" pitchFamily="50" charset="-128"/>
            </a:endParaRPr>
          </a:p>
        </p:txBody>
      </p:sp>
      <p:sp>
        <p:nvSpPr>
          <p:cNvPr id="113" name="Google Shape;113;p1"/>
          <p:cNvSpPr/>
          <p:nvPr/>
        </p:nvSpPr>
        <p:spPr>
          <a:xfrm>
            <a:off x="4733434" y="2159452"/>
            <a:ext cx="1260392" cy="735257"/>
          </a:xfrm>
          <a:prstGeom prst="wedgeRoundRectCallout">
            <a:avLst>
              <a:gd name="adj1" fmla="val 84527"/>
              <a:gd name="adj2" fmla="val -54275"/>
              <a:gd name="adj3" fmla="val 16667"/>
            </a:avLst>
          </a:prstGeom>
          <a:solidFill>
            <a:srgbClr val="EA5504"/>
          </a:solidFill>
          <a:ln w="1905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
          <p:cNvSpPr txBox="1"/>
          <p:nvPr/>
        </p:nvSpPr>
        <p:spPr>
          <a:xfrm>
            <a:off x="4778722" y="2200742"/>
            <a:ext cx="116981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200" b="1" dirty="0">
                <a:solidFill>
                  <a:schemeClr val="lt1"/>
                </a:solidFill>
                <a:latin typeface="BIZ UDゴシック" panose="020B0400000000000000" pitchFamily="49" charset="-128"/>
                <a:ea typeface="BIZ UDゴシック" panose="020B0400000000000000" pitchFamily="49" charset="-128"/>
              </a:rPr>
              <a:t>愛着ある地元</a:t>
            </a:r>
            <a:r>
              <a:rPr lang="ja-JP" altLang="en-US" sz="1200" b="1">
                <a:solidFill>
                  <a:schemeClr val="lt1"/>
                </a:solidFill>
                <a:latin typeface="BIZ UDゴシック" panose="020B0400000000000000" pitchFamily="49" charset="-128"/>
                <a:ea typeface="BIZ UDゴシック" panose="020B0400000000000000" pitchFamily="49" charset="-128"/>
              </a:rPr>
              <a:t>を盛り上げたい</a:t>
            </a:r>
            <a:r>
              <a:rPr lang="ja-JP" altLang="en-US" sz="1200" b="1" dirty="0">
                <a:solidFill>
                  <a:schemeClr val="lt1"/>
                </a:solidFill>
                <a:latin typeface="BIZ UDゴシック" panose="020B0400000000000000" pitchFamily="49" charset="-128"/>
                <a:ea typeface="BIZ UDゴシック" panose="020B0400000000000000" pitchFamily="49" charset="-128"/>
              </a:rPr>
              <a:t>ですよね！</a:t>
            </a:r>
            <a:endParaRPr dirty="0">
              <a:latin typeface="BIZ UDゴシック" panose="020B0400000000000000" pitchFamily="49" charset="-128"/>
              <a:ea typeface="BIZ UDゴシック" panose="020B0400000000000000" pitchFamily="49" charset="-128"/>
            </a:endParaRPr>
          </a:p>
        </p:txBody>
      </p:sp>
      <p:sp>
        <p:nvSpPr>
          <p:cNvPr id="115" name="Google Shape;115;p1"/>
          <p:cNvSpPr txBox="1"/>
          <p:nvPr/>
        </p:nvSpPr>
        <p:spPr>
          <a:xfrm>
            <a:off x="274987" y="2171847"/>
            <a:ext cx="4465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Meiryo UI" panose="020B0604030504040204" pitchFamily="50" charset="-128"/>
                <a:ea typeface="Meiryo UI" panose="020B0604030504040204" pitchFamily="50"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日本</a:t>
            </a:r>
            <a:r>
              <a:rPr lang="ja-JP" altLang="en-US" sz="1200" dirty="0">
                <a:solidFill>
                  <a:schemeClr val="dk1"/>
                </a:solidFill>
                <a:latin typeface="Meiryo UI" panose="020B0604030504040204" pitchFamily="50" charset="-128"/>
                <a:ea typeface="Meiryo UI" panose="020B0604030504040204" pitchFamily="50"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で</a:t>
            </a:r>
            <a:r>
              <a:rPr lang="ja-JP" b="1" dirty="0">
                <a:solidFill>
                  <a:srgbClr val="EA5504"/>
                </a:solidFill>
                <a:latin typeface="Meiryo UI" panose="020B0604030504040204" pitchFamily="50" charset="-128"/>
                <a:ea typeface="Meiryo UI" panose="020B0604030504040204" pitchFamily="50"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働く人の</a:t>
            </a:r>
            <a:r>
              <a:rPr lang="ja-JP" sz="1600" b="1" dirty="0">
                <a:solidFill>
                  <a:srgbClr val="EA5504"/>
                </a:solidFill>
                <a:latin typeface="Meiryo UI" panose="020B0604030504040204" pitchFamily="50" charset="-128"/>
                <a:ea typeface="Meiryo UI" panose="020B0604030504040204" pitchFamily="50"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約7割</a:t>
            </a:r>
            <a:r>
              <a:rPr lang="ja-JP" altLang="en-US" sz="1200" dirty="0">
                <a:solidFill>
                  <a:schemeClr val="dk1"/>
                </a:solidFill>
                <a:latin typeface="Meiryo UI" panose="020B0604030504040204" pitchFamily="50" charset="-128"/>
                <a:ea typeface="Meiryo UI" panose="020B0604030504040204" pitchFamily="50"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が</a:t>
            </a:r>
            <a:r>
              <a:rPr lang="ja-JP" altLang="en-US" sz="1200" dirty="0">
                <a:solidFill>
                  <a:schemeClr val="dk1"/>
                </a:solidFill>
                <a:latin typeface="Meiryo UI" panose="020B0604030504040204" pitchFamily="50" charset="-128"/>
                <a:ea typeface="Meiryo UI" panose="020B0604030504040204" pitchFamily="50" charset="-128"/>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中小企業で働いており、中小企業は地域の雇用を支えています</a:t>
            </a:r>
            <a:r>
              <a:rPr lang="ja-JP" sz="1200" dirty="0">
                <a:solidFill>
                  <a:schemeClr val="dk1"/>
                </a:solidFill>
                <a:latin typeface="Meiryo UI" panose="020B0604030504040204" pitchFamily="50" charset="-128"/>
                <a:ea typeface="Meiryo UI" panose="020B0604030504040204" pitchFamily="50"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a:t>
            </a:r>
            <a:r>
              <a:rPr lang="ja-JP" altLang="en-US" sz="1200" dirty="0">
                <a:solidFill>
                  <a:schemeClr val="dk1"/>
                </a:solidFill>
                <a:latin typeface="Meiryo UI" panose="020B0604030504040204" pitchFamily="50" charset="-128"/>
                <a:ea typeface="Meiryo UI" panose="020B0604030504040204" pitchFamily="50"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中小企業が元気になれば、そこで働く人の賃金が上がり、その地域経済の活性化にもつながります。</a:t>
            </a:r>
            <a:endParaRPr sz="1200" dirty="0">
              <a:solidFill>
                <a:schemeClr val="dk1"/>
              </a:solidFill>
              <a:latin typeface="Meiryo UI" panose="020B0604030504040204" pitchFamily="50" charset="-128"/>
              <a:ea typeface="Meiryo UI" panose="020B0604030504040204" pitchFamily="50" charset="-128"/>
              <a:sym typeface="Arial"/>
            </a:endParaRPr>
          </a:p>
        </p:txBody>
      </p:sp>
      <p:grpSp>
        <p:nvGrpSpPr>
          <p:cNvPr id="116" name="Google Shape;116;p1"/>
          <p:cNvGrpSpPr/>
          <p:nvPr/>
        </p:nvGrpSpPr>
        <p:grpSpPr>
          <a:xfrm>
            <a:off x="304424" y="6665902"/>
            <a:ext cx="5424865" cy="560153"/>
            <a:chOff x="308100" y="5895590"/>
            <a:chExt cx="5352612" cy="560153"/>
          </a:xfrm>
        </p:grpSpPr>
        <p:sp>
          <p:nvSpPr>
            <p:cNvPr id="117" name="Google Shape;117;p1"/>
            <p:cNvSpPr/>
            <p:nvPr/>
          </p:nvSpPr>
          <p:spPr>
            <a:xfrm>
              <a:off x="308100" y="5895590"/>
              <a:ext cx="5222750" cy="560153"/>
            </a:xfrm>
            <a:prstGeom prst="rect">
              <a:avLst/>
            </a:prstGeom>
            <a:noFill/>
            <a:ln w="25400" cap="flat" cmpd="sng">
              <a:solidFill>
                <a:srgbClr val="EA55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
            <p:cNvSpPr txBox="1"/>
            <p:nvPr/>
          </p:nvSpPr>
          <p:spPr>
            <a:xfrm>
              <a:off x="327815" y="5895590"/>
              <a:ext cx="533289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HGS創英角ｺﾞｼｯｸUB" panose="020B0900000000000000" pitchFamily="50" charset="-128"/>
                  <a:ea typeface="HGS創英角ｺﾞｼｯｸUB" panose="020B0900000000000000" pitchFamily="50" charset="-128"/>
                  <a:sym typeface="Arial"/>
                </a:rPr>
                <a:t>解決に向けた郡山りょうの政策</a:t>
              </a:r>
              <a:endParaRPr dirty="0">
                <a:latin typeface="HGS創英角ｺﾞｼｯｸUB" panose="020B0900000000000000" pitchFamily="50" charset="-128"/>
                <a:ea typeface="HGS創英角ｺﾞｼｯｸUB" panose="020B0900000000000000" pitchFamily="50" charset="-128"/>
              </a:endParaRPr>
            </a:p>
          </p:txBody>
        </p:sp>
      </p:grpSp>
      <p:grpSp>
        <p:nvGrpSpPr>
          <p:cNvPr id="119" name="Google Shape;119;p1"/>
          <p:cNvGrpSpPr/>
          <p:nvPr/>
        </p:nvGrpSpPr>
        <p:grpSpPr>
          <a:xfrm>
            <a:off x="188007" y="7237900"/>
            <a:ext cx="2466575" cy="2481111"/>
            <a:chOff x="120831" y="6820420"/>
            <a:chExt cx="2466575" cy="2481111"/>
          </a:xfrm>
        </p:grpSpPr>
        <p:grpSp>
          <p:nvGrpSpPr>
            <p:cNvPr id="120" name="Google Shape;120;p1"/>
            <p:cNvGrpSpPr/>
            <p:nvPr/>
          </p:nvGrpSpPr>
          <p:grpSpPr>
            <a:xfrm>
              <a:off x="237248" y="7100674"/>
              <a:ext cx="2203118" cy="2200857"/>
              <a:chOff x="215002" y="6800271"/>
              <a:chExt cx="2203118" cy="2200857"/>
            </a:xfrm>
          </p:grpSpPr>
          <p:sp>
            <p:nvSpPr>
              <p:cNvPr id="121" name="Google Shape;121;p1"/>
              <p:cNvSpPr/>
              <p:nvPr/>
            </p:nvSpPr>
            <p:spPr>
              <a:xfrm>
                <a:off x="215002" y="6800271"/>
                <a:ext cx="2157387" cy="220085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1"/>
              <p:cNvSpPr txBox="1"/>
              <p:nvPr/>
            </p:nvSpPr>
            <p:spPr>
              <a:xfrm>
                <a:off x="330272" y="8048661"/>
                <a:ext cx="1917812" cy="9002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050" b="1" dirty="0">
                    <a:solidFill>
                      <a:schemeClr val="dk1"/>
                    </a:solidFill>
                    <a:latin typeface="BIZ UDゴシック" panose="020B0400000000000000" pitchFamily="49" charset="-128"/>
                    <a:ea typeface="BIZ UDゴシック" panose="020B0400000000000000" pitchFamily="49" charset="-128"/>
                    <a:sym typeface="Arial"/>
                  </a:rPr>
                  <a:t>地域が中小企業の盛り上げに取り組むことを明確化する条例です。さらに</a:t>
                </a:r>
                <a:r>
                  <a:rPr lang="ja-JP" altLang="en-US" sz="1050" b="1" dirty="0">
                    <a:solidFill>
                      <a:srgbClr val="EA5504"/>
                    </a:solidFill>
                    <a:latin typeface="BIZ UDゴシック" panose="020B0400000000000000" pitchFamily="49" charset="-128"/>
                    <a:ea typeface="BIZ UDゴシック" panose="020B0400000000000000" pitchFamily="49" charset="-128"/>
                    <a:sym typeface="Arial"/>
                  </a:rPr>
                  <a:t>労働組合の役割も記載</a:t>
                </a:r>
                <a:r>
                  <a:rPr lang="ja-JP" altLang="en-US" sz="1050" b="1" dirty="0">
                    <a:solidFill>
                      <a:schemeClr val="dk1"/>
                    </a:solidFill>
                    <a:latin typeface="BIZ UDゴシック" panose="020B0400000000000000" pitchFamily="49" charset="-128"/>
                    <a:ea typeface="BIZ UDゴシック" panose="020B0400000000000000" pitchFamily="49" charset="-128"/>
                    <a:sym typeface="Arial"/>
                  </a:rPr>
                  <a:t>すると、</a:t>
                </a:r>
                <a:r>
                  <a:rPr lang="ja-JP" altLang="en-US" sz="1050" b="1" dirty="0">
                    <a:solidFill>
                      <a:schemeClr val="dk1"/>
                    </a:solidFill>
                    <a:latin typeface="BIZ UDゴシック" panose="020B0400000000000000" pitchFamily="49" charset="-128"/>
                    <a:ea typeface="BIZ UDゴシック" panose="020B0400000000000000" pitchFamily="49" charset="-128"/>
                  </a:rPr>
                  <a:t>より</a:t>
                </a:r>
                <a:r>
                  <a:rPr lang="ja-JP" altLang="en-US" sz="1050" b="1" dirty="0">
                    <a:solidFill>
                      <a:schemeClr val="dk1"/>
                    </a:solidFill>
                    <a:latin typeface="BIZ UDゴシック" panose="020B0400000000000000" pitchFamily="49" charset="-128"/>
                    <a:ea typeface="BIZ UDゴシック" panose="020B0400000000000000" pitchFamily="49" charset="-128"/>
                    <a:sym typeface="Arial"/>
                  </a:rPr>
                  <a:t>現場の声が反映されやすくなります。</a:t>
                </a:r>
                <a:endParaRPr sz="1050" b="1" dirty="0">
                  <a:solidFill>
                    <a:schemeClr val="dk1"/>
                  </a:solidFill>
                  <a:latin typeface="BIZ UDゴシック" panose="020B0400000000000000" pitchFamily="49" charset="-128"/>
                  <a:ea typeface="BIZ UDゴシック" panose="020B0400000000000000" pitchFamily="49" charset="-128"/>
                  <a:sym typeface="Arial"/>
                </a:endParaRPr>
              </a:p>
            </p:txBody>
          </p:sp>
          <p:cxnSp>
            <p:nvCxnSpPr>
              <p:cNvPr id="124" name="Google Shape;124;p1"/>
              <p:cNvCxnSpPr/>
              <p:nvPr/>
            </p:nvCxnSpPr>
            <p:spPr>
              <a:xfrm rot="10800000" flipH="1">
                <a:off x="1179865" y="7024085"/>
                <a:ext cx="129253" cy="75512"/>
              </a:xfrm>
              <a:prstGeom prst="straightConnector1">
                <a:avLst/>
              </a:prstGeom>
              <a:noFill/>
              <a:ln w="12700" cap="flat" cmpd="sng">
                <a:solidFill>
                  <a:srgbClr val="EA5504"/>
                </a:solidFill>
                <a:prstDash val="solid"/>
                <a:round/>
                <a:headEnd type="none" w="sm" len="sm"/>
                <a:tailEnd type="none" w="sm" len="sm"/>
              </a:ln>
            </p:spPr>
          </p:cxnSp>
          <p:cxnSp>
            <p:nvCxnSpPr>
              <p:cNvPr id="125" name="Google Shape;125;p1"/>
              <p:cNvCxnSpPr/>
              <p:nvPr/>
            </p:nvCxnSpPr>
            <p:spPr>
              <a:xfrm>
                <a:off x="1173842" y="7632795"/>
                <a:ext cx="138844" cy="39097"/>
              </a:xfrm>
              <a:prstGeom prst="straightConnector1">
                <a:avLst/>
              </a:prstGeom>
              <a:noFill/>
              <a:ln w="12700" cap="flat" cmpd="sng">
                <a:solidFill>
                  <a:srgbClr val="EA5504"/>
                </a:solidFill>
                <a:prstDash val="solid"/>
                <a:round/>
                <a:headEnd type="none" w="sm" len="sm"/>
                <a:tailEnd type="none" w="sm" len="sm"/>
              </a:ln>
            </p:spPr>
          </p:cxnSp>
          <p:sp>
            <p:nvSpPr>
              <p:cNvPr id="126" name="Google Shape;126;p1"/>
              <p:cNvSpPr txBox="1"/>
              <p:nvPr/>
            </p:nvSpPr>
            <p:spPr>
              <a:xfrm>
                <a:off x="1154288" y="7060071"/>
                <a:ext cx="1263832"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000" b="1" dirty="0">
                    <a:solidFill>
                      <a:srgbClr val="EA5504"/>
                    </a:solidFill>
                    <a:latin typeface="BIZ UDゴシック" panose="020B0400000000000000" pitchFamily="49" charset="-128"/>
                    <a:ea typeface="BIZ UDゴシック" panose="020B0400000000000000" pitchFamily="49" charset="-128"/>
                  </a:rPr>
                  <a:t>地域一丸となって</a:t>
                </a:r>
                <a:br>
                  <a:rPr lang="en-US" altLang="ja-JP" sz="1000" b="1" dirty="0">
                    <a:solidFill>
                      <a:srgbClr val="EA5504"/>
                    </a:solidFill>
                    <a:latin typeface="BIZ UDゴシック" panose="020B0400000000000000" pitchFamily="49" charset="-128"/>
                    <a:ea typeface="BIZ UDゴシック" panose="020B0400000000000000" pitchFamily="49" charset="-128"/>
                    <a:sym typeface="Arial"/>
                  </a:rPr>
                </a:br>
                <a:r>
                  <a:rPr lang="ja-JP" altLang="en-US" sz="1000" b="1" dirty="0">
                    <a:solidFill>
                      <a:srgbClr val="EA5504"/>
                    </a:solidFill>
                    <a:latin typeface="BIZ UDゴシック" panose="020B0400000000000000" pitchFamily="49" charset="-128"/>
                    <a:ea typeface="BIZ UDゴシック" panose="020B0400000000000000" pitchFamily="49" charset="-128"/>
                    <a:sym typeface="Arial"/>
                  </a:rPr>
                  <a:t>一緒に</a:t>
                </a:r>
                <a:r>
                  <a:rPr lang="ja-JP" altLang="en-US" sz="1000" b="1" dirty="0">
                    <a:solidFill>
                      <a:srgbClr val="EA5504"/>
                    </a:solidFill>
                    <a:latin typeface="BIZ UDゴシック" panose="020B0400000000000000" pitchFamily="49" charset="-128"/>
                    <a:ea typeface="BIZ UDゴシック" panose="020B0400000000000000" pitchFamily="49" charset="-128"/>
                  </a:rPr>
                  <a:t>中小企業を</a:t>
                </a:r>
                <a:br>
                  <a:rPr lang="en-US" altLang="ja-JP" sz="1000" b="1" dirty="0">
                    <a:solidFill>
                      <a:srgbClr val="EA5504"/>
                    </a:solidFill>
                    <a:latin typeface="BIZ UDゴシック" panose="020B0400000000000000" pitchFamily="49" charset="-128"/>
                    <a:ea typeface="BIZ UDゴシック" panose="020B0400000000000000" pitchFamily="49" charset="-128"/>
                  </a:rPr>
                </a:br>
                <a:r>
                  <a:rPr lang="ja-JP" altLang="en-US" sz="1000" b="1" dirty="0">
                    <a:solidFill>
                      <a:srgbClr val="EA5504"/>
                    </a:solidFill>
                    <a:latin typeface="BIZ UDゴシック" panose="020B0400000000000000" pitchFamily="49" charset="-128"/>
                    <a:ea typeface="BIZ UDゴシック" panose="020B0400000000000000" pitchFamily="49" charset="-128"/>
                  </a:rPr>
                  <a:t>盛り上げましょう</a:t>
                </a:r>
                <a:r>
                  <a:rPr lang="en-US" altLang="ja-JP" sz="1000" b="1" dirty="0">
                    <a:solidFill>
                      <a:srgbClr val="EA5504"/>
                    </a:solidFill>
                    <a:latin typeface="BIZ UDゴシック" panose="020B0400000000000000" pitchFamily="49" charset="-128"/>
                    <a:ea typeface="BIZ UDゴシック" panose="020B0400000000000000" pitchFamily="49" charset="-128"/>
                  </a:rPr>
                  <a:t>‼</a:t>
                </a:r>
                <a:endParaRPr sz="1000" dirty="0">
                  <a:solidFill>
                    <a:schemeClr val="dk1"/>
                  </a:solidFill>
                  <a:latin typeface="BIZ UDゴシック" panose="020B0400000000000000" pitchFamily="49" charset="-128"/>
                  <a:ea typeface="BIZ UDゴシック" panose="020B0400000000000000" pitchFamily="49" charset="-128"/>
                  <a:cs typeface="Calibri"/>
                  <a:sym typeface="Calibri"/>
                </a:endParaRPr>
              </a:p>
            </p:txBody>
          </p:sp>
        </p:grpSp>
        <p:sp>
          <p:nvSpPr>
            <p:cNvPr id="127" name="Google Shape;127;p1"/>
            <p:cNvSpPr txBox="1"/>
            <p:nvPr/>
          </p:nvSpPr>
          <p:spPr>
            <a:xfrm>
              <a:off x="120831" y="6820420"/>
              <a:ext cx="2466575"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1" dirty="0">
                  <a:solidFill>
                    <a:srgbClr val="EA5504"/>
                  </a:solidFill>
                  <a:latin typeface="BIZ UDゴシック" panose="020B0400000000000000" pitchFamily="49" charset="-128"/>
                  <a:ea typeface="BIZ UDゴシック" panose="020B0400000000000000" pitchFamily="49" charset="-128"/>
                  <a:sym typeface="Arial"/>
                </a:rPr>
                <a:t>▾ </a:t>
              </a:r>
              <a:r>
                <a:rPr lang="ja-JP" altLang="en-US" sz="1100" b="1" dirty="0">
                  <a:solidFill>
                    <a:srgbClr val="EA5504"/>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中小企業振興</a:t>
              </a:r>
              <a:r>
                <a:rPr lang="ja-JP" altLang="en-US" sz="1100" b="1" dirty="0">
                  <a:solidFill>
                    <a:srgbClr val="EA5504"/>
                  </a:solidFill>
                  <a:latin typeface="BIZ UDゴシック" panose="020B0400000000000000" pitchFamily="49" charset="-128"/>
                  <a:ea typeface="BIZ UDゴシック" panose="020B0400000000000000" pitchFamily="49" charset="-12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基本</a:t>
              </a:r>
              <a:r>
                <a:rPr lang="ja-JP" altLang="en-US" sz="1100" b="1" dirty="0">
                  <a:solidFill>
                    <a:srgbClr val="EA5504"/>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条例を全地域に</a:t>
              </a:r>
              <a:endParaRPr sz="1200" dirty="0">
                <a:latin typeface="BIZ UDゴシック" panose="020B0400000000000000" pitchFamily="49" charset="-128"/>
                <a:ea typeface="BIZ UDゴシック" panose="020B0400000000000000" pitchFamily="49" charset="-128"/>
              </a:endParaRPr>
            </a:p>
          </p:txBody>
        </p:sp>
      </p:grpSp>
      <p:grpSp>
        <p:nvGrpSpPr>
          <p:cNvPr id="128" name="Google Shape;128;p1"/>
          <p:cNvGrpSpPr/>
          <p:nvPr/>
        </p:nvGrpSpPr>
        <p:grpSpPr>
          <a:xfrm>
            <a:off x="2581985" y="7233625"/>
            <a:ext cx="2350158" cy="2479419"/>
            <a:chOff x="2367119" y="6819457"/>
            <a:chExt cx="2350158" cy="2479419"/>
          </a:xfrm>
        </p:grpSpPr>
        <p:grpSp>
          <p:nvGrpSpPr>
            <p:cNvPr id="129" name="Google Shape;129;p1"/>
            <p:cNvGrpSpPr/>
            <p:nvPr/>
          </p:nvGrpSpPr>
          <p:grpSpPr>
            <a:xfrm>
              <a:off x="2503558" y="7100674"/>
              <a:ext cx="2044574" cy="2198202"/>
              <a:chOff x="2503558" y="7100674"/>
              <a:chExt cx="2044574" cy="2198202"/>
            </a:xfrm>
          </p:grpSpPr>
          <p:sp>
            <p:nvSpPr>
              <p:cNvPr id="130" name="Google Shape;130;p1"/>
              <p:cNvSpPr/>
              <p:nvPr/>
            </p:nvSpPr>
            <p:spPr>
              <a:xfrm>
                <a:off x="2503558" y="7100674"/>
                <a:ext cx="2044574" cy="219820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
              <p:cNvSpPr txBox="1"/>
              <p:nvPr/>
            </p:nvSpPr>
            <p:spPr>
              <a:xfrm>
                <a:off x="2607285" y="8434732"/>
                <a:ext cx="183712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050" b="1" dirty="0">
                    <a:solidFill>
                      <a:schemeClr val="dk1"/>
                    </a:solidFill>
                    <a:latin typeface="BIZ UDゴシック" panose="020B0400000000000000" pitchFamily="49" charset="-128"/>
                    <a:ea typeface="BIZ UDゴシック" panose="020B0400000000000000" pitchFamily="49" charset="-128"/>
                    <a:sym typeface="Arial"/>
                  </a:rPr>
                  <a:t>会社の引き継ぎ</a:t>
                </a:r>
                <a:r>
                  <a:rPr lang="ja-JP" sz="1050" b="1" dirty="0">
                    <a:solidFill>
                      <a:schemeClr val="dk1"/>
                    </a:solidFill>
                    <a:latin typeface="BIZ UDゴシック" panose="020B0400000000000000" pitchFamily="49" charset="-128"/>
                    <a:ea typeface="BIZ UDゴシック" panose="020B0400000000000000" pitchFamily="49" charset="-128"/>
                    <a:sym typeface="Arial"/>
                  </a:rPr>
                  <a:t>、</a:t>
                </a:r>
                <a:r>
                  <a:rPr lang="ja-JP" altLang="en-US" sz="1050" b="1" dirty="0">
                    <a:solidFill>
                      <a:schemeClr val="dk1"/>
                    </a:solidFill>
                    <a:latin typeface="BIZ UDゴシック" panose="020B0400000000000000" pitchFamily="49" charset="-128"/>
                    <a:ea typeface="BIZ UDゴシック" panose="020B0400000000000000" pitchFamily="49" charset="-128"/>
                    <a:sym typeface="Arial"/>
                  </a:rPr>
                  <a:t>つまり</a:t>
                </a:r>
                <a:r>
                  <a:rPr lang="ja-JP" sz="1050" b="1" dirty="0">
                    <a:solidFill>
                      <a:schemeClr val="tx1"/>
                    </a:solidFill>
                    <a:latin typeface="BIZ UDゴシック" panose="020B0400000000000000" pitchFamily="49" charset="-128"/>
                    <a:ea typeface="BIZ UDゴシック" panose="020B0400000000000000" pitchFamily="49" charset="-128"/>
                    <a:sym typeface="Arial"/>
                  </a:rPr>
                  <a:t>事業継承</a:t>
                </a:r>
                <a:r>
                  <a:rPr lang="ja-JP" altLang="en-US" sz="1050" b="1" dirty="0">
                    <a:solidFill>
                      <a:schemeClr val="tx1"/>
                    </a:solidFill>
                    <a:latin typeface="BIZ UDゴシック" panose="020B0400000000000000" pitchFamily="49" charset="-128"/>
                    <a:ea typeface="BIZ UDゴシック" panose="020B0400000000000000" pitchFamily="49" charset="-128"/>
                    <a:sym typeface="Arial"/>
                  </a:rPr>
                  <a:t>を円滑にするため、</a:t>
                </a:r>
                <a:r>
                  <a:rPr lang="ja-JP" sz="1050" b="1" dirty="0">
                    <a:solidFill>
                      <a:srgbClr val="EA5504"/>
                    </a:solidFill>
                    <a:latin typeface="BIZ UDゴシック" panose="020B0400000000000000" pitchFamily="49" charset="-128"/>
                    <a:ea typeface="BIZ UDゴシック" panose="020B0400000000000000" pitchFamily="49" charset="-128"/>
                    <a:sym typeface="Arial"/>
                  </a:rPr>
                  <a:t>税</a:t>
                </a:r>
                <a:r>
                  <a:rPr lang="ja-JP" altLang="en-US" sz="1050" b="1" dirty="0">
                    <a:solidFill>
                      <a:srgbClr val="EA5504"/>
                    </a:solidFill>
                    <a:latin typeface="BIZ UDゴシック" panose="020B0400000000000000" pitchFamily="49" charset="-128"/>
                    <a:ea typeface="BIZ UDゴシック" panose="020B0400000000000000" pitchFamily="49" charset="-128"/>
                    <a:sym typeface="Arial"/>
                  </a:rPr>
                  <a:t>の</a:t>
                </a:r>
                <a:r>
                  <a:rPr lang="ja-JP" sz="1050" b="1" dirty="0">
                    <a:solidFill>
                      <a:srgbClr val="EA5504"/>
                    </a:solidFill>
                    <a:latin typeface="BIZ UDゴシック" panose="020B0400000000000000" pitchFamily="49" charset="-128"/>
                    <a:ea typeface="BIZ UDゴシック" panose="020B0400000000000000" pitchFamily="49" charset="-128"/>
                    <a:sym typeface="Arial"/>
                  </a:rPr>
                  <a:t>優遇</a:t>
                </a:r>
                <a:r>
                  <a:rPr lang="ja-JP" altLang="en-US" sz="1050" b="1" dirty="0">
                    <a:solidFill>
                      <a:schemeClr val="tx1"/>
                    </a:solidFill>
                    <a:latin typeface="BIZ UDゴシック" panose="020B0400000000000000" pitchFamily="49" charset="-128"/>
                    <a:ea typeface="BIZ UDゴシック" panose="020B0400000000000000" pitchFamily="49" charset="-128"/>
                  </a:rPr>
                  <a:t>や</a:t>
                </a:r>
                <a:r>
                  <a:rPr lang="ja-JP" altLang="en-US" sz="1050" b="1">
                    <a:solidFill>
                      <a:schemeClr val="tx1"/>
                    </a:solidFill>
                    <a:latin typeface="BIZ UDゴシック" panose="020B0400000000000000" pitchFamily="49" charset="-128"/>
                    <a:ea typeface="BIZ UDゴシック" panose="020B0400000000000000" pitchFamily="49" charset="-128"/>
                  </a:rPr>
                  <a:t>、その他</a:t>
                </a:r>
                <a:r>
                  <a:rPr lang="ja-JP" sz="1050" b="1">
                    <a:solidFill>
                      <a:srgbClr val="EA5504"/>
                    </a:solidFill>
                    <a:latin typeface="BIZ UDゴシック" panose="020B0400000000000000" pitchFamily="49" charset="-128"/>
                    <a:ea typeface="BIZ UDゴシック" panose="020B0400000000000000" pitchFamily="49" charset="-128"/>
                    <a:sym typeface="Arial"/>
                  </a:rPr>
                  <a:t>条件</a:t>
                </a:r>
                <a:r>
                  <a:rPr lang="ja-JP" sz="1050" b="1" dirty="0">
                    <a:solidFill>
                      <a:srgbClr val="EA5504"/>
                    </a:solidFill>
                    <a:latin typeface="BIZ UDゴシック" panose="020B0400000000000000" pitchFamily="49" charset="-128"/>
                    <a:ea typeface="BIZ UDゴシック" panose="020B0400000000000000" pitchFamily="49" charset="-128"/>
                    <a:sym typeface="Arial"/>
                  </a:rPr>
                  <a:t>緩和</a:t>
                </a:r>
                <a:r>
                  <a:rPr lang="ja-JP" altLang="en-US" sz="1050" b="1" dirty="0">
                    <a:solidFill>
                      <a:schemeClr val="tx1"/>
                    </a:solidFill>
                    <a:latin typeface="BIZ UDゴシック" panose="020B0400000000000000" pitchFamily="49" charset="-128"/>
                    <a:ea typeface="BIZ UDゴシック" panose="020B0400000000000000" pitchFamily="49" charset="-128"/>
                    <a:sym typeface="Arial"/>
                  </a:rPr>
                  <a:t>を実施</a:t>
                </a:r>
                <a:r>
                  <a:rPr lang="ja-JP" sz="1050" b="1" dirty="0">
                    <a:solidFill>
                      <a:schemeClr val="dk1"/>
                    </a:solidFill>
                    <a:latin typeface="BIZ UDゴシック" panose="020B0400000000000000" pitchFamily="49" charset="-128"/>
                    <a:ea typeface="BIZ UDゴシック" panose="020B0400000000000000" pitchFamily="49" charset="-128"/>
                    <a:sym typeface="Arial"/>
                  </a:rPr>
                  <a:t>します！</a:t>
                </a:r>
                <a:endParaRPr sz="1050" b="1" dirty="0">
                  <a:solidFill>
                    <a:schemeClr val="dk1"/>
                  </a:solidFill>
                  <a:latin typeface="BIZ UDゴシック" panose="020B0400000000000000" pitchFamily="49" charset="-128"/>
                  <a:ea typeface="BIZ UDゴシック" panose="020B0400000000000000" pitchFamily="49" charset="-128"/>
                  <a:sym typeface="Arial"/>
                </a:endParaRPr>
              </a:p>
            </p:txBody>
          </p:sp>
          <p:pic>
            <p:nvPicPr>
              <p:cNvPr id="132" name="Google Shape;132;p1"/>
              <p:cNvPicPr preferRelativeResize="0"/>
              <p:nvPr/>
            </p:nvPicPr>
            <p:blipFill rotWithShape="1">
              <a:blip r:embed="rId11">
                <a:alphaModFix/>
              </a:blip>
              <a:srcRect/>
              <a:stretch/>
            </p:blipFill>
            <p:spPr>
              <a:xfrm>
                <a:off x="2747725" y="7280451"/>
                <a:ext cx="1129509" cy="1073402"/>
              </a:xfrm>
              <a:prstGeom prst="rect">
                <a:avLst/>
              </a:prstGeom>
              <a:noFill/>
              <a:ln>
                <a:noFill/>
              </a:ln>
            </p:spPr>
          </p:pic>
          <p:sp>
            <p:nvSpPr>
              <p:cNvPr id="133" name="Google Shape;133;p1"/>
              <p:cNvSpPr/>
              <p:nvPr/>
            </p:nvSpPr>
            <p:spPr>
              <a:xfrm>
                <a:off x="3614979" y="7337346"/>
                <a:ext cx="742355" cy="440844"/>
              </a:xfrm>
              <a:prstGeom prst="wedgeEllipseCallout">
                <a:avLst>
                  <a:gd name="adj1" fmla="val -67024"/>
                  <a:gd name="adj2" fmla="val -18163"/>
                </a:avLst>
              </a:prstGeom>
              <a:solidFill>
                <a:srgbClr val="EA55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1"/>
              <p:cNvSpPr txBox="1"/>
              <p:nvPr/>
            </p:nvSpPr>
            <p:spPr>
              <a:xfrm>
                <a:off x="3646911" y="7342112"/>
                <a:ext cx="74235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b="1" dirty="0">
                    <a:solidFill>
                      <a:schemeClr val="lt1"/>
                    </a:solidFill>
                    <a:latin typeface="BIZ UDゴシック" panose="020B0400000000000000" pitchFamily="49" charset="-128"/>
                    <a:ea typeface="BIZ UDゴシック" panose="020B0400000000000000" pitchFamily="49" charset="-128"/>
                    <a:sym typeface="Arial"/>
                  </a:rPr>
                  <a:t>あとは</a:t>
                </a:r>
                <a:br>
                  <a:rPr lang="ja-JP" sz="1000" b="1" dirty="0">
                    <a:solidFill>
                      <a:schemeClr val="lt1"/>
                    </a:solidFill>
                    <a:latin typeface="BIZ UDゴシック" panose="020B0400000000000000" pitchFamily="49" charset="-128"/>
                    <a:ea typeface="BIZ UDゴシック" panose="020B0400000000000000" pitchFamily="49" charset="-128"/>
                    <a:sym typeface="Arial"/>
                  </a:rPr>
                </a:br>
                <a:r>
                  <a:rPr lang="ja-JP" sz="1000" b="1" dirty="0">
                    <a:solidFill>
                      <a:schemeClr val="lt1"/>
                    </a:solidFill>
                    <a:latin typeface="BIZ UDゴシック" panose="020B0400000000000000" pitchFamily="49" charset="-128"/>
                    <a:ea typeface="BIZ UDゴシック" panose="020B0400000000000000" pitchFamily="49" charset="-128"/>
                    <a:sym typeface="Arial"/>
                  </a:rPr>
                  <a:t>頼んだよ</a:t>
                </a:r>
                <a:endParaRPr dirty="0">
                  <a:latin typeface="BIZ UDゴシック" panose="020B0400000000000000" pitchFamily="49" charset="-128"/>
                  <a:ea typeface="BIZ UDゴシック" panose="020B0400000000000000" pitchFamily="49" charset="-128"/>
                </a:endParaRPr>
              </a:p>
            </p:txBody>
          </p:sp>
        </p:grpSp>
        <p:sp>
          <p:nvSpPr>
            <p:cNvPr id="135" name="Google Shape;135;p1"/>
            <p:cNvSpPr txBox="1"/>
            <p:nvPr/>
          </p:nvSpPr>
          <p:spPr>
            <a:xfrm>
              <a:off x="2367119" y="6819457"/>
              <a:ext cx="2350158"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1" dirty="0">
                  <a:solidFill>
                    <a:srgbClr val="EA5504"/>
                  </a:solidFill>
                  <a:latin typeface="BIZ UDゴシック" panose="020B0400000000000000" pitchFamily="49" charset="-128"/>
                  <a:ea typeface="BIZ UDゴシック" panose="020B0400000000000000" pitchFamily="49" charset="-128"/>
                  <a:sym typeface="Arial"/>
                </a:rPr>
                <a:t>▾ </a:t>
              </a:r>
              <a:r>
                <a:rPr lang="ja-JP" altLang="en-US" sz="1100" b="1" dirty="0">
                  <a:solidFill>
                    <a:srgbClr val="EA5504"/>
                  </a:solidFill>
                  <a:latin typeface="BIZ UDゴシック" panose="020B0400000000000000" pitchFamily="49" charset="-128"/>
                  <a:ea typeface="BIZ UDゴシック" panose="020B0400000000000000" pitchFamily="49" charset="-12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後継者</a:t>
              </a:r>
              <a:r>
                <a:rPr lang="ja-JP" altLang="en-US" sz="1000" b="1" dirty="0">
                  <a:solidFill>
                    <a:srgbClr val="EA5504"/>
                  </a:solidFill>
                  <a:latin typeface="BIZ UDゴシック" panose="020B0400000000000000" pitchFamily="49" charset="-128"/>
                  <a:ea typeface="BIZ UDゴシック" panose="020B0400000000000000" pitchFamily="49" charset="-12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への</a:t>
              </a:r>
              <a:r>
                <a:rPr lang="ja-JP" altLang="en-US" sz="1100" b="1" dirty="0">
                  <a:solidFill>
                    <a:srgbClr val="EA5504"/>
                  </a:solidFill>
                  <a:latin typeface="BIZ UDゴシック" panose="020B0400000000000000" pitchFamily="49" charset="-128"/>
                  <a:ea typeface="BIZ UDゴシック" panose="020B0400000000000000" pitchFamily="49" charset="-12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引き継ぎ</a:t>
              </a:r>
              <a:r>
                <a:rPr lang="ja-JP" sz="1000" b="1" dirty="0">
                  <a:solidFill>
                    <a:srgbClr val="EA5504"/>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を</a:t>
              </a:r>
              <a:r>
                <a:rPr lang="ja-JP" sz="1100" b="1" dirty="0">
                  <a:solidFill>
                    <a:srgbClr val="EA5504"/>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円滑に</a:t>
              </a:r>
              <a:endParaRPr dirty="0">
                <a:latin typeface="BIZ UDゴシック" panose="020B0400000000000000" pitchFamily="49" charset="-128"/>
                <a:ea typeface="BIZ UDゴシック" panose="020B0400000000000000" pitchFamily="49" charset="-128"/>
              </a:endParaRPr>
            </a:p>
          </p:txBody>
        </p:sp>
      </p:grpSp>
      <p:grpSp>
        <p:nvGrpSpPr>
          <p:cNvPr id="146" name="Google Shape;146;p1"/>
          <p:cNvGrpSpPr/>
          <p:nvPr/>
        </p:nvGrpSpPr>
        <p:grpSpPr>
          <a:xfrm>
            <a:off x="4918147" y="7241195"/>
            <a:ext cx="2333929" cy="2472876"/>
            <a:chOff x="4603654" y="6823154"/>
            <a:chExt cx="2333929" cy="2472876"/>
          </a:xfrm>
        </p:grpSpPr>
        <p:sp>
          <p:nvSpPr>
            <p:cNvPr id="147" name="Google Shape;147;p1"/>
            <p:cNvSpPr txBox="1"/>
            <p:nvPr/>
          </p:nvSpPr>
          <p:spPr>
            <a:xfrm>
              <a:off x="4603654" y="6823154"/>
              <a:ext cx="2333929"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1" dirty="0">
                  <a:solidFill>
                    <a:srgbClr val="EA5504"/>
                  </a:solidFill>
                  <a:latin typeface="BIZ UDゴシック" panose="020B0400000000000000" pitchFamily="49" charset="-128"/>
                  <a:ea typeface="BIZ UDゴシック" panose="020B0400000000000000" pitchFamily="49" charset="-128"/>
                  <a:sym typeface="Arial"/>
                </a:rPr>
                <a:t>▾</a:t>
              </a:r>
              <a:r>
                <a:rPr lang="en-US" altLang="ja-JP" sz="1200" b="1" dirty="0">
                  <a:solidFill>
                    <a:srgbClr val="EA5504"/>
                  </a:solidFill>
                  <a:latin typeface="BIZ UDゴシック" panose="020B0400000000000000" pitchFamily="49" charset="-128"/>
                  <a:ea typeface="BIZ UDゴシック" panose="020B0400000000000000" pitchFamily="49" charset="-128"/>
                  <a:sym typeface="Arial"/>
                </a:rPr>
                <a:t> </a:t>
              </a:r>
              <a:r>
                <a:rPr lang="ja-JP" altLang="en-US" sz="1100" b="1" dirty="0">
                  <a:solidFill>
                    <a:srgbClr val="EA5504"/>
                  </a:solidFill>
                  <a:latin typeface="BIZ UDゴシック" panose="020B0400000000000000" pitchFamily="49" charset="-128"/>
                  <a:ea typeface="BIZ UDゴシック" panose="020B0400000000000000" pitchFamily="49" charset="-128"/>
                  <a:sym typeface="Arial"/>
                </a:rPr>
                <a:t>不公正な取引をなくします</a:t>
              </a:r>
              <a:r>
                <a:rPr lang="en-US" altLang="ja-JP" sz="1100" b="1" dirty="0">
                  <a:solidFill>
                    <a:srgbClr val="EA5504"/>
                  </a:solidFill>
                  <a:latin typeface="BIZ UDゴシック" panose="020B0400000000000000" pitchFamily="49" charset="-128"/>
                  <a:ea typeface="BIZ UDゴシック" panose="020B0400000000000000" pitchFamily="49" charset="-128"/>
                  <a:sym typeface="Arial"/>
                </a:rPr>
                <a:t>!</a:t>
              </a:r>
              <a:endParaRPr dirty="0">
                <a:latin typeface="BIZ UDゴシック" panose="020B0400000000000000" pitchFamily="49" charset="-128"/>
                <a:ea typeface="BIZ UDゴシック" panose="020B0400000000000000" pitchFamily="49" charset="-128"/>
              </a:endParaRPr>
            </a:p>
          </p:txBody>
        </p:sp>
        <p:grpSp>
          <p:nvGrpSpPr>
            <p:cNvPr id="148" name="Google Shape;148;p1"/>
            <p:cNvGrpSpPr/>
            <p:nvPr/>
          </p:nvGrpSpPr>
          <p:grpSpPr>
            <a:xfrm>
              <a:off x="4658208" y="7100674"/>
              <a:ext cx="2265379" cy="2195356"/>
              <a:chOff x="4658208" y="7100674"/>
              <a:chExt cx="2265379" cy="2195356"/>
            </a:xfrm>
          </p:grpSpPr>
          <p:sp>
            <p:nvSpPr>
              <p:cNvPr id="149" name="Google Shape;149;p1"/>
              <p:cNvSpPr/>
              <p:nvPr/>
            </p:nvSpPr>
            <p:spPr>
              <a:xfrm>
                <a:off x="4658208" y="7100674"/>
                <a:ext cx="2265379" cy="219535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
              <p:cNvSpPr txBox="1"/>
              <p:nvPr/>
            </p:nvSpPr>
            <p:spPr>
              <a:xfrm>
                <a:off x="4753417" y="8363517"/>
                <a:ext cx="2068896" cy="9002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50" b="1" dirty="0">
                    <a:solidFill>
                      <a:schemeClr val="dk1"/>
                    </a:solidFill>
                    <a:latin typeface="BIZ UDゴシック" panose="020B0400000000000000" pitchFamily="49" charset="-128"/>
                    <a:ea typeface="BIZ UDゴシック" panose="020B0400000000000000" pitchFamily="49" charset="-128"/>
                    <a:sym typeface="Arial"/>
                  </a:rPr>
                  <a:t>公正取引委員会</a:t>
                </a:r>
                <a:r>
                  <a:rPr lang="ja-JP" altLang="en-US" sz="1050" b="1" dirty="0">
                    <a:solidFill>
                      <a:schemeClr val="dk1"/>
                    </a:solidFill>
                    <a:latin typeface="BIZ UDゴシック" panose="020B0400000000000000" pitchFamily="49" charset="-128"/>
                    <a:ea typeface="BIZ UDゴシック" panose="020B0400000000000000" pitchFamily="49" charset="-128"/>
                    <a:sym typeface="Arial"/>
                  </a:rPr>
                  <a:t>等</a:t>
                </a:r>
                <a:r>
                  <a:rPr lang="ja-JP" altLang="en-US" sz="1050" b="1" dirty="0">
                    <a:solidFill>
                      <a:schemeClr val="dk1"/>
                    </a:solidFill>
                    <a:latin typeface="BIZ UDゴシック" panose="020B0400000000000000" pitchFamily="49" charset="-128"/>
                    <a:ea typeface="BIZ UDゴシック" panose="020B0400000000000000" pitchFamily="49" charset="-128"/>
                  </a:rPr>
                  <a:t>の</a:t>
                </a:r>
                <a:r>
                  <a:rPr lang="ja-JP" sz="1050" b="1" dirty="0">
                    <a:solidFill>
                      <a:schemeClr val="dk1"/>
                    </a:solidFill>
                    <a:latin typeface="BIZ UDゴシック" panose="020B0400000000000000" pitchFamily="49" charset="-128"/>
                    <a:ea typeface="BIZ UDゴシック" panose="020B0400000000000000" pitchFamily="49" charset="-128"/>
                    <a:sym typeface="Arial"/>
                  </a:rPr>
                  <a:t>下請けいじめを</a:t>
                </a:r>
                <a:r>
                  <a:rPr lang="ja-JP" altLang="en-US" sz="1050" b="1" dirty="0">
                    <a:solidFill>
                      <a:schemeClr val="dk1"/>
                    </a:solidFill>
                    <a:latin typeface="BIZ UDゴシック" panose="020B0400000000000000" pitchFamily="49" charset="-128"/>
                    <a:ea typeface="BIZ UDゴシック" panose="020B0400000000000000" pitchFamily="49" charset="-128"/>
                    <a:sym typeface="Arial"/>
                  </a:rPr>
                  <a:t>取り締まる</a:t>
                </a:r>
                <a:r>
                  <a:rPr lang="ja-JP" sz="1050" b="1" dirty="0">
                    <a:solidFill>
                      <a:schemeClr val="dk1"/>
                    </a:solidFill>
                    <a:latin typeface="BIZ UDゴシック" panose="020B0400000000000000" pitchFamily="49" charset="-128"/>
                    <a:ea typeface="BIZ UDゴシック" panose="020B0400000000000000" pitchFamily="49" charset="-128"/>
                    <a:sym typeface="Arial"/>
                  </a:rPr>
                  <a:t>人員</a:t>
                </a:r>
                <a:r>
                  <a:rPr lang="ja-JP" altLang="en-US" sz="1050" b="1" dirty="0">
                    <a:solidFill>
                      <a:schemeClr val="dk1"/>
                    </a:solidFill>
                    <a:latin typeface="BIZ UDゴシック" panose="020B0400000000000000" pitchFamily="49" charset="-128"/>
                    <a:ea typeface="BIZ UDゴシック" panose="020B0400000000000000" pitchFamily="49" charset="-128"/>
                    <a:sym typeface="Arial"/>
                  </a:rPr>
                  <a:t>を</a:t>
                </a:r>
                <a:r>
                  <a:rPr lang="ja-JP" sz="1050" b="1" dirty="0">
                    <a:solidFill>
                      <a:schemeClr val="dk1"/>
                    </a:solidFill>
                    <a:latin typeface="BIZ UDゴシック" panose="020B0400000000000000" pitchFamily="49" charset="-128"/>
                    <a:ea typeface="BIZ UDゴシック" panose="020B0400000000000000" pitchFamily="49" charset="-128"/>
                    <a:sym typeface="Arial"/>
                  </a:rPr>
                  <a:t>拡充</a:t>
                </a:r>
                <a:r>
                  <a:rPr lang="ja-JP" altLang="en-US" sz="1050" b="1" dirty="0">
                    <a:solidFill>
                      <a:schemeClr val="dk1"/>
                    </a:solidFill>
                    <a:latin typeface="BIZ UDゴシック" panose="020B0400000000000000" pitchFamily="49" charset="-128"/>
                    <a:ea typeface="BIZ UDゴシック" panose="020B0400000000000000" pitchFamily="49" charset="-128"/>
                    <a:sym typeface="Arial"/>
                  </a:rPr>
                  <a:t>し</a:t>
                </a:r>
                <a:r>
                  <a:rPr lang="ja-JP" sz="1050" b="1" dirty="0">
                    <a:solidFill>
                      <a:schemeClr val="dk1"/>
                    </a:solidFill>
                    <a:latin typeface="BIZ UDゴシック" panose="020B0400000000000000" pitchFamily="49" charset="-128"/>
                    <a:ea typeface="BIZ UDゴシック" panose="020B0400000000000000" pitchFamily="49" charset="-128"/>
                    <a:sym typeface="Arial"/>
                  </a:rPr>
                  <a:t>ます。</a:t>
                </a:r>
                <a:r>
                  <a:rPr lang="ja-JP" sz="1050" b="1" dirty="0">
                    <a:solidFill>
                      <a:srgbClr val="EA5504"/>
                    </a:solidFill>
                    <a:latin typeface="BIZ UDゴシック" panose="020B0400000000000000" pitchFamily="49" charset="-128"/>
                    <a:ea typeface="BIZ UDゴシック" panose="020B0400000000000000" pitchFamily="49" charset="-128"/>
                    <a:sym typeface="Arial"/>
                  </a:rPr>
                  <a:t>支払い遅延、買いたたき、減額、利益要請、不当返品</a:t>
                </a:r>
                <a:r>
                  <a:rPr lang="ja-JP" sz="1050" b="1" dirty="0">
                    <a:solidFill>
                      <a:schemeClr val="tx1"/>
                    </a:solidFill>
                    <a:latin typeface="BIZ UDゴシック" panose="020B0400000000000000" pitchFamily="49" charset="-128"/>
                    <a:ea typeface="BIZ UDゴシック" panose="020B0400000000000000" pitchFamily="49" charset="-128"/>
                    <a:sym typeface="Arial"/>
                  </a:rPr>
                  <a:t>などの</a:t>
                </a:r>
                <a:r>
                  <a:rPr lang="ja-JP" sz="1050" b="1" dirty="0">
                    <a:solidFill>
                      <a:srgbClr val="EA5504"/>
                    </a:solidFill>
                    <a:latin typeface="BIZ UDゴシック" panose="020B0400000000000000" pitchFamily="49" charset="-128"/>
                    <a:ea typeface="BIZ UDゴシック" panose="020B0400000000000000" pitchFamily="49" charset="-128"/>
                    <a:sym typeface="Arial"/>
                  </a:rPr>
                  <a:t>罰則を強化</a:t>
                </a:r>
                <a:r>
                  <a:rPr lang="ja-JP" sz="1050" b="1" dirty="0">
                    <a:solidFill>
                      <a:schemeClr val="dk1"/>
                    </a:solidFill>
                    <a:latin typeface="BIZ UDゴシック" panose="020B0400000000000000" pitchFamily="49" charset="-128"/>
                    <a:ea typeface="BIZ UDゴシック" panose="020B0400000000000000" pitchFamily="49" charset="-128"/>
                    <a:sym typeface="Arial"/>
                  </a:rPr>
                  <a:t>します。</a:t>
                </a:r>
                <a:endParaRPr dirty="0">
                  <a:latin typeface="BIZ UDゴシック" panose="020B0400000000000000" pitchFamily="49" charset="-128"/>
                  <a:ea typeface="BIZ UDゴシック" panose="020B0400000000000000" pitchFamily="49" charset="-128"/>
                </a:endParaRPr>
              </a:p>
            </p:txBody>
          </p:sp>
          <p:pic>
            <p:nvPicPr>
              <p:cNvPr id="151" name="Google Shape;151;p1"/>
              <p:cNvPicPr preferRelativeResize="0">
                <a:picLocks noChangeAspect="1"/>
              </p:cNvPicPr>
              <p:nvPr/>
            </p:nvPicPr>
            <p:blipFill rotWithShape="1">
              <a:blip r:embed="rId12">
                <a:alphaModFix/>
              </a:blip>
              <a:srcRect/>
              <a:stretch/>
            </p:blipFill>
            <p:spPr>
              <a:xfrm>
                <a:off x="4713920" y="7151719"/>
                <a:ext cx="1181349" cy="1181349"/>
              </a:xfrm>
              <a:prstGeom prst="rect">
                <a:avLst/>
              </a:prstGeom>
              <a:noFill/>
              <a:ln>
                <a:noFill/>
              </a:ln>
            </p:spPr>
          </p:pic>
          <p:sp>
            <p:nvSpPr>
              <p:cNvPr id="152" name="Google Shape;152;p1"/>
              <p:cNvSpPr/>
              <p:nvPr/>
            </p:nvSpPr>
            <p:spPr>
              <a:xfrm>
                <a:off x="5711563" y="7246584"/>
                <a:ext cx="751915" cy="458630"/>
              </a:xfrm>
              <a:prstGeom prst="wedgeEllipseCallout">
                <a:avLst>
                  <a:gd name="adj1" fmla="val -66437"/>
                  <a:gd name="adj2" fmla="val 20444"/>
                </a:avLst>
              </a:prstGeom>
              <a:solidFill>
                <a:srgbClr val="EA55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1"/>
              <p:cNvSpPr txBox="1"/>
              <p:nvPr/>
            </p:nvSpPr>
            <p:spPr>
              <a:xfrm>
                <a:off x="5704221" y="7275844"/>
                <a:ext cx="7648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b="1" dirty="0">
                    <a:solidFill>
                      <a:schemeClr val="lt1"/>
                    </a:solidFill>
                    <a:latin typeface="BIZ UDゴシック" panose="020B0400000000000000" pitchFamily="49" charset="-128"/>
                    <a:ea typeface="BIZ UDゴシック" panose="020B0400000000000000" pitchFamily="49" charset="-128"/>
                    <a:sym typeface="Arial"/>
                  </a:rPr>
                  <a:t>お任せ</a:t>
                </a:r>
                <a:br>
                  <a:rPr lang="ja-JP" sz="1000" b="1" dirty="0">
                    <a:solidFill>
                      <a:schemeClr val="lt1"/>
                    </a:solidFill>
                    <a:latin typeface="BIZ UDゴシック" panose="020B0400000000000000" pitchFamily="49" charset="-128"/>
                    <a:ea typeface="BIZ UDゴシック" panose="020B0400000000000000" pitchFamily="49" charset="-128"/>
                    <a:sym typeface="Arial"/>
                  </a:rPr>
                </a:br>
                <a:r>
                  <a:rPr lang="ja-JP" sz="1000" b="1" dirty="0">
                    <a:solidFill>
                      <a:schemeClr val="lt1"/>
                    </a:solidFill>
                    <a:latin typeface="BIZ UDゴシック" panose="020B0400000000000000" pitchFamily="49" charset="-128"/>
                    <a:ea typeface="BIZ UDゴシック" panose="020B0400000000000000" pitchFamily="49" charset="-128"/>
                    <a:sym typeface="Arial"/>
                  </a:rPr>
                  <a:t>ください!</a:t>
                </a:r>
                <a:endParaRPr sz="1000" b="1" dirty="0">
                  <a:solidFill>
                    <a:schemeClr val="lt1"/>
                  </a:solidFill>
                  <a:latin typeface="BIZ UDゴシック" panose="020B0400000000000000" pitchFamily="49" charset="-128"/>
                  <a:ea typeface="BIZ UDゴシック" panose="020B0400000000000000" pitchFamily="49" charset="-128"/>
                  <a:sym typeface="Arial"/>
                </a:endParaRPr>
              </a:p>
            </p:txBody>
          </p:sp>
        </p:grpSp>
      </p:grpSp>
      <p:grpSp>
        <p:nvGrpSpPr>
          <p:cNvPr id="10" name="グループ化 9">
            <a:extLst>
              <a:ext uri="{FF2B5EF4-FFF2-40B4-BE49-F238E27FC236}">
                <a16:creationId xmlns:a16="http://schemas.microsoft.com/office/drawing/2014/main" id="{CA2AF5D4-0257-3C42-1119-5470143F36A8}"/>
              </a:ext>
            </a:extLst>
          </p:cNvPr>
          <p:cNvGrpSpPr/>
          <p:nvPr/>
        </p:nvGrpSpPr>
        <p:grpSpPr>
          <a:xfrm>
            <a:off x="304424" y="3705560"/>
            <a:ext cx="3189865" cy="2818592"/>
            <a:chOff x="346251" y="3459806"/>
            <a:chExt cx="3160020" cy="2818592"/>
          </a:xfrm>
        </p:grpSpPr>
        <p:grpSp>
          <p:nvGrpSpPr>
            <p:cNvPr id="141" name="Google Shape;141;p1"/>
            <p:cNvGrpSpPr/>
            <p:nvPr/>
          </p:nvGrpSpPr>
          <p:grpSpPr>
            <a:xfrm>
              <a:off x="346251" y="3459806"/>
              <a:ext cx="3084350" cy="2818592"/>
              <a:chOff x="329811" y="3894099"/>
              <a:chExt cx="3084350" cy="2818592"/>
            </a:xfrm>
          </p:grpSpPr>
          <p:sp>
            <p:nvSpPr>
              <p:cNvPr id="142" name="Google Shape;142;p1"/>
              <p:cNvSpPr/>
              <p:nvPr/>
            </p:nvSpPr>
            <p:spPr>
              <a:xfrm>
                <a:off x="329811" y="3894099"/>
                <a:ext cx="3084350" cy="281859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1"/>
              <p:cNvSpPr/>
              <p:nvPr/>
            </p:nvSpPr>
            <p:spPr>
              <a:xfrm>
                <a:off x="329811" y="3898198"/>
                <a:ext cx="3084350" cy="381000"/>
              </a:xfrm>
              <a:prstGeom prst="rect">
                <a:avLst/>
              </a:prstGeom>
              <a:solidFill>
                <a:srgbClr val="EA55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800" b="1" dirty="0">
                    <a:solidFill>
                      <a:schemeClr val="lt1"/>
                    </a:solidFill>
                    <a:latin typeface="BIZ UDゴシック" panose="020B0400000000000000" pitchFamily="49" charset="-128"/>
                    <a:ea typeface="BIZ UDゴシック" panose="020B0400000000000000" pitchFamily="49" charset="-128"/>
                    <a:sym typeface="Arial"/>
                  </a:rPr>
                  <a:t> ▷ </a:t>
                </a:r>
                <a:r>
                  <a:rPr lang="ja-JP" sz="1800" b="1" dirty="0">
                    <a:solidFill>
                      <a:schemeClr val="lt1"/>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不公正な取引</a:t>
                </a:r>
                <a:endParaRPr dirty="0">
                  <a:latin typeface="BIZ UDゴシック" panose="020B0400000000000000" pitchFamily="49" charset="-128"/>
                  <a:ea typeface="BIZ UDゴシック" panose="020B0400000000000000" pitchFamily="49" charset="-128"/>
                </a:endParaRPr>
              </a:p>
            </p:txBody>
          </p:sp>
          <p:sp>
            <p:nvSpPr>
              <p:cNvPr id="144" name="Google Shape;144;p1"/>
              <p:cNvSpPr txBox="1"/>
              <p:nvPr/>
            </p:nvSpPr>
            <p:spPr>
              <a:xfrm>
                <a:off x="329811" y="5659861"/>
                <a:ext cx="2384155" cy="10156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ja-JP" altLang="en-US" sz="1000" b="1" dirty="0">
                    <a:solidFill>
                      <a:schemeClr val="dk1"/>
                    </a:solidFill>
                    <a:latin typeface="BIZ UDゴシック" panose="020B0400000000000000" pitchFamily="49" charset="-128"/>
                    <a:ea typeface="BIZ UDゴシック" panose="020B0400000000000000" pitchFamily="49" charset="-128"/>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中小企業は不利な立場になりやすく「</a:t>
                </a:r>
                <a:r>
                  <a:rPr lang="ja-JP" sz="1000" b="1" dirty="0">
                    <a:solidFill>
                      <a:schemeClr val="tx1"/>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合理的な理由なく</a:t>
                </a:r>
                <a:r>
                  <a:rPr lang="ja-JP" sz="1000" b="1" dirty="0">
                    <a:solidFill>
                      <a:srgbClr val="EA5504"/>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値引きさせ</a:t>
                </a:r>
                <a:r>
                  <a:rPr lang="ja-JP" altLang="en-US" sz="1000" b="1" dirty="0">
                    <a:solidFill>
                      <a:srgbClr val="EA5504"/>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られ</a:t>
                </a:r>
                <a:r>
                  <a:rPr lang="ja-JP" sz="1000" b="1" dirty="0">
                    <a:solidFill>
                      <a:srgbClr val="EA5504"/>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る</a:t>
                </a:r>
                <a:r>
                  <a:rPr lang="ja-JP" altLang="en-US" sz="1000" b="1" dirty="0">
                    <a:solidFill>
                      <a:schemeClr val="tx1"/>
                    </a:solidFill>
                    <a:latin typeface="BIZ UDゴシック" panose="020B0400000000000000" pitchFamily="49" charset="-128"/>
                    <a:ea typeface="BIZ UDゴシック" panose="020B0400000000000000" pitchFamily="49" charset="-128"/>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a:t>
                </a:r>
                <a:r>
                  <a:rPr lang="ja-JP" sz="1000" b="1" dirty="0">
                    <a:solidFill>
                      <a:schemeClr val="tx1"/>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発注者の事情のみで</a:t>
                </a:r>
                <a:r>
                  <a:rPr lang="ja-JP" sz="1000" b="1" dirty="0">
                    <a:solidFill>
                      <a:srgbClr val="EA5504"/>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価格を一方的に決め</a:t>
                </a:r>
                <a:r>
                  <a:rPr lang="ja-JP" altLang="en-US" sz="1000" b="1" dirty="0">
                    <a:solidFill>
                      <a:srgbClr val="EA5504"/>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られ</a:t>
                </a:r>
                <a:r>
                  <a:rPr lang="ja-JP" sz="1000" b="1" dirty="0">
                    <a:solidFill>
                      <a:srgbClr val="EA5504"/>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る</a:t>
                </a:r>
                <a:r>
                  <a:rPr lang="ja-JP" altLang="en-US" sz="1000" b="1" dirty="0">
                    <a:solidFill>
                      <a:schemeClr val="tx1"/>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t>
                </a:r>
                <a:r>
                  <a:rPr lang="ja-JP" sz="1000" b="1" dirty="0">
                    <a:solidFill>
                      <a:schemeClr val="tx1"/>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契約にない</a:t>
                </a:r>
                <a:r>
                  <a:rPr lang="ja-JP" sz="1000" b="1" dirty="0">
                    <a:solidFill>
                      <a:srgbClr val="EA5504"/>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無茶な要求を</a:t>
                </a:r>
                <a:r>
                  <a:rPr lang="ja-JP" altLang="en-US" sz="1000" b="1" dirty="0">
                    <a:solidFill>
                      <a:srgbClr val="EA5504"/>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され</a:t>
                </a:r>
                <a:r>
                  <a:rPr lang="ja-JP" sz="1000" b="1" dirty="0">
                    <a:solidFill>
                      <a:srgbClr val="EA5504"/>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る</a:t>
                </a:r>
                <a:r>
                  <a:rPr lang="ja-JP" altLang="en-US" sz="1000" b="1" dirty="0">
                    <a:solidFill>
                      <a:schemeClr val="tx1"/>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t>
                </a:r>
                <a:r>
                  <a:rPr lang="ja-JP" sz="1000" b="1" dirty="0">
                    <a:solidFill>
                      <a:schemeClr val="dk1"/>
                    </a:solidFill>
                    <a:latin typeface="BIZ UDゴシック" panose="020B0400000000000000" pitchFamily="49" charset="-128"/>
                    <a:ea typeface="BIZ UDゴシック" panose="020B0400000000000000" pitchFamily="49"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などの不公正な取引</a:t>
                </a:r>
                <a:r>
                  <a:rPr lang="ja-JP" altLang="en-US" sz="1000" b="1" dirty="0">
                    <a:solidFill>
                      <a:schemeClr val="dk1"/>
                    </a:solidFill>
                    <a:latin typeface="BIZ UDゴシック" panose="020B0400000000000000" pitchFamily="49" charset="-128"/>
                    <a:ea typeface="BIZ UDゴシック" panose="020B0400000000000000" pitchFamily="49" charset="-12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を要求されやすい傾向にあります。</a:t>
                </a:r>
                <a:endParaRPr dirty="0">
                  <a:latin typeface="BIZ UDゴシック" panose="020B0400000000000000" pitchFamily="49" charset="-128"/>
                  <a:ea typeface="BIZ UDゴシック" panose="020B0400000000000000" pitchFamily="49" charset="-128"/>
                </a:endParaRPr>
              </a:p>
            </p:txBody>
          </p:sp>
        </p:grpSp>
        <p:grpSp>
          <p:nvGrpSpPr>
            <p:cNvPr id="9" name="グループ化 8">
              <a:extLst>
                <a:ext uri="{FF2B5EF4-FFF2-40B4-BE49-F238E27FC236}">
                  <a16:creationId xmlns:a16="http://schemas.microsoft.com/office/drawing/2014/main" id="{922FC80B-8401-693B-DAED-D114971EBEF7}"/>
                </a:ext>
              </a:extLst>
            </p:cNvPr>
            <p:cNvGrpSpPr/>
            <p:nvPr/>
          </p:nvGrpSpPr>
          <p:grpSpPr>
            <a:xfrm>
              <a:off x="438038" y="3860838"/>
              <a:ext cx="3068233" cy="2248011"/>
              <a:chOff x="438038" y="3860838"/>
              <a:chExt cx="3068233" cy="2248011"/>
            </a:xfrm>
          </p:grpSpPr>
          <p:pic>
            <p:nvPicPr>
              <p:cNvPr id="145" name="Google Shape;145;p1" descr="アイコン&#10;&#10;自動的に生成された説明"/>
              <p:cNvPicPr preferRelativeResize="0"/>
              <p:nvPr/>
            </p:nvPicPr>
            <p:blipFill rotWithShape="1">
              <a:blip r:embed="rId13">
                <a:alphaModFix/>
              </a:blip>
              <a:srcRect/>
              <a:stretch/>
            </p:blipFill>
            <p:spPr>
              <a:xfrm>
                <a:off x="2650303" y="5332450"/>
                <a:ext cx="747557" cy="776399"/>
              </a:xfrm>
              <a:prstGeom prst="rect">
                <a:avLst/>
              </a:prstGeom>
              <a:noFill/>
              <a:ln>
                <a:noFill/>
              </a:ln>
            </p:spPr>
          </p:pic>
          <p:sp>
            <p:nvSpPr>
              <p:cNvPr id="154" name="Google Shape;154;p1"/>
              <p:cNvSpPr txBox="1"/>
              <p:nvPr/>
            </p:nvSpPr>
            <p:spPr>
              <a:xfrm>
                <a:off x="573877" y="3860838"/>
                <a:ext cx="273645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b="1">
                    <a:solidFill>
                      <a:schemeClr val="dk1"/>
                    </a:solidFill>
                    <a:latin typeface="Meiryo UI" panose="020B0604030504040204" pitchFamily="50" charset="-128"/>
                    <a:ea typeface="Meiryo UI" panose="020B0604030504040204" pitchFamily="50" charset="-128"/>
                    <a:sym typeface="Arial"/>
                  </a:rPr>
                  <a:t>下請法違反の指導件数</a:t>
                </a:r>
                <a:r>
                  <a:rPr lang="ja-JP" sz="800">
                    <a:solidFill>
                      <a:schemeClr val="dk1"/>
                    </a:solidFill>
                    <a:latin typeface="Meiryo UI" panose="020B0604030504040204" pitchFamily="50" charset="-128"/>
                    <a:ea typeface="Meiryo UI" panose="020B0604030504040204" pitchFamily="50" charset="-128"/>
                    <a:sym typeface="Arial"/>
                  </a:rPr>
                  <a:t>（公正取引委員会）</a:t>
                </a:r>
                <a:endParaRPr sz="800">
                  <a:solidFill>
                    <a:schemeClr val="dk1"/>
                  </a:solidFill>
                  <a:latin typeface="Meiryo UI" panose="020B0604030504040204" pitchFamily="50" charset="-128"/>
                  <a:ea typeface="Meiryo UI" panose="020B0604030504040204" pitchFamily="50" charset="-128"/>
                  <a:sym typeface="Arial"/>
                </a:endParaRPr>
              </a:p>
            </p:txBody>
          </p:sp>
          <p:cxnSp>
            <p:nvCxnSpPr>
              <p:cNvPr id="155" name="Google Shape;155;p1"/>
              <p:cNvCxnSpPr/>
              <p:nvPr/>
            </p:nvCxnSpPr>
            <p:spPr>
              <a:xfrm>
                <a:off x="438038" y="5237760"/>
                <a:ext cx="2887548" cy="0"/>
              </a:xfrm>
              <a:prstGeom prst="straightConnector1">
                <a:avLst/>
              </a:prstGeom>
              <a:noFill/>
              <a:ln w="9525" cap="flat" cmpd="sng">
                <a:solidFill>
                  <a:srgbClr val="BFBFBF"/>
                </a:solidFill>
                <a:prstDash val="solid"/>
                <a:round/>
                <a:headEnd type="none" w="sm" len="sm"/>
                <a:tailEnd type="none" w="sm" len="sm"/>
              </a:ln>
            </p:spPr>
          </p:cxnSp>
          <p:sp>
            <p:nvSpPr>
              <p:cNvPr id="156" name="Google Shape;156;p1"/>
              <p:cNvSpPr txBox="1"/>
              <p:nvPr/>
            </p:nvSpPr>
            <p:spPr>
              <a:xfrm>
                <a:off x="1661794" y="4333484"/>
                <a:ext cx="45326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dirty="0">
                    <a:solidFill>
                      <a:srgbClr val="EA5504"/>
                    </a:solidFill>
                    <a:latin typeface="Arial"/>
                    <a:ea typeface="Arial"/>
                    <a:cs typeface="Arial"/>
                    <a:sym typeface="Arial"/>
                  </a:rPr>
                  <a:t>▼</a:t>
                </a:r>
                <a:endParaRPr sz="1800" dirty="0"/>
              </a:p>
            </p:txBody>
          </p:sp>
          <p:sp>
            <p:nvSpPr>
              <p:cNvPr id="157" name="Google Shape;157;p1"/>
              <p:cNvSpPr txBox="1"/>
              <p:nvPr/>
            </p:nvSpPr>
            <p:spPr>
              <a:xfrm>
                <a:off x="626704" y="4083625"/>
                <a:ext cx="211671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dirty="0">
                    <a:solidFill>
                      <a:schemeClr val="dk1"/>
                    </a:solidFill>
                    <a:latin typeface="HGS創英角ｺﾞｼｯｸUB" panose="020B0900000000000000" pitchFamily="50" charset="-128"/>
                    <a:ea typeface="HGS創英角ｺﾞｼｯｸUB" panose="020B0900000000000000" pitchFamily="50" charset="-128"/>
                    <a:sym typeface="Arial"/>
                  </a:rPr>
                  <a:t>2013年：</a:t>
                </a:r>
                <a:r>
                  <a:rPr lang="ja-JP" sz="1800" b="1" dirty="0">
                    <a:solidFill>
                      <a:schemeClr val="dk1"/>
                    </a:solidFill>
                    <a:latin typeface="Meiryo UI" panose="020B0604030504040204" pitchFamily="50" charset="-128"/>
                    <a:ea typeface="Meiryo UI" panose="020B0604030504040204" pitchFamily="50" charset="-128"/>
                    <a:sym typeface="Arial"/>
                  </a:rPr>
                  <a:t>約5,000件</a:t>
                </a:r>
                <a:endParaRPr sz="1400" b="1" dirty="0">
                  <a:solidFill>
                    <a:schemeClr val="dk1"/>
                  </a:solidFill>
                  <a:latin typeface="Meiryo UI" panose="020B0604030504040204" pitchFamily="50" charset="-128"/>
                  <a:ea typeface="Meiryo UI" panose="020B0604030504040204" pitchFamily="50" charset="-128"/>
                  <a:sym typeface="Arial"/>
                </a:endParaRPr>
              </a:p>
            </p:txBody>
          </p:sp>
          <p:sp>
            <p:nvSpPr>
              <p:cNvPr id="158" name="Google Shape;158;p1"/>
              <p:cNvSpPr txBox="1"/>
              <p:nvPr/>
            </p:nvSpPr>
            <p:spPr>
              <a:xfrm>
                <a:off x="626260" y="4569625"/>
                <a:ext cx="2207429"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dirty="0">
                    <a:solidFill>
                      <a:schemeClr val="dk1"/>
                    </a:solidFill>
                    <a:latin typeface="HGS創英角ｺﾞｼｯｸUB" panose="020B0900000000000000" pitchFamily="50" charset="-128"/>
                    <a:ea typeface="HGS創英角ｺﾞｼｯｸUB" panose="020B0900000000000000" pitchFamily="50" charset="-128"/>
                    <a:sym typeface="Arial"/>
                  </a:rPr>
                  <a:t>2023年：</a:t>
                </a:r>
                <a:r>
                  <a:rPr lang="ja-JP" sz="2000" b="1" dirty="0">
                    <a:solidFill>
                      <a:srgbClr val="EA5504"/>
                    </a:solidFill>
                    <a:latin typeface="Meiryo UI" panose="020B0604030504040204" pitchFamily="50" charset="-128"/>
                    <a:ea typeface="Meiryo UI" panose="020B0604030504040204" pitchFamily="50" charset="-128"/>
                    <a:sym typeface="Arial"/>
                  </a:rPr>
                  <a:t>8,000件超</a:t>
                </a:r>
                <a:endParaRPr sz="1400" b="1" dirty="0">
                  <a:solidFill>
                    <a:srgbClr val="EA5504"/>
                  </a:solidFill>
                  <a:latin typeface="Meiryo UI" panose="020B0604030504040204" pitchFamily="50" charset="-128"/>
                  <a:ea typeface="Meiryo UI" panose="020B0604030504040204" pitchFamily="50" charset="-128"/>
                  <a:sym typeface="Arial"/>
                </a:endParaRPr>
              </a:p>
            </p:txBody>
          </p:sp>
          <p:sp>
            <p:nvSpPr>
              <p:cNvPr id="159" name="Google Shape;159;p1"/>
              <p:cNvSpPr txBox="1"/>
              <p:nvPr/>
            </p:nvSpPr>
            <p:spPr>
              <a:xfrm>
                <a:off x="1191900" y="4906006"/>
                <a:ext cx="231437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dirty="0">
                    <a:solidFill>
                      <a:schemeClr val="dk1"/>
                    </a:solidFill>
                    <a:latin typeface="HGS創英角ｺﾞｼｯｸUB" panose="020B0900000000000000" pitchFamily="50" charset="-128"/>
                    <a:ea typeface="HGS創英角ｺﾞｼｯｸUB" panose="020B0900000000000000" pitchFamily="50" charset="-128"/>
                    <a:sym typeface="Arial"/>
                  </a:rPr>
                  <a:t>→10年間で</a:t>
                </a:r>
                <a:r>
                  <a:rPr lang="ja-JP" sz="1600" b="1" dirty="0">
                    <a:solidFill>
                      <a:srgbClr val="EA5504"/>
                    </a:solidFill>
                    <a:latin typeface="Meiryo UI" panose="020B0604030504040204" pitchFamily="50" charset="-128"/>
                    <a:ea typeface="Meiryo UI" panose="020B0604030504040204" pitchFamily="50" charset="-128"/>
                    <a:sym typeface="Arial"/>
                  </a:rPr>
                  <a:t>3,000件</a:t>
                </a:r>
                <a:r>
                  <a:rPr lang="ja-JP" sz="1000" dirty="0">
                    <a:solidFill>
                      <a:schemeClr val="dk1"/>
                    </a:solidFill>
                    <a:latin typeface="HGS創英角ｺﾞｼｯｸUB" panose="020B0900000000000000" pitchFamily="50" charset="-128"/>
                    <a:ea typeface="HGS創英角ｺﾞｼｯｸUB" panose="020B0900000000000000" pitchFamily="50" charset="-128"/>
                    <a:sym typeface="Arial"/>
                  </a:rPr>
                  <a:t>以上増加！</a:t>
                </a:r>
                <a:endParaRPr sz="1400" dirty="0">
                  <a:solidFill>
                    <a:srgbClr val="EA5504"/>
                  </a:solidFill>
                  <a:latin typeface="HGS創英角ｺﾞｼｯｸUB" panose="020B0900000000000000" pitchFamily="50" charset="-128"/>
                  <a:ea typeface="HGS創英角ｺﾞｼｯｸUB" panose="020B0900000000000000" pitchFamily="50" charset="-128"/>
                  <a:sym typeface="Arial"/>
                </a:endParaRPr>
              </a:p>
            </p:txBody>
          </p:sp>
        </p:grpSp>
      </p:grpSp>
      <p:grpSp>
        <p:nvGrpSpPr>
          <p:cNvPr id="12" name="グループ化 11">
            <a:extLst>
              <a:ext uri="{FF2B5EF4-FFF2-40B4-BE49-F238E27FC236}">
                <a16:creationId xmlns:a16="http://schemas.microsoft.com/office/drawing/2014/main" id="{37354392-CF13-B25A-BB1E-B25D652E9F3C}"/>
              </a:ext>
            </a:extLst>
          </p:cNvPr>
          <p:cNvGrpSpPr/>
          <p:nvPr/>
        </p:nvGrpSpPr>
        <p:grpSpPr>
          <a:xfrm>
            <a:off x="3680201" y="3705384"/>
            <a:ext cx="3591756" cy="2826154"/>
            <a:chOff x="3693551" y="3456549"/>
            <a:chExt cx="3591756" cy="2826154"/>
          </a:xfrm>
        </p:grpSpPr>
        <p:grpSp>
          <p:nvGrpSpPr>
            <p:cNvPr id="136" name="Google Shape;136;p1"/>
            <p:cNvGrpSpPr/>
            <p:nvPr/>
          </p:nvGrpSpPr>
          <p:grpSpPr>
            <a:xfrm>
              <a:off x="3693551" y="3456549"/>
              <a:ext cx="3591756" cy="2826154"/>
              <a:chOff x="370846" y="3924285"/>
              <a:chExt cx="3591756" cy="2826154"/>
            </a:xfrm>
          </p:grpSpPr>
          <p:sp>
            <p:nvSpPr>
              <p:cNvPr id="137" name="Google Shape;137;p1"/>
              <p:cNvSpPr/>
              <p:nvPr/>
            </p:nvSpPr>
            <p:spPr>
              <a:xfrm>
                <a:off x="376913" y="3927542"/>
                <a:ext cx="3585689" cy="282289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8" name="Google Shape;138;p1"/>
              <p:cNvSpPr/>
              <p:nvPr/>
            </p:nvSpPr>
            <p:spPr>
              <a:xfrm>
                <a:off x="370846" y="3924285"/>
                <a:ext cx="3585871" cy="381000"/>
              </a:xfrm>
              <a:prstGeom prst="rect">
                <a:avLst/>
              </a:prstGeom>
              <a:solidFill>
                <a:srgbClr val="EA55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800" b="1" dirty="0">
                    <a:solidFill>
                      <a:schemeClr val="lt1"/>
                    </a:solidFill>
                    <a:latin typeface="BIZ UDゴシック" panose="020B0400000000000000" pitchFamily="49" charset="-128"/>
                    <a:ea typeface="BIZ UDゴシック" panose="020B0400000000000000" pitchFamily="49" charset="-128"/>
                    <a:sym typeface="Arial"/>
                  </a:rPr>
                  <a:t> ▷ 後継者不足</a:t>
                </a:r>
                <a:endParaRPr dirty="0">
                  <a:latin typeface="BIZ UDゴシック" panose="020B0400000000000000" pitchFamily="49" charset="-128"/>
                  <a:ea typeface="BIZ UDゴシック" panose="020B0400000000000000" pitchFamily="49" charset="-128"/>
                </a:endParaRPr>
              </a:p>
            </p:txBody>
          </p:sp>
          <p:pic>
            <p:nvPicPr>
              <p:cNvPr id="139" name="Google Shape;139;p1" descr="グラフ, 棒グラフ&#10;&#10;自動的に生成された説明"/>
              <p:cNvPicPr preferRelativeResize="0"/>
              <p:nvPr/>
            </p:nvPicPr>
            <p:blipFill rotWithShape="1">
              <a:blip r:embed="rId14">
                <a:alphaModFix/>
              </a:blip>
              <a:srcRect/>
              <a:stretch/>
            </p:blipFill>
            <p:spPr>
              <a:xfrm>
                <a:off x="1846525" y="5128530"/>
                <a:ext cx="2052854" cy="1575182"/>
              </a:xfrm>
              <a:prstGeom prst="rect">
                <a:avLst/>
              </a:prstGeom>
              <a:noFill/>
              <a:ln w="9525" cap="flat" cmpd="sng">
                <a:solidFill>
                  <a:schemeClr val="tx2"/>
                </a:solidFill>
                <a:prstDash val="solid"/>
                <a:round/>
                <a:headEnd type="none" w="sm" len="sm"/>
                <a:tailEnd type="none" w="sm" len="sm"/>
              </a:ln>
            </p:spPr>
          </p:pic>
          <p:sp>
            <p:nvSpPr>
              <p:cNvPr id="140" name="Google Shape;140;p1"/>
              <p:cNvSpPr txBox="1"/>
              <p:nvPr/>
            </p:nvSpPr>
            <p:spPr>
              <a:xfrm>
                <a:off x="468582" y="4414608"/>
                <a:ext cx="343079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50" b="1" dirty="0">
                    <a:solidFill>
                      <a:schemeClr val="dk1"/>
                    </a:solidFill>
                    <a:latin typeface="BIZ UDゴシック" panose="020B0400000000000000" pitchFamily="49" charset="-128"/>
                    <a:ea typeface="BIZ UDゴシック" panose="020B0400000000000000" pitchFamily="49" charset="-128"/>
                    <a:sym typeface="Arial"/>
                  </a:rPr>
                  <a:t>経営者が</a:t>
                </a:r>
                <a:r>
                  <a:rPr lang="ja-JP" sz="1050" dirty="0">
                    <a:solidFill>
                      <a:schemeClr val="dk1"/>
                    </a:solidFill>
                    <a:latin typeface="BIZ UDゴシック" panose="020B0400000000000000" pitchFamily="49" charset="-128"/>
                    <a:ea typeface="BIZ UDゴシック" panose="020B0400000000000000" pitchFamily="49" charset="-128"/>
                    <a:sym typeface="Arial"/>
                  </a:rPr>
                  <a:t>70</a:t>
                </a:r>
                <a:r>
                  <a:rPr lang="ja-JP" sz="1050" b="1" dirty="0">
                    <a:solidFill>
                      <a:schemeClr val="dk1"/>
                    </a:solidFill>
                    <a:latin typeface="BIZ UDゴシック" panose="020B0400000000000000" pitchFamily="49" charset="-128"/>
                    <a:ea typeface="BIZ UDゴシック" panose="020B0400000000000000" pitchFamily="49" charset="-128"/>
                    <a:sym typeface="Arial"/>
                  </a:rPr>
                  <a:t>歳以上の会社のうち、</a:t>
                </a:r>
                <a:r>
                  <a:rPr lang="ja-JP" sz="1050" b="1" dirty="0">
                    <a:solidFill>
                      <a:srgbClr val="EA5504"/>
                    </a:solidFill>
                    <a:latin typeface="BIZ UDゴシック" panose="020B0400000000000000" pitchFamily="49" charset="-128"/>
                    <a:ea typeface="BIZ UDゴシック" panose="020B0400000000000000" pitchFamily="49" charset="-128"/>
                    <a:sym typeface="Arial"/>
                  </a:rPr>
                  <a:t>130万社近い中小企業で後継者が決まっていません</a:t>
                </a:r>
                <a:r>
                  <a:rPr lang="ja-JP" sz="1050" b="1" dirty="0">
                    <a:solidFill>
                      <a:schemeClr val="dk1"/>
                    </a:solidFill>
                    <a:latin typeface="BIZ UDゴシック" panose="020B0400000000000000" pitchFamily="49" charset="-128"/>
                    <a:ea typeface="BIZ UDゴシック" panose="020B0400000000000000" pitchFamily="49" charset="-128"/>
                    <a:sym typeface="Arial"/>
                  </a:rPr>
                  <a:t>。これらの企業は</a:t>
                </a:r>
                <a:r>
                  <a:rPr lang="ja-JP" sz="1050" b="1" dirty="0">
                    <a:solidFill>
                      <a:schemeClr val="tx1"/>
                    </a:solidFill>
                    <a:latin typeface="BIZ UDゴシック" panose="020B0400000000000000" pitchFamily="49" charset="-128"/>
                    <a:ea typeface="BIZ UDゴシック" panose="020B0400000000000000" pitchFamily="49" charset="-128"/>
                    <a:sym typeface="Arial"/>
                  </a:rPr>
                  <a:t>後継者不足で</a:t>
                </a:r>
                <a:r>
                  <a:rPr lang="ja-JP" sz="1050" b="1" dirty="0">
                    <a:solidFill>
                      <a:srgbClr val="EA5504"/>
                    </a:solidFill>
                    <a:latin typeface="BIZ UDゴシック" panose="020B0400000000000000" pitchFamily="49" charset="-128"/>
                    <a:ea typeface="BIZ UDゴシック" panose="020B0400000000000000" pitchFamily="49" charset="-128"/>
                    <a:sym typeface="Arial"/>
                  </a:rPr>
                  <a:t>将来的に廃業する</a:t>
                </a:r>
                <a:r>
                  <a:rPr lang="ja-JP" sz="1050" b="1" dirty="0">
                    <a:solidFill>
                      <a:schemeClr val="dk1"/>
                    </a:solidFill>
                    <a:latin typeface="BIZ UDゴシック" panose="020B0400000000000000" pitchFamily="49" charset="-128"/>
                    <a:ea typeface="BIZ UDゴシック" panose="020B0400000000000000" pitchFamily="49" charset="-128"/>
                    <a:sym typeface="Arial"/>
                  </a:rPr>
                  <a:t>可能性があるといわれています。</a:t>
                </a:r>
                <a:endParaRPr dirty="0">
                  <a:latin typeface="BIZ UDゴシック" panose="020B0400000000000000" pitchFamily="49" charset="-128"/>
                  <a:ea typeface="BIZ UDゴシック" panose="020B0400000000000000" pitchFamily="49" charset="-128"/>
                </a:endParaRPr>
              </a:p>
            </p:txBody>
          </p:sp>
        </p:grpSp>
        <p:pic>
          <p:nvPicPr>
            <p:cNvPr id="160" name="Google Shape;160;p1" descr="アイコン&#10;&#10;自動的に生成された説明"/>
            <p:cNvPicPr preferRelativeResize="0"/>
            <p:nvPr/>
          </p:nvPicPr>
          <p:blipFill rotWithShape="1">
            <a:blip r:embed="rId15">
              <a:alphaModFix/>
            </a:blip>
            <a:srcRect/>
            <a:stretch/>
          </p:blipFill>
          <p:spPr>
            <a:xfrm>
              <a:off x="4036459" y="4829205"/>
              <a:ext cx="981431" cy="1246458"/>
            </a:xfrm>
            <a:prstGeom prst="rect">
              <a:avLst/>
            </a:prstGeom>
            <a:noFill/>
            <a:ln>
              <a:noFill/>
            </a:ln>
          </p:spPr>
        </p:pic>
      </p:grpSp>
      <p:sp>
        <p:nvSpPr>
          <p:cNvPr id="2" name="Google Shape;110;p1">
            <a:extLst>
              <a:ext uri="{FF2B5EF4-FFF2-40B4-BE49-F238E27FC236}">
                <a16:creationId xmlns:a16="http://schemas.microsoft.com/office/drawing/2014/main" id="{5F517C84-7A3A-427E-0460-3E0A4C83ED03}"/>
              </a:ext>
            </a:extLst>
          </p:cNvPr>
          <p:cNvSpPr txBox="1"/>
          <p:nvPr/>
        </p:nvSpPr>
        <p:spPr>
          <a:xfrm>
            <a:off x="353872" y="3057663"/>
            <a:ext cx="421801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800" dirty="0">
                <a:solidFill>
                  <a:schemeClr val="dk1"/>
                </a:solidFill>
                <a:latin typeface="HGS創英角ｺﾞｼｯｸUB" panose="020B0900000000000000" pitchFamily="50" charset="-128"/>
                <a:ea typeface="HGS創英角ｺﾞｼｯｸUB" panose="020B0900000000000000" pitchFamily="50"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中小企業をとりまく課題</a:t>
            </a:r>
            <a:endParaRPr dirty="0">
              <a:latin typeface="HGS創英角ｺﾞｼｯｸUB" panose="020B0900000000000000" pitchFamily="50" charset="-128"/>
              <a:ea typeface="HGS創英角ｺﾞｼｯｸUB" panose="020B0900000000000000" pitchFamily="50" charset="-128"/>
            </a:endParaRPr>
          </a:p>
        </p:txBody>
      </p:sp>
      <p:sp>
        <p:nvSpPr>
          <p:cNvPr id="13" name="Google Shape;117;p1">
            <a:extLst>
              <a:ext uri="{FF2B5EF4-FFF2-40B4-BE49-F238E27FC236}">
                <a16:creationId xmlns:a16="http://schemas.microsoft.com/office/drawing/2014/main" id="{2C2AEFBD-E11C-7E80-6BD3-0A8A1F59425E}"/>
              </a:ext>
            </a:extLst>
          </p:cNvPr>
          <p:cNvSpPr/>
          <p:nvPr/>
        </p:nvSpPr>
        <p:spPr>
          <a:xfrm>
            <a:off x="304424" y="3044273"/>
            <a:ext cx="4218011" cy="560153"/>
          </a:xfrm>
          <a:prstGeom prst="rect">
            <a:avLst/>
          </a:prstGeom>
          <a:noFill/>
          <a:ln w="25400" cap="flat" cmpd="sng">
            <a:solidFill>
              <a:srgbClr val="EA55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 name="図 15" descr="挿絵 が含まれている画像&#10;&#10;自動的に生成された説明">
            <a:extLst>
              <a:ext uri="{FF2B5EF4-FFF2-40B4-BE49-F238E27FC236}">
                <a16:creationId xmlns:a16="http://schemas.microsoft.com/office/drawing/2014/main" id="{89CF60B5-876F-D645-E15A-CD75DC1DEF2D}"/>
              </a:ext>
            </a:extLst>
          </p:cNvPr>
          <p:cNvPicPr>
            <a:picLocks noChangeAspect="1"/>
          </p:cNvPicPr>
          <p:nvPr/>
        </p:nvPicPr>
        <p:blipFill>
          <a:blip r:embed="rId16"/>
          <a:srcRect b="48666"/>
          <a:stretch/>
        </p:blipFill>
        <p:spPr>
          <a:xfrm>
            <a:off x="551548" y="7669908"/>
            <a:ext cx="697688" cy="10530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7" name="二等辺三角形 6">
            <a:extLst>
              <a:ext uri="{FF2B5EF4-FFF2-40B4-BE49-F238E27FC236}">
                <a16:creationId xmlns:a16="http://schemas.microsoft.com/office/drawing/2014/main" id="{613C1BC2-C06B-8AD2-9025-E5A276F1DBF1}"/>
              </a:ext>
            </a:extLst>
          </p:cNvPr>
          <p:cNvSpPr/>
          <p:nvPr/>
        </p:nvSpPr>
        <p:spPr>
          <a:xfrm rot="17522538">
            <a:off x="5281075" y="8691469"/>
            <a:ext cx="218154" cy="374648"/>
          </a:xfrm>
          <a:prstGeom prst="triangl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a:extLst>
              <a:ext uri="{FF2B5EF4-FFF2-40B4-BE49-F238E27FC236}">
                <a16:creationId xmlns:a16="http://schemas.microsoft.com/office/drawing/2014/main" id="{10D4CA4F-B2CE-15E7-8DB1-3406FEF8C8AF}"/>
              </a:ext>
            </a:extLst>
          </p:cNvPr>
          <p:cNvSpPr/>
          <p:nvPr/>
        </p:nvSpPr>
        <p:spPr>
          <a:xfrm rot="10053919">
            <a:off x="4127994" y="7962520"/>
            <a:ext cx="218154" cy="374648"/>
          </a:xfrm>
          <a:prstGeom prst="triangle">
            <a:avLst/>
          </a:prstGeom>
          <a:solidFill>
            <a:srgbClr val="E36C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二等辺三角形 2">
            <a:extLst>
              <a:ext uri="{FF2B5EF4-FFF2-40B4-BE49-F238E27FC236}">
                <a16:creationId xmlns:a16="http://schemas.microsoft.com/office/drawing/2014/main" id="{E4D17AD8-3E58-75B1-909B-F98E604FA7FD}"/>
              </a:ext>
            </a:extLst>
          </p:cNvPr>
          <p:cNvSpPr/>
          <p:nvPr/>
        </p:nvSpPr>
        <p:spPr>
          <a:xfrm rot="8716811">
            <a:off x="6446475" y="5718862"/>
            <a:ext cx="194286" cy="356707"/>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Google Shape;166;p2"/>
          <p:cNvSpPr/>
          <p:nvPr/>
        </p:nvSpPr>
        <p:spPr>
          <a:xfrm>
            <a:off x="-6996" y="0"/>
            <a:ext cx="7566996" cy="1298734"/>
          </a:xfrm>
          <a:prstGeom prst="rect">
            <a:avLst/>
          </a:prstGeom>
          <a:solidFill>
            <a:srgbClr val="EA55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7" name="Google Shape;167;p2"/>
          <p:cNvGrpSpPr/>
          <p:nvPr/>
        </p:nvGrpSpPr>
        <p:grpSpPr>
          <a:xfrm>
            <a:off x="0" y="793796"/>
            <a:ext cx="7560000" cy="3238887"/>
            <a:chOff x="0" y="-28575"/>
            <a:chExt cx="2709333" cy="1279811"/>
          </a:xfrm>
        </p:grpSpPr>
        <p:sp>
          <p:nvSpPr>
            <p:cNvPr id="168" name="Google Shape;168;p2"/>
            <p:cNvSpPr/>
            <p:nvPr/>
          </p:nvSpPr>
          <p:spPr>
            <a:xfrm>
              <a:off x="0" y="0"/>
              <a:ext cx="2709333" cy="1251236"/>
            </a:xfrm>
            <a:custGeom>
              <a:avLst/>
              <a:gdLst/>
              <a:ahLst/>
              <a:cxnLst/>
              <a:rect l="l" t="t" r="r" b="b"/>
              <a:pathLst>
                <a:path w="2709333" h="1251236" extrusionOk="0">
                  <a:moveTo>
                    <a:pt x="0" y="0"/>
                  </a:moveTo>
                  <a:lnTo>
                    <a:pt x="2709333" y="0"/>
                  </a:lnTo>
                  <a:lnTo>
                    <a:pt x="2709333" y="1251236"/>
                  </a:lnTo>
                  <a:lnTo>
                    <a:pt x="0" y="1251236"/>
                  </a:lnTo>
                  <a:close/>
                </a:path>
              </a:pathLst>
            </a:custGeom>
            <a:solidFill>
              <a:srgbClr val="7191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2"/>
            <p:cNvSpPr txBox="1"/>
            <p:nvPr/>
          </p:nvSpPr>
          <p:spPr>
            <a:xfrm>
              <a:off x="0" y="-28575"/>
              <a:ext cx="2709333" cy="1279811"/>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70" name="Google Shape;170;p2"/>
          <p:cNvSpPr/>
          <p:nvPr/>
        </p:nvSpPr>
        <p:spPr>
          <a:xfrm>
            <a:off x="-595942" y="1278030"/>
            <a:ext cx="4123644" cy="2082440"/>
          </a:xfrm>
          <a:custGeom>
            <a:avLst/>
            <a:gdLst/>
            <a:ahLst/>
            <a:cxnLst/>
            <a:rect l="l" t="t" r="r" b="b"/>
            <a:pathLst>
              <a:path w="4123644" h="2082440" extrusionOk="0">
                <a:moveTo>
                  <a:pt x="0" y="0"/>
                </a:moveTo>
                <a:lnTo>
                  <a:pt x="4123644" y="0"/>
                </a:lnTo>
                <a:lnTo>
                  <a:pt x="4123644" y="2082440"/>
                </a:lnTo>
                <a:lnTo>
                  <a:pt x="0" y="2082440"/>
                </a:lnTo>
                <a:lnTo>
                  <a:pt x="0" y="0"/>
                </a:lnTo>
                <a:close/>
              </a:path>
            </a:pathLst>
          </a:custGeom>
          <a:blipFill rotWithShape="1">
            <a:blip r:embed="rId3">
              <a:alphaModFix amt="25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71" name="Google Shape;171;p2"/>
          <p:cNvGrpSpPr/>
          <p:nvPr/>
        </p:nvGrpSpPr>
        <p:grpSpPr>
          <a:xfrm rot="3946364">
            <a:off x="7130116" y="1157928"/>
            <a:ext cx="273036" cy="426245"/>
            <a:chOff x="0" y="0"/>
            <a:chExt cx="475154" cy="711200"/>
          </a:xfrm>
        </p:grpSpPr>
        <p:sp>
          <p:nvSpPr>
            <p:cNvPr id="172" name="Google Shape;172;p2"/>
            <p:cNvSpPr/>
            <p:nvPr/>
          </p:nvSpPr>
          <p:spPr>
            <a:xfrm>
              <a:off x="0" y="0"/>
              <a:ext cx="475154" cy="711200"/>
            </a:xfrm>
            <a:custGeom>
              <a:avLst/>
              <a:gdLst/>
              <a:ahLst/>
              <a:cxnLst/>
              <a:rect l="l" t="t" r="r" b="b"/>
              <a:pathLst>
                <a:path w="475154" h="711200" extrusionOk="0">
                  <a:moveTo>
                    <a:pt x="237577" y="0"/>
                  </a:moveTo>
                  <a:lnTo>
                    <a:pt x="475154" y="711200"/>
                  </a:lnTo>
                  <a:lnTo>
                    <a:pt x="0" y="711200"/>
                  </a:lnTo>
                  <a:lnTo>
                    <a:pt x="237577" y="0"/>
                  </a:lnTo>
                  <a:close/>
                </a:path>
              </a:pathLst>
            </a:custGeom>
            <a:solidFill>
              <a:srgbClr val="7ED9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3" name="Google Shape;173;p2"/>
            <p:cNvSpPr txBox="1"/>
            <p:nvPr/>
          </p:nvSpPr>
          <p:spPr>
            <a:xfrm>
              <a:off x="74243" y="301626"/>
              <a:ext cx="326668" cy="358774"/>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4" name="Google Shape;174;p2"/>
          <p:cNvGrpSpPr/>
          <p:nvPr/>
        </p:nvGrpSpPr>
        <p:grpSpPr>
          <a:xfrm rot="-4113982">
            <a:off x="1796407" y="2511950"/>
            <a:ext cx="400590" cy="599595"/>
            <a:chOff x="0" y="0"/>
            <a:chExt cx="475154" cy="711200"/>
          </a:xfrm>
        </p:grpSpPr>
        <p:sp>
          <p:nvSpPr>
            <p:cNvPr id="175" name="Google Shape;175;p2"/>
            <p:cNvSpPr/>
            <p:nvPr/>
          </p:nvSpPr>
          <p:spPr>
            <a:xfrm>
              <a:off x="0" y="0"/>
              <a:ext cx="475154" cy="711200"/>
            </a:xfrm>
            <a:custGeom>
              <a:avLst/>
              <a:gdLst/>
              <a:ahLst/>
              <a:cxnLst/>
              <a:rect l="l" t="t" r="r" b="b"/>
              <a:pathLst>
                <a:path w="475154" h="711200" extrusionOk="0">
                  <a:moveTo>
                    <a:pt x="237577" y="0"/>
                  </a:moveTo>
                  <a:lnTo>
                    <a:pt x="475154" y="711200"/>
                  </a:lnTo>
                  <a:lnTo>
                    <a:pt x="0" y="711200"/>
                  </a:lnTo>
                  <a:lnTo>
                    <a:pt x="237577"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 name="Google Shape;176;p2"/>
            <p:cNvSpPr txBox="1"/>
            <p:nvPr/>
          </p:nvSpPr>
          <p:spPr>
            <a:xfrm>
              <a:off x="74243" y="301625"/>
              <a:ext cx="326668" cy="35877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a:solidFill>
                  <a:schemeClr val="dk1"/>
                </a:solidFill>
                <a:latin typeface="Arial"/>
                <a:ea typeface="Arial"/>
                <a:cs typeface="Arial"/>
                <a:sym typeface="Arial"/>
              </a:endParaRPr>
            </a:p>
          </p:txBody>
        </p:sp>
      </p:grpSp>
      <p:grpSp>
        <p:nvGrpSpPr>
          <p:cNvPr id="177" name="Google Shape;177;p2"/>
          <p:cNvGrpSpPr/>
          <p:nvPr/>
        </p:nvGrpSpPr>
        <p:grpSpPr>
          <a:xfrm>
            <a:off x="-3" y="9733328"/>
            <a:ext cx="7556501" cy="960072"/>
            <a:chOff x="0" y="-28575"/>
            <a:chExt cx="3017389" cy="841375"/>
          </a:xfrm>
        </p:grpSpPr>
        <p:sp>
          <p:nvSpPr>
            <p:cNvPr id="178" name="Google Shape;178;p2"/>
            <p:cNvSpPr/>
            <p:nvPr/>
          </p:nvSpPr>
          <p:spPr>
            <a:xfrm>
              <a:off x="0" y="117144"/>
              <a:ext cx="3017389" cy="695656"/>
            </a:xfrm>
            <a:custGeom>
              <a:avLst/>
              <a:gdLst/>
              <a:ahLst/>
              <a:cxnLst/>
              <a:rect l="l" t="t" r="r" b="b"/>
              <a:pathLst>
                <a:path w="3017389" h="812800" extrusionOk="0">
                  <a:moveTo>
                    <a:pt x="0" y="0"/>
                  </a:moveTo>
                  <a:lnTo>
                    <a:pt x="3017389" y="0"/>
                  </a:lnTo>
                  <a:lnTo>
                    <a:pt x="3017389" y="812800"/>
                  </a:lnTo>
                  <a:lnTo>
                    <a:pt x="0" y="812800"/>
                  </a:lnTo>
                  <a:close/>
                </a:path>
              </a:pathLst>
            </a:custGeom>
            <a:solidFill>
              <a:srgbClr val="EA55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2"/>
            <p:cNvSpPr txBox="1"/>
            <p:nvPr/>
          </p:nvSpPr>
          <p:spPr>
            <a:xfrm>
              <a:off x="0" y="-28575"/>
              <a:ext cx="3017389"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80" name="Google Shape;180;p2"/>
          <p:cNvSpPr/>
          <p:nvPr/>
        </p:nvSpPr>
        <p:spPr>
          <a:xfrm>
            <a:off x="1724504" y="10057390"/>
            <a:ext cx="4100934" cy="478224"/>
          </a:xfrm>
          <a:custGeom>
            <a:avLst/>
            <a:gdLst/>
            <a:ahLst/>
            <a:cxnLst/>
            <a:rect l="l" t="t" r="r" b="b"/>
            <a:pathLst>
              <a:path w="4100934" h="478224" extrusionOk="0">
                <a:moveTo>
                  <a:pt x="0" y="0"/>
                </a:moveTo>
                <a:lnTo>
                  <a:pt x="4100934" y="0"/>
                </a:lnTo>
                <a:lnTo>
                  <a:pt x="4100934" y="478224"/>
                </a:lnTo>
                <a:lnTo>
                  <a:pt x="0" y="47822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2"/>
          <p:cNvSpPr txBox="1"/>
          <p:nvPr/>
        </p:nvSpPr>
        <p:spPr>
          <a:xfrm>
            <a:off x="2275907" y="119489"/>
            <a:ext cx="4464602" cy="64633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ja-JP" sz="3000" dirty="0">
                <a:solidFill>
                  <a:srgbClr val="FFFFFF"/>
                </a:solidFill>
                <a:latin typeface="HGS創英角ｺﾞｼｯｸUB" panose="020B0900000000000000" pitchFamily="50" charset="-128"/>
                <a:ea typeface="HGS創英角ｺﾞｼｯｸUB" panose="020B0900000000000000" pitchFamily="50" charset="-128"/>
                <a:sym typeface="Arial"/>
              </a:rPr>
              <a:t>に郡山りょうが答えます</a:t>
            </a:r>
            <a:endParaRPr sz="3000" dirty="0">
              <a:solidFill>
                <a:srgbClr val="FFFFFF"/>
              </a:solidFill>
              <a:latin typeface="HGS創英角ｺﾞｼｯｸUB" panose="020B0900000000000000" pitchFamily="50" charset="-128"/>
              <a:ea typeface="HGS創英角ｺﾞｼｯｸUB" panose="020B0900000000000000" pitchFamily="50" charset="-128"/>
              <a:sym typeface="Arial"/>
            </a:endParaRPr>
          </a:p>
        </p:txBody>
      </p:sp>
      <p:sp>
        <p:nvSpPr>
          <p:cNvPr id="182" name="Google Shape;182;p2"/>
          <p:cNvSpPr txBox="1"/>
          <p:nvPr/>
        </p:nvSpPr>
        <p:spPr>
          <a:xfrm>
            <a:off x="6499273" y="232195"/>
            <a:ext cx="937132" cy="47397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ja-JP" sz="2200" b="1" dirty="0">
                <a:solidFill>
                  <a:srgbClr val="FFFFFF"/>
                </a:solidFill>
                <a:latin typeface="Arial"/>
                <a:ea typeface="Arial"/>
                <a:cs typeface="Arial"/>
                <a:sym typeface="Arial"/>
              </a:rPr>
              <a:t>No.7</a:t>
            </a:r>
            <a:endParaRPr dirty="0"/>
          </a:p>
        </p:txBody>
      </p:sp>
      <p:grpSp>
        <p:nvGrpSpPr>
          <p:cNvPr id="183" name="Google Shape;183;p2"/>
          <p:cNvGrpSpPr/>
          <p:nvPr/>
        </p:nvGrpSpPr>
        <p:grpSpPr>
          <a:xfrm>
            <a:off x="295682" y="1036288"/>
            <a:ext cx="7012767" cy="2796788"/>
            <a:chOff x="329598" y="1224233"/>
            <a:chExt cx="7012767" cy="2796788"/>
          </a:xfrm>
        </p:grpSpPr>
        <p:grpSp>
          <p:nvGrpSpPr>
            <p:cNvPr id="184" name="Google Shape;184;p2"/>
            <p:cNvGrpSpPr/>
            <p:nvPr/>
          </p:nvGrpSpPr>
          <p:grpSpPr>
            <a:xfrm>
              <a:off x="2939191" y="1224233"/>
              <a:ext cx="4403174" cy="1233321"/>
              <a:chOff x="96390" y="-12923"/>
              <a:chExt cx="1577998" cy="441994"/>
            </a:xfrm>
          </p:grpSpPr>
          <p:sp>
            <p:nvSpPr>
              <p:cNvPr id="185" name="Google Shape;185;p2"/>
              <p:cNvSpPr/>
              <p:nvPr/>
            </p:nvSpPr>
            <p:spPr>
              <a:xfrm>
                <a:off x="96390" y="1323"/>
                <a:ext cx="1559416" cy="413419"/>
              </a:xfrm>
              <a:custGeom>
                <a:avLst/>
                <a:gdLst/>
                <a:ahLst/>
                <a:cxnLst/>
                <a:rect l="l" t="t" r="r" b="b"/>
                <a:pathLst>
                  <a:path w="1559416" h="413419" extrusionOk="0">
                    <a:moveTo>
                      <a:pt x="65831" y="0"/>
                    </a:moveTo>
                    <a:lnTo>
                      <a:pt x="1493585" y="0"/>
                    </a:lnTo>
                    <a:cubicBezTo>
                      <a:pt x="1511045" y="0"/>
                      <a:pt x="1527789" y="6936"/>
                      <a:pt x="1540135" y="19281"/>
                    </a:cubicBezTo>
                    <a:cubicBezTo>
                      <a:pt x="1552480" y="31627"/>
                      <a:pt x="1559416" y="48371"/>
                      <a:pt x="1559416" y="65831"/>
                    </a:cubicBezTo>
                    <a:lnTo>
                      <a:pt x="1559416" y="347589"/>
                    </a:lnTo>
                    <a:cubicBezTo>
                      <a:pt x="1559416" y="365048"/>
                      <a:pt x="1552480" y="381792"/>
                      <a:pt x="1540135" y="394138"/>
                    </a:cubicBezTo>
                    <a:cubicBezTo>
                      <a:pt x="1527789" y="406484"/>
                      <a:pt x="1511045" y="413419"/>
                      <a:pt x="1493585" y="413419"/>
                    </a:cubicBezTo>
                    <a:lnTo>
                      <a:pt x="65831" y="413419"/>
                    </a:lnTo>
                    <a:cubicBezTo>
                      <a:pt x="48371" y="413419"/>
                      <a:pt x="31627" y="406484"/>
                      <a:pt x="19281" y="394138"/>
                    </a:cubicBezTo>
                    <a:cubicBezTo>
                      <a:pt x="6936" y="381792"/>
                      <a:pt x="0" y="365048"/>
                      <a:pt x="0" y="347589"/>
                    </a:cubicBezTo>
                    <a:lnTo>
                      <a:pt x="0" y="65831"/>
                    </a:lnTo>
                    <a:cubicBezTo>
                      <a:pt x="0" y="48371"/>
                      <a:pt x="6936" y="31627"/>
                      <a:pt x="19281" y="19281"/>
                    </a:cubicBezTo>
                    <a:cubicBezTo>
                      <a:pt x="31627" y="6936"/>
                      <a:pt x="48371" y="0"/>
                      <a:pt x="65831" y="0"/>
                    </a:cubicBezTo>
                    <a:close/>
                  </a:path>
                </a:pathLst>
              </a:custGeom>
              <a:solidFill>
                <a:srgbClr val="7ED9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2"/>
              <p:cNvSpPr txBox="1"/>
              <p:nvPr/>
            </p:nvSpPr>
            <p:spPr>
              <a:xfrm>
                <a:off x="114972" y="-12923"/>
                <a:ext cx="1559416" cy="441994"/>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a:solidFill>
                    <a:schemeClr val="dk1"/>
                  </a:solidFill>
                  <a:latin typeface="Arial"/>
                  <a:ea typeface="Arial"/>
                  <a:cs typeface="Arial"/>
                  <a:sym typeface="Arial"/>
                </a:endParaRPr>
              </a:p>
            </p:txBody>
          </p:sp>
        </p:grpSp>
        <p:grpSp>
          <p:nvGrpSpPr>
            <p:cNvPr id="187" name="Google Shape;187;p2"/>
            <p:cNvGrpSpPr/>
            <p:nvPr/>
          </p:nvGrpSpPr>
          <p:grpSpPr>
            <a:xfrm>
              <a:off x="329598" y="2262847"/>
              <a:ext cx="1322255" cy="1322255"/>
              <a:chOff x="0" y="0"/>
              <a:chExt cx="1763007" cy="1763007"/>
            </a:xfrm>
          </p:grpSpPr>
          <p:sp>
            <p:nvSpPr>
              <p:cNvPr id="188" name="Google Shape;188;p2"/>
              <p:cNvSpPr/>
              <p:nvPr/>
            </p:nvSpPr>
            <p:spPr>
              <a:xfrm>
                <a:off x="0" y="0"/>
                <a:ext cx="1763007" cy="176300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504"/>
              </a:solid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9" name="Google Shape;189;p2"/>
              <p:cNvSpPr/>
              <p:nvPr/>
            </p:nvSpPr>
            <p:spPr>
              <a:xfrm>
                <a:off x="0" y="0"/>
                <a:ext cx="1763007" cy="176300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l="-12177" r="-12364" b="-24543"/>
                </a:stretch>
              </a:blip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90" name="Google Shape;190;p2"/>
            <p:cNvGrpSpPr/>
            <p:nvPr/>
          </p:nvGrpSpPr>
          <p:grpSpPr>
            <a:xfrm>
              <a:off x="1996702" y="2579955"/>
              <a:ext cx="5294536" cy="1441066"/>
              <a:chOff x="0" y="-28575"/>
              <a:chExt cx="1675229" cy="516446"/>
            </a:xfrm>
          </p:grpSpPr>
          <p:sp>
            <p:nvSpPr>
              <p:cNvPr id="191" name="Google Shape;191;p2"/>
              <p:cNvSpPr/>
              <p:nvPr/>
            </p:nvSpPr>
            <p:spPr>
              <a:xfrm>
                <a:off x="0" y="0"/>
                <a:ext cx="1675229" cy="473866"/>
              </a:xfrm>
              <a:custGeom>
                <a:avLst/>
                <a:gdLst/>
                <a:ahLst/>
                <a:cxnLst/>
                <a:rect l="l" t="t" r="r" b="b"/>
                <a:pathLst>
                  <a:path w="1675229" h="487871" extrusionOk="0">
                    <a:moveTo>
                      <a:pt x="61280" y="0"/>
                    </a:moveTo>
                    <a:lnTo>
                      <a:pt x="1613950" y="0"/>
                    </a:lnTo>
                    <a:cubicBezTo>
                      <a:pt x="1630202" y="0"/>
                      <a:pt x="1645789" y="6456"/>
                      <a:pt x="1657281" y="17948"/>
                    </a:cubicBezTo>
                    <a:cubicBezTo>
                      <a:pt x="1668773" y="29441"/>
                      <a:pt x="1675229" y="45027"/>
                      <a:pt x="1675229" y="61280"/>
                    </a:cubicBezTo>
                    <a:lnTo>
                      <a:pt x="1675229" y="426591"/>
                    </a:lnTo>
                    <a:cubicBezTo>
                      <a:pt x="1675229" y="460435"/>
                      <a:pt x="1647793" y="487871"/>
                      <a:pt x="1613950" y="487871"/>
                    </a:cubicBezTo>
                    <a:lnTo>
                      <a:pt x="61280" y="487871"/>
                    </a:lnTo>
                    <a:cubicBezTo>
                      <a:pt x="45027" y="487871"/>
                      <a:pt x="29441" y="481415"/>
                      <a:pt x="17948" y="469922"/>
                    </a:cubicBezTo>
                    <a:cubicBezTo>
                      <a:pt x="6456" y="458430"/>
                      <a:pt x="0" y="442843"/>
                      <a:pt x="0" y="426591"/>
                    </a:cubicBezTo>
                    <a:lnTo>
                      <a:pt x="0" y="61280"/>
                    </a:lnTo>
                    <a:cubicBezTo>
                      <a:pt x="0" y="27436"/>
                      <a:pt x="27436" y="0"/>
                      <a:pt x="6128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2"/>
              <p:cNvSpPr txBox="1"/>
              <p:nvPr/>
            </p:nvSpPr>
            <p:spPr>
              <a:xfrm>
                <a:off x="0" y="-28575"/>
                <a:ext cx="1675229" cy="516446"/>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93" name="Google Shape;193;p2"/>
            <p:cNvSpPr txBox="1"/>
            <p:nvPr/>
          </p:nvSpPr>
          <p:spPr>
            <a:xfrm>
              <a:off x="3263034" y="1378937"/>
              <a:ext cx="3916495" cy="923330"/>
            </a:xfrm>
            <a:prstGeom prst="rect">
              <a:avLst/>
            </a:prstGeom>
            <a:noFill/>
            <a:ln>
              <a:noFill/>
            </a:ln>
          </p:spPr>
          <p:txBody>
            <a:bodyPr spcFirstLastPara="1" wrap="square" lIns="0" tIns="0" rIns="0" bIns="0" anchor="t" anchorCtr="0">
              <a:spAutoFit/>
            </a:bodyPr>
            <a:lstStyle/>
            <a:p>
              <a:pPr marL="0" marR="0" lvl="0" indent="0" algn="l" rtl="0">
                <a:lnSpc>
                  <a:spcPct val="124500"/>
                </a:lnSpc>
                <a:spcBef>
                  <a:spcPts val="0"/>
                </a:spcBef>
                <a:spcAft>
                  <a:spcPts val="0"/>
                </a:spcAft>
                <a:buNone/>
              </a:pPr>
              <a:r>
                <a:rPr lang="ja-JP" sz="2400" b="1" dirty="0">
                  <a:solidFill>
                    <a:srgbClr val="000000"/>
                  </a:solidFill>
                  <a:latin typeface="BIZ UDゴシック" panose="020B0400000000000000" pitchFamily="49" charset="-128"/>
                  <a:ea typeface="BIZ UDゴシック" panose="020B0400000000000000" pitchFamily="49" charset="-128"/>
                  <a:sym typeface="Arial"/>
                </a:rPr>
                <a:t>政治に無関心だと何がダメなの？？</a:t>
              </a:r>
              <a:endParaRPr sz="2400" b="1" dirty="0">
                <a:solidFill>
                  <a:srgbClr val="000000"/>
                </a:solidFill>
                <a:latin typeface="BIZ UDゴシック" panose="020B0400000000000000" pitchFamily="49" charset="-128"/>
                <a:ea typeface="BIZ UDゴシック" panose="020B0400000000000000" pitchFamily="49" charset="-128"/>
                <a:sym typeface="Arial"/>
              </a:endParaRPr>
            </a:p>
          </p:txBody>
        </p:sp>
        <p:sp>
          <p:nvSpPr>
            <p:cNvPr id="194" name="Google Shape;194;p2"/>
            <p:cNvSpPr txBox="1"/>
            <p:nvPr/>
          </p:nvSpPr>
          <p:spPr>
            <a:xfrm>
              <a:off x="2120047" y="2838823"/>
              <a:ext cx="5108503"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ja-JP" altLang="en-US" sz="2000" b="1" dirty="0">
                  <a:solidFill>
                    <a:schemeClr val="dk1"/>
                  </a:solidFill>
                  <a:latin typeface="BIZ UDゴシック" panose="020B0400000000000000" pitchFamily="49" charset="-128"/>
                  <a:ea typeface="BIZ UDゴシック" panose="020B0400000000000000" pitchFamily="49" charset="-128"/>
                  <a:sym typeface="Arial"/>
                </a:rPr>
                <a:t>私たちが関心を持たないと、政治に関心</a:t>
              </a:r>
              <a:r>
                <a:rPr lang="ja-JP" altLang="en-US" sz="2000" b="1" dirty="0">
                  <a:solidFill>
                    <a:schemeClr val="dk1"/>
                  </a:solidFill>
                  <a:latin typeface="BIZ UDゴシック" panose="020B0400000000000000" pitchFamily="49" charset="-128"/>
                  <a:ea typeface="BIZ UDゴシック" panose="020B0400000000000000" pitchFamily="49" charset="-128"/>
                </a:rPr>
                <a:t>の</a:t>
              </a:r>
              <a:r>
                <a:rPr lang="ja-JP" altLang="en-US" sz="2000" b="1" dirty="0">
                  <a:solidFill>
                    <a:schemeClr val="dk1"/>
                  </a:solidFill>
                  <a:latin typeface="BIZ UDゴシック" panose="020B0400000000000000" pitchFamily="49" charset="-128"/>
                  <a:ea typeface="BIZ UDゴシック" panose="020B0400000000000000" pitchFamily="49" charset="-128"/>
                  <a:sym typeface="Arial"/>
                </a:rPr>
                <a:t>ある経営者・業界団体にとって、有利な政治や税になってしまう可能性があ</a:t>
              </a:r>
              <a:r>
                <a:rPr lang="ja-JP" altLang="en-US" sz="2000" b="1" dirty="0">
                  <a:solidFill>
                    <a:schemeClr val="dk1"/>
                  </a:solidFill>
                  <a:latin typeface="BIZ UDゴシック" panose="020B0400000000000000" pitchFamily="49" charset="-128"/>
                  <a:ea typeface="BIZ UDゴシック" panose="020B0400000000000000" pitchFamily="49" charset="-128"/>
                </a:rPr>
                <a:t>るからです</a:t>
              </a:r>
              <a:r>
                <a:rPr lang="ja-JP" altLang="en-US" sz="2000" b="1" dirty="0">
                  <a:solidFill>
                    <a:schemeClr val="dk1"/>
                  </a:solidFill>
                  <a:latin typeface="BIZ UDゴシック" panose="020B0400000000000000" pitchFamily="49" charset="-128"/>
                  <a:ea typeface="BIZ UDゴシック" panose="020B0400000000000000" pitchFamily="49" charset="-128"/>
                  <a:sym typeface="Arial"/>
                </a:rPr>
                <a:t>。</a:t>
              </a:r>
            </a:p>
          </p:txBody>
        </p:sp>
        <p:sp>
          <p:nvSpPr>
            <p:cNvPr id="195" name="Google Shape;195;p2"/>
            <p:cNvSpPr txBox="1"/>
            <p:nvPr/>
          </p:nvSpPr>
          <p:spPr>
            <a:xfrm>
              <a:off x="2240392" y="2068035"/>
              <a:ext cx="639663" cy="547842"/>
            </a:xfrm>
            <a:prstGeom prst="rect">
              <a:avLst/>
            </a:prstGeom>
            <a:noFill/>
            <a:ln>
              <a:noFill/>
            </a:ln>
          </p:spPr>
          <p:txBody>
            <a:bodyPr spcFirstLastPara="1" wrap="square" lIns="0" tIns="0" rIns="0" bIns="0" anchor="t" anchorCtr="0">
              <a:spAutoFit/>
            </a:bodyPr>
            <a:lstStyle/>
            <a:p>
              <a:pPr marL="0" marR="0" lvl="0" indent="0" algn="r" rtl="0">
                <a:lnSpc>
                  <a:spcPct val="140025"/>
                </a:lnSpc>
                <a:spcBef>
                  <a:spcPts val="0"/>
                </a:spcBef>
                <a:spcAft>
                  <a:spcPts val="0"/>
                </a:spcAft>
                <a:buNone/>
              </a:pPr>
              <a:r>
                <a:rPr lang="ja-JP" sz="1599" dirty="0">
                  <a:solidFill>
                    <a:srgbClr val="545454"/>
                  </a:solidFill>
                  <a:latin typeface="Arial"/>
                  <a:ea typeface="Arial"/>
                  <a:cs typeface="Arial"/>
                  <a:sym typeface="Arial"/>
                </a:rPr>
                <a:t>既読</a:t>
              </a:r>
              <a:endParaRPr dirty="0"/>
            </a:p>
            <a:p>
              <a:pPr marL="0" marR="0" lvl="0" indent="0" algn="r" rtl="0">
                <a:lnSpc>
                  <a:spcPct val="140025"/>
                </a:lnSpc>
                <a:spcBef>
                  <a:spcPts val="0"/>
                </a:spcBef>
                <a:spcAft>
                  <a:spcPts val="0"/>
                </a:spcAft>
                <a:buNone/>
              </a:pPr>
              <a:endParaRPr sz="1599" dirty="0">
                <a:solidFill>
                  <a:srgbClr val="545454"/>
                </a:solidFill>
                <a:latin typeface="Calibri"/>
                <a:ea typeface="Calibri"/>
                <a:cs typeface="Calibri"/>
                <a:sym typeface="Calibri"/>
              </a:endParaRPr>
            </a:p>
          </p:txBody>
        </p:sp>
      </p:grpSp>
      <p:sp>
        <p:nvSpPr>
          <p:cNvPr id="196" name="Google Shape;196;p2"/>
          <p:cNvSpPr txBox="1"/>
          <p:nvPr/>
        </p:nvSpPr>
        <p:spPr>
          <a:xfrm>
            <a:off x="129332" y="94463"/>
            <a:ext cx="2353908" cy="64633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ja-JP" sz="3000" dirty="0">
                <a:solidFill>
                  <a:srgbClr val="FFFFFF"/>
                </a:solidFill>
                <a:latin typeface="HGS創英角ｺﾞｼｯｸUB" panose="020B0900000000000000" pitchFamily="50" charset="-128"/>
                <a:ea typeface="HGS創英角ｺﾞｼｯｸUB" panose="020B0900000000000000" pitchFamily="50" charset="-128"/>
                <a:sym typeface="Arial"/>
              </a:rPr>
              <a:t>「現場の声」</a:t>
            </a:r>
            <a:endParaRPr dirty="0">
              <a:latin typeface="HGS創英角ｺﾞｼｯｸUB" panose="020B0900000000000000" pitchFamily="50" charset="-128"/>
              <a:ea typeface="HGS創英角ｺﾞｼｯｸUB" panose="020B0900000000000000" pitchFamily="50" charset="-128"/>
            </a:endParaRPr>
          </a:p>
        </p:txBody>
      </p:sp>
      <p:pic>
        <p:nvPicPr>
          <p:cNvPr id="197" name="Google Shape;197;p2" descr="QR コード&#10;&#10;自動的に生成された説明"/>
          <p:cNvPicPr preferRelativeResize="0"/>
          <p:nvPr/>
        </p:nvPicPr>
        <p:blipFill rotWithShape="1">
          <a:blip r:embed="rId6">
            <a:alphaModFix/>
          </a:blip>
          <a:srcRect/>
          <a:stretch/>
        </p:blipFill>
        <p:spPr>
          <a:xfrm>
            <a:off x="1175303" y="10010307"/>
            <a:ext cx="500784" cy="500784"/>
          </a:xfrm>
          <a:prstGeom prst="roundRect">
            <a:avLst>
              <a:gd name="adj" fmla="val 1927"/>
            </a:avLst>
          </a:prstGeom>
          <a:noFill/>
          <a:ln w="9525" cap="flat" cmpd="sng">
            <a:solidFill>
              <a:srgbClr val="974806"/>
            </a:solidFill>
            <a:prstDash val="solid"/>
            <a:round/>
            <a:headEnd type="none" w="sm" len="sm"/>
            <a:tailEnd type="none" w="sm" len="sm"/>
          </a:ln>
        </p:spPr>
      </p:pic>
      <p:sp>
        <p:nvSpPr>
          <p:cNvPr id="198" name="Google Shape;198;p2"/>
          <p:cNvSpPr txBox="1"/>
          <p:nvPr/>
        </p:nvSpPr>
        <p:spPr>
          <a:xfrm>
            <a:off x="204868" y="9932970"/>
            <a:ext cx="1015956" cy="655458"/>
          </a:xfrm>
          <a:prstGeom prst="rect">
            <a:avLst/>
          </a:prstGeom>
          <a:noFill/>
          <a:ln>
            <a:noFill/>
          </a:ln>
        </p:spPr>
        <p:txBody>
          <a:bodyPr spcFirstLastPara="1" wrap="square" lIns="50800" tIns="50800" rIns="50800" bIns="50800" anchor="ctr" anchorCtr="0">
            <a:noAutofit/>
          </a:bodyPr>
          <a:lstStyle/>
          <a:p>
            <a:pPr marL="0" marR="0" lvl="0" indent="0" algn="just" rtl="0">
              <a:lnSpc>
                <a:spcPct val="160000"/>
              </a:lnSpc>
              <a:spcBef>
                <a:spcPts val="0"/>
              </a:spcBef>
              <a:spcAft>
                <a:spcPts val="0"/>
              </a:spcAft>
              <a:buNone/>
            </a:pPr>
            <a:r>
              <a:rPr lang="ja-JP" sz="1050" b="1">
                <a:solidFill>
                  <a:srgbClr val="FFFFFF"/>
                </a:solidFill>
                <a:latin typeface="BIZ UDGothic"/>
                <a:ea typeface="BIZ UDGothic"/>
                <a:cs typeface="BIZ UDGothic"/>
                <a:sym typeface="BIZ UDGothic"/>
              </a:rPr>
              <a:t>各SNSは公式</a:t>
            </a:r>
            <a:endParaRPr sz="1050" b="1">
              <a:solidFill>
                <a:srgbClr val="FFFFFF"/>
              </a:solidFill>
              <a:latin typeface="BIZ UDGothic"/>
              <a:ea typeface="BIZ UDGothic"/>
              <a:cs typeface="BIZ UDGothic"/>
              <a:sym typeface="BIZ UDGothic"/>
            </a:endParaRPr>
          </a:p>
          <a:p>
            <a:pPr marL="0" marR="0" lvl="0" indent="0" algn="just" rtl="0">
              <a:lnSpc>
                <a:spcPct val="160000"/>
              </a:lnSpc>
              <a:spcBef>
                <a:spcPts val="0"/>
              </a:spcBef>
              <a:spcAft>
                <a:spcPts val="0"/>
              </a:spcAft>
              <a:buNone/>
            </a:pPr>
            <a:r>
              <a:rPr lang="ja-JP" sz="1050" b="1">
                <a:solidFill>
                  <a:srgbClr val="FFFFFF"/>
                </a:solidFill>
                <a:latin typeface="BIZ UDGothic"/>
                <a:ea typeface="BIZ UDGothic"/>
                <a:cs typeface="BIZ UDGothic"/>
                <a:sym typeface="BIZ UDGothic"/>
              </a:rPr>
              <a:t>サイトから→</a:t>
            </a:r>
            <a:endParaRPr sz="600" b="1">
              <a:solidFill>
                <a:srgbClr val="FFFFFF"/>
              </a:solidFill>
              <a:latin typeface="BIZ UDGothic"/>
              <a:ea typeface="BIZ UDGothic"/>
              <a:cs typeface="BIZ UDGothic"/>
              <a:sym typeface="BIZ UDGothic"/>
            </a:endParaRPr>
          </a:p>
        </p:txBody>
      </p:sp>
      <p:sp>
        <p:nvSpPr>
          <p:cNvPr id="199" name="Google Shape;199;p2"/>
          <p:cNvSpPr txBox="1"/>
          <p:nvPr/>
        </p:nvSpPr>
        <p:spPr>
          <a:xfrm>
            <a:off x="78996" y="7747982"/>
            <a:ext cx="365712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500" b="1" dirty="0">
                <a:solidFill>
                  <a:schemeClr val="dk1"/>
                </a:solidFill>
                <a:latin typeface="BIZ UDゴシック" panose="020B0400000000000000" pitchFamily="49" charset="-128"/>
                <a:ea typeface="BIZ UDゴシック" panose="020B0400000000000000" pitchFamily="49" charset="-128"/>
                <a:sym typeface="Arial"/>
              </a:rPr>
              <a:t>政治</a:t>
            </a:r>
            <a:r>
              <a:rPr lang="ja-JP" altLang="en-US" sz="1500" b="1" dirty="0">
                <a:solidFill>
                  <a:schemeClr val="dk1"/>
                </a:solidFill>
                <a:latin typeface="BIZ UDゴシック" panose="020B0400000000000000" pitchFamily="49" charset="-128"/>
                <a:ea typeface="BIZ UDゴシック" panose="020B0400000000000000" pitchFamily="49" charset="-128"/>
                <a:sym typeface="Arial"/>
              </a:rPr>
              <a:t>を動かすの</a:t>
            </a:r>
            <a:r>
              <a:rPr lang="ja-JP" sz="1500" b="1" dirty="0">
                <a:solidFill>
                  <a:schemeClr val="dk1"/>
                </a:solidFill>
                <a:latin typeface="BIZ UDゴシック" panose="020B0400000000000000" pitchFamily="49" charset="-128"/>
                <a:ea typeface="BIZ UDゴシック" panose="020B0400000000000000" pitchFamily="49" charset="-128"/>
                <a:sym typeface="Arial"/>
              </a:rPr>
              <a:t>は</a:t>
            </a:r>
            <a:r>
              <a:rPr lang="ja-JP" sz="1500" b="1" dirty="0">
                <a:solidFill>
                  <a:srgbClr val="EA5504"/>
                </a:solidFill>
                <a:latin typeface="BIZ UDゴシック" panose="020B0400000000000000" pitchFamily="49" charset="-128"/>
                <a:ea typeface="BIZ UDゴシック" panose="020B0400000000000000" pitchFamily="49" charset="-128"/>
                <a:sym typeface="Arial"/>
              </a:rPr>
              <a:t>選挙で選ばれた議員</a:t>
            </a:r>
            <a:r>
              <a:rPr lang="ja-JP" altLang="en-US" sz="1500" b="1" dirty="0">
                <a:solidFill>
                  <a:schemeClr val="dk1"/>
                </a:solidFill>
                <a:latin typeface="BIZ UDゴシック" panose="020B0400000000000000" pitchFamily="49" charset="-128"/>
                <a:ea typeface="BIZ UDゴシック" panose="020B0400000000000000" pitchFamily="49" charset="-128"/>
              </a:rPr>
              <a:t>です。そこに</a:t>
            </a:r>
            <a:r>
              <a:rPr lang="ja-JP" sz="1500" b="1" dirty="0">
                <a:solidFill>
                  <a:schemeClr val="dk1"/>
                </a:solidFill>
                <a:latin typeface="BIZ UDゴシック" panose="020B0400000000000000" pitchFamily="49" charset="-128"/>
                <a:ea typeface="BIZ UDゴシック" panose="020B0400000000000000" pitchFamily="49" charset="-128"/>
                <a:sym typeface="Arial"/>
              </a:rPr>
              <a:t>組織</a:t>
            </a:r>
            <a:r>
              <a:rPr lang="ja-JP" altLang="en-US" sz="1500" b="1" dirty="0">
                <a:solidFill>
                  <a:schemeClr val="dk1"/>
                </a:solidFill>
                <a:latin typeface="BIZ UDゴシック" panose="020B0400000000000000" pitchFamily="49" charset="-128"/>
                <a:ea typeface="BIZ UDゴシック" panose="020B0400000000000000" pitchFamily="49" charset="-128"/>
                <a:sym typeface="Arial"/>
              </a:rPr>
              <a:t>の利益を</a:t>
            </a:r>
            <a:r>
              <a:rPr lang="ja-JP" sz="1500" b="1" dirty="0">
                <a:solidFill>
                  <a:schemeClr val="dk1"/>
                </a:solidFill>
                <a:latin typeface="BIZ UDゴシック" panose="020B0400000000000000" pitchFamily="49" charset="-128"/>
                <a:ea typeface="BIZ UDゴシック" panose="020B0400000000000000" pitchFamily="49" charset="-128"/>
                <a:sym typeface="Arial"/>
              </a:rPr>
              <a:t>代表</a:t>
            </a:r>
            <a:r>
              <a:rPr lang="ja-JP" altLang="en-US" sz="1500" b="1" dirty="0">
                <a:solidFill>
                  <a:schemeClr val="dk1"/>
                </a:solidFill>
                <a:latin typeface="BIZ UDゴシック" panose="020B0400000000000000" pitchFamily="49" charset="-128"/>
                <a:ea typeface="BIZ UDゴシック" panose="020B0400000000000000" pitchFamily="49" charset="-128"/>
                <a:sym typeface="Arial"/>
              </a:rPr>
              <a:t>する人を送り込めば</a:t>
            </a:r>
            <a:r>
              <a:rPr lang="ja-JP" sz="1500" b="1" dirty="0">
                <a:solidFill>
                  <a:schemeClr val="dk1"/>
                </a:solidFill>
                <a:latin typeface="BIZ UDゴシック" panose="020B0400000000000000" pitchFamily="49" charset="-128"/>
                <a:ea typeface="BIZ UDゴシック" panose="020B0400000000000000" pitchFamily="49" charset="-128"/>
                <a:sym typeface="Arial"/>
              </a:rPr>
              <a:t>、</a:t>
            </a:r>
            <a:r>
              <a:rPr lang="ja-JP" altLang="en-US" sz="1500" b="1" dirty="0">
                <a:solidFill>
                  <a:srgbClr val="EA5504"/>
                </a:solidFill>
                <a:latin typeface="BIZ UDゴシック" panose="020B0400000000000000" pitchFamily="49" charset="-128"/>
                <a:ea typeface="BIZ UDゴシック" panose="020B0400000000000000" pitchFamily="49" charset="-128"/>
                <a:sym typeface="Arial"/>
              </a:rPr>
              <a:t>議論</a:t>
            </a:r>
            <a:r>
              <a:rPr lang="ja-JP" sz="1500" b="1" dirty="0">
                <a:solidFill>
                  <a:srgbClr val="EA5504"/>
                </a:solidFill>
                <a:latin typeface="BIZ UDゴシック" panose="020B0400000000000000" pitchFamily="49" charset="-128"/>
                <a:ea typeface="BIZ UDゴシック" panose="020B0400000000000000" pitchFamily="49" charset="-128"/>
                <a:sym typeface="Arial"/>
              </a:rPr>
              <a:t>を有利</a:t>
            </a:r>
            <a:r>
              <a:rPr lang="ja-JP" altLang="en-US" sz="1500" b="1" dirty="0">
                <a:solidFill>
                  <a:schemeClr val="dk1"/>
                </a:solidFill>
                <a:latin typeface="BIZ UDゴシック" panose="020B0400000000000000" pitchFamily="49" charset="-128"/>
                <a:ea typeface="BIZ UDゴシック" panose="020B0400000000000000" pitchFamily="49" charset="-128"/>
                <a:sym typeface="Arial"/>
              </a:rPr>
              <a:t>に進められます</a:t>
            </a:r>
            <a:r>
              <a:rPr lang="ja-JP" sz="1500" b="1" dirty="0">
                <a:solidFill>
                  <a:schemeClr val="dk1"/>
                </a:solidFill>
                <a:latin typeface="BIZ UDゴシック" panose="020B0400000000000000" pitchFamily="49" charset="-128"/>
                <a:ea typeface="BIZ UDゴシック" panose="020B0400000000000000" pitchFamily="49" charset="-128"/>
                <a:sym typeface="Arial"/>
              </a:rPr>
              <a:t>。</a:t>
            </a:r>
            <a:endParaRPr sz="1500" b="1" dirty="0">
              <a:solidFill>
                <a:schemeClr val="dk1"/>
              </a:solidFill>
              <a:latin typeface="BIZ UDゴシック" panose="020B0400000000000000" pitchFamily="49" charset="-128"/>
              <a:ea typeface="BIZ UDゴシック" panose="020B0400000000000000" pitchFamily="49" charset="-128"/>
              <a:sym typeface="Arial"/>
            </a:endParaRPr>
          </a:p>
          <a:p>
            <a:pPr marL="0" marR="0" lvl="0" indent="0" algn="l" rtl="0">
              <a:spcBef>
                <a:spcPts val="0"/>
              </a:spcBef>
              <a:spcAft>
                <a:spcPts val="0"/>
              </a:spcAft>
              <a:buNone/>
            </a:pPr>
            <a:endParaRPr sz="1500" b="1" dirty="0">
              <a:solidFill>
                <a:schemeClr val="dk1"/>
              </a:solidFill>
              <a:latin typeface="BIZ UDゴシック" panose="020B0400000000000000" pitchFamily="49" charset="-128"/>
              <a:ea typeface="BIZ UDゴシック" panose="020B0400000000000000" pitchFamily="49" charset="-128"/>
              <a:sym typeface="Arial"/>
            </a:endParaRPr>
          </a:p>
          <a:p>
            <a:pPr marL="0" marR="0" lvl="0" indent="0" algn="l" rtl="0">
              <a:spcBef>
                <a:spcPts val="0"/>
              </a:spcBef>
              <a:spcAft>
                <a:spcPts val="0"/>
              </a:spcAft>
              <a:buNone/>
            </a:pPr>
            <a:r>
              <a:rPr lang="ja-JP" altLang="en-US" sz="1500" b="1" dirty="0">
                <a:solidFill>
                  <a:schemeClr val="dk1"/>
                </a:solidFill>
                <a:latin typeface="BIZ UDゴシック" panose="020B0400000000000000" pitchFamily="49" charset="-128"/>
                <a:ea typeface="BIZ UDゴシック" panose="020B0400000000000000" pitchFamily="49" charset="-128"/>
                <a:sym typeface="Arial"/>
              </a:rPr>
              <a:t>つまり、私たち</a:t>
            </a:r>
            <a:r>
              <a:rPr lang="ja-JP" sz="1500" b="1" dirty="0">
                <a:solidFill>
                  <a:srgbClr val="EA5504"/>
                </a:solidFill>
                <a:latin typeface="BIZ UDゴシック" panose="020B0400000000000000" pitchFamily="49" charset="-128"/>
                <a:ea typeface="BIZ UDゴシック" panose="020B0400000000000000" pitchFamily="49" charset="-128"/>
                <a:sym typeface="Arial"/>
              </a:rPr>
              <a:t>労働組合が政治に</a:t>
            </a:r>
            <a:r>
              <a:rPr lang="ja-JP" altLang="en-US" sz="1500" b="1" dirty="0">
                <a:solidFill>
                  <a:srgbClr val="EA5504"/>
                </a:solidFill>
                <a:latin typeface="BIZ UDゴシック" panose="020B0400000000000000" pitchFamily="49" charset="-128"/>
                <a:ea typeface="BIZ UDゴシック" panose="020B0400000000000000" pitchFamily="49" charset="-128"/>
              </a:rPr>
              <a:t>無関心でいる</a:t>
            </a:r>
            <a:r>
              <a:rPr lang="ja-JP" sz="1500" b="1" dirty="0">
                <a:solidFill>
                  <a:srgbClr val="EA5504"/>
                </a:solidFill>
                <a:latin typeface="BIZ UDゴシック" panose="020B0400000000000000" pitchFamily="49" charset="-128"/>
                <a:ea typeface="BIZ UDゴシック" panose="020B0400000000000000" pitchFamily="49" charset="-128"/>
                <a:sym typeface="Arial"/>
              </a:rPr>
              <a:t>と</a:t>
            </a:r>
            <a:r>
              <a:rPr lang="ja-JP" altLang="en-US" sz="1500" b="1" dirty="0">
                <a:solidFill>
                  <a:schemeClr val="dk1"/>
                </a:solidFill>
                <a:latin typeface="BIZ UDゴシック" panose="020B0400000000000000" pitchFamily="49" charset="-128"/>
                <a:ea typeface="BIZ UDゴシック" panose="020B0400000000000000" pitchFamily="49" charset="-128"/>
                <a:sym typeface="Arial"/>
              </a:rPr>
              <a:t>、関心のある</a:t>
            </a:r>
            <a:r>
              <a:rPr lang="ja-JP" sz="1500" b="1" dirty="0">
                <a:solidFill>
                  <a:srgbClr val="EA5504"/>
                </a:solidFill>
                <a:latin typeface="BIZ UDゴシック" panose="020B0400000000000000" pitchFamily="49" charset="-128"/>
                <a:ea typeface="BIZ UDゴシック" panose="020B0400000000000000" pitchFamily="49" charset="-128"/>
                <a:sym typeface="Arial"/>
              </a:rPr>
              <a:t>経営</a:t>
            </a:r>
            <a:r>
              <a:rPr lang="ja-JP" altLang="en-US" sz="1500" b="1" dirty="0">
                <a:solidFill>
                  <a:srgbClr val="EA5504"/>
                </a:solidFill>
                <a:latin typeface="BIZ UDゴシック" panose="020B0400000000000000" pitchFamily="49" charset="-128"/>
                <a:ea typeface="BIZ UDゴシック" panose="020B0400000000000000" pitchFamily="49" charset="-128"/>
                <a:sym typeface="Arial"/>
              </a:rPr>
              <a:t>者</a:t>
            </a:r>
            <a:r>
              <a:rPr lang="ja-JP" sz="1500" b="1" dirty="0">
                <a:solidFill>
                  <a:srgbClr val="EA5504"/>
                </a:solidFill>
                <a:latin typeface="BIZ UDゴシック" panose="020B0400000000000000" pitchFamily="49" charset="-128"/>
                <a:ea typeface="BIZ UDゴシック" panose="020B0400000000000000" pitchFamily="49" charset="-128"/>
                <a:sym typeface="Arial"/>
              </a:rPr>
              <a:t>・業界団体</a:t>
            </a:r>
            <a:r>
              <a:rPr lang="ja-JP" altLang="en-US" sz="1500" b="1" dirty="0">
                <a:solidFill>
                  <a:srgbClr val="EA5504"/>
                </a:solidFill>
                <a:latin typeface="BIZ UDゴシック" panose="020B0400000000000000" pitchFamily="49" charset="-128"/>
                <a:ea typeface="BIZ UDゴシック" panose="020B0400000000000000" pitchFamily="49" charset="-128"/>
              </a:rPr>
              <a:t>にとって</a:t>
            </a:r>
            <a:r>
              <a:rPr lang="ja-JP" sz="1500" b="1" dirty="0">
                <a:solidFill>
                  <a:srgbClr val="EA5504"/>
                </a:solidFill>
                <a:latin typeface="BIZ UDゴシック" panose="020B0400000000000000" pitchFamily="49" charset="-128"/>
                <a:ea typeface="BIZ UDゴシック" panose="020B0400000000000000" pitchFamily="49" charset="-128"/>
                <a:sym typeface="Arial"/>
              </a:rPr>
              <a:t>有利</a:t>
            </a:r>
            <a:r>
              <a:rPr lang="ja-JP" sz="1500" b="1" dirty="0">
                <a:solidFill>
                  <a:schemeClr val="dk1"/>
                </a:solidFill>
                <a:latin typeface="BIZ UDゴシック" panose="020B0400000000000000" pitchFamily="49" charset="-128"/>
                <a:ea typeface="BIZ UDゴシック" panose="020B0400000000000000" pitchFamily="49" charset="-128"/>
                <a:sym typeface="Arial"/>
              </a:rPr>
              <a:t>な法律が作られたり、税金が使われる</a:t>
            </a:r>
            <a:r>
              <a:rPr lang="ja-JP" altLang="en-US" sz="1500" b="1" dirty="0">
                <a:solidFill>
                  <a:schemeClr val="dk1"/>
                </a:solidFill>
                <a:latin typeface="BIZ UDゴシック" panose="020B0400000000000000" pitchFamily="49" charset="-128"/>
                <a:ea typeface="BIZ UDゴシック" panose="020B0400000000000000" pitchFamily="49" charset="-128"/>
                <a:sym typeface="Arial"/>
              </a:rPr>
              <a:t>政治になってしまうのです</a:t>
            </a:r>
            <a:r>
              <a:rPr lang="ja-JP" sz="1500" b="1" dirty="0">
                <a:solidFill>
                  <a:schemeClr val="dk1"/>
                </a:solidFill>
                <a:latin typeface="BIZ UDゴシック" panose="020B0400000000000000" pitchFamily="49" charset="-128"/>
                <a:ea typeface="BIZ UDゴシック" panose="020B0400000000000000" pitchFamily="49" charset="-128"/>
                <a:sym typeface="Arial"/>
              </a:rPr>
              <a:t>。</a:t>
            </a:r>
            <a:endParaRPr sz="1500" dirty="0">
              <a:latin typeface="BIZ UDゴシック" panose="020B0400000000000000" pitchFamily="49" charset="-128"/>
              <a:ea typeface="BIZ UDゴシック" panose="020B0400000000000000" pitchFamily="49" charset="-128"/>
            </a:endParaRPr>
          </a:p>
        </p:txBody>
      </p:sp>
      <p:cxnSp>
        <p:nvCxnSpPr>
          <p:cNvPr id="200" name="Google Shape;200;p2"/>
          <p:cNvCxnSpPr/>
          <p:nvPr/>
        </p:nvCxnSpPr>
        <p:spPr>
          <a:xfrm>
            <a:off x="3651328" y="7699950"/>
            <a:ext cx="0" cy="2023623"/>
          </a:xfrm>
          <a:prstGeom prst="straightConnector1">
            <a:avLst/>
          </a:prstGeom>
          <a:noFill/>
          <a:ln w="9525" cap="flat" cmpd="sng">
            <a:solidFill>
              <a:schemeClr val="lt2"/>
            </a:solidFill>
            <a:prstDash val="solid"/>
            <a:round/>
            <a:headEnd type="none" w="sm" len="sm"/>
            <a:tailEnd type="none" w="sm" len="sm"/>
          </a:ln>
        </p:spPr>
      </p:cxnSp>
      <p:grpSp>
        <p:nvGrpSpPr>
          <p:cNvPr id="201" name="Google Shape;201;p2"/>
          <p:cNvGrpSpPr/>
          <p:nvPr/>
        </p:nvGrpSpPr>
        <p:grpSpPr>
          <a:xfrm>
            <a:off x="3774971" y="8235651"/>
            <a:ext cx="1564976" cy="1454226"/>
            <a:chOff x="2099741" y="4312124"/>
            <a:chExt cx="972856" cy="904009"/>
          </a:xfrm>
        </p:grpSpPr>
        <p:pic>
          <p:nvPicPr>
            <p:cNvPr id="202" name="Google Shape;202;p2"/>
            <p:cNvPicPr preferRelativeResize="0"/>
            <p:nvPr/>
          </p:nvPicPr>
          <p:blipFill rotWithShape="1">
            <a:blip r:embed="rId7">
              <a:alphaModFix/>
            </a:blip>
            <a:srcRect l="29748" r="1"/>
            <a:stretch/>
          </p:blipFill>
          <p:spPr>
            <a:xfrm>
              <a:off x="2114713" y="4312124"/>
              <a:ext cx="863033" cy="904009"/>
            </a:xfrm>
            <a:prstGeom prst="rect">
              <a:avLst/>
            </a:prstGeom>
            <a:noFill/>
            <a:ln>
              <a:noFill/>
            </a:ln>
          </p:spPr>
        </p:pic>
        <p:sp>
          <p:nvSpPr>
            <p:cNvPr id="203" name="Google Shape;203;p2"/>
            <p:cNvSpPr/>
            <p:nvPr/>
          </p:nvSpPr>
          <p:spPr>
            <a:xfrm>
              <a:off x="2099741" y="5043529"/>
              <a:ext cx="462274" cy="158829"/>
            </a:xfrm>
            <a:prstGeom prst="roundRect">
              <a:avLst>
                <a:gd name="adj" fmla="val 16667"/>
              </a:avLst>
            </a:prstGeom>
            <a:solidFill>
              <a:srgbClr val="EA55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50" b="1">
                  <a:solidFill>
                    <a:schemeClr val="lt1"/>
                  </a:solidFill>
                  <a:latin typeface="Meiryo"/>
                  <a:ea typeface="Meiryo"/>
                  <a:cs typeface="Meiryo"/>
                  <a:sym typeface="Meiryo"/>
                </a:rPr>
                <a:t>一般の人</a:t>
              </a:r>
              <a:endParaRPr/>
            </a:p>
          </p:txBody>
        </p:sp>
        <p:sp>
          <p:nvSpPr>
            <p:cNvPr id="204" name="Google Shape;204;p2"/>
            <p:cNvSpPr/>
            <p:nvPr/>
          </p:nvSpPr>
          <p:spPr>
            <a:xfrm>
              <a:off x="2610323" y="5055792"/>
              <a:ext cx="462274" cy="158829"/>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50" b="1">
                  <a:solidFill>
                    <a:schemeClr val="lt1"/>
                  </a:solidFill>
                  <a:latin typeface="Meiryo"/>
                  <a:ea typeface="Meiryo"/>
                  <a:cs typeface="Meiryo"/>
                  <a:sym typeface="Meiryo"/>
                </a:rPr>
                <a:t>経営者</a:t>
              </a:r>
              <a:endParaRPr/>
            </a:p>
          </p:txBody>
        </p:sp>
      </p:grpSp>
      <p:sp>
        <p:nvSpPr>
          <p:cNvPr id="205" name="Google Shape;205;p2"/>
          <p:cNvSpPr/>
          <p:nvPr/>
        </p:nvSpPr>
        <p:spPr>
          <a:xfrm>
            <a:off x="5390152" y="8673593"/>
            <a:ext cx="1918296" cy="1002009"/>
          </a:xfrm>
          <a:prstGeom prst="roundRect">
            <a:avLst>
              <a:gd name="adj" fmla="val 3089"/>
            </a:avLst>
          </a:prstGeom>
          <a:solidFill>
            <a:srgbClr val="007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b="1" dirty="0">
              <a:solidFill>
                <a:schemeClr val="lt1"/>
              </a:solidFill>
              <a:latin typeface="Meiryo"/>
              <a:ea typeface="Meiryo"/>
              <a:cs typeface="Meiryo"/>
              <a:sym typeface="Meiryo"/>
            </a:endParaRPr>
          </a:p>
        </p:txBody>
      </p:sp>
      <p:pic>
        <p:nvPicPr>
          <p:cNvPr id="207" name="Google Shape;207;p2" descr="テーブル&#10;&#10;自動的に生成された説明"/>
          <p:cNvPicPr preferRelativeResize="0"/>
          <p:nvPr/>
        </p:nvPicPr>
        <p:blipFill rotWithShape="1">
          <a:blip r:embed="rId8">
            <a:alphaModFix/>
          </a:blip>
          <a:srcRect l="890" t="13193" r="1929" b="4560"/>
          <a:stretch/>
        </p:blipFill>
        <p:spPr>
          <a:xfrm>
            <a:off x="-20648" y="4631656"/>
            <a:ext cx="6212043" cy="2975951"/>
          </a:xfrm>
          <a:prstGeom prst="rect">
            <a:avLst/>
          </a:prstGeom>
          <a:noFill/>
          <a:ln>
            <a:noFill/>
          </a:ln>
        </p:spPr>
      </p:pic>
      <p:sp>
        <p:nvSpPr>
          <p:cNvPr id="208" name="Google Shape;208;p2"/>
          <p:cNvSpPr txBox="1"/>
          <p:nvPr/>
        </p:nvSpPr>
        <p:spPr>
          <a:xfrm>
            <a:off x="230427" y="4173058"/>
            <a:ext cx="626884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rgbClr val="EA5504"/>
                </a:solidFill>
                <a:latin typeface="Meiryo UI" panose="020B0604030504040204" pitchFamily="50" charset="-128"/>
                <a:ea typeface="Meiryo UI" panose="020B0604030504040204" pitchFamily="50" charset="-128"/>
                <a:sym typeface="Arial"/>
              </a:rPr>
              <a:t>表：2022年参院選　組織代表</a:t>
            </a:r>
            <a:r>
              <a:rPr lang="ja-JP" altLang="en-US" sz="2400" b="1" dirty="0">
                <a:solidFill>
                  <a:srgbClr val="EA5504"/>
                </a:solidFill>
                <a:latin typeface="Meiryo UI" panose="020B0604030504040204" pitchFamily="50" charset="-128"/>
                <a:ea typeface="Meiryo UI" panose="020B0604030504040204" pitchFamily="50" charset="-128"/>
                <a:sym typeface="Arial"/>
              </a:rPr>
              <a:t>者</a:t>
            </a:r>
            <a:r>
              <a:rPr lang="ja-JP" sz="2400" b="1" dirty="0">
                <a:solidFill>
                  <a:srgbClr val="EA5504"/>
                </a:solidFill>
                <a:latin typeface="Meiryo UI" panose="020B0604030504040204" pitchFamily="50" charset="-128"/>
                <a:ea typeface="Meiryo UI" panose="020B0604030504040204" pitchFamily="50" charset="-128"/>
                <a:sym typeface="Arial"/>
              </a:rPr>
              <a:t>の</a:t>
            </a:r>
            <a:r>
              <a:rPr lang="ja-JP" altLang="en-US" sz="2400" b="1" dirty="0">
                <a:solidFill>
                  <a:srgbClr val="EA5504"/>
                </a:solidFill>
                <a:latin typeface="Meiryo UI" panose="020B0604030504040204" pitchFamily="50" charset="-128"/>
                <a:ea typeface="Meiryo UI" panose="020B0604030504040204" pitchFamily="50" charset="-128"/>
              </a:rPr>
              <a:t>当</a:t>
            </a:r>
            <a:r>
              <a:rPr lang="ja-JP" altLang="en-US" sz="2400" b="1" dirty="0">
                <a:solidFill>
                  <a:srgbClr val="EA5504"/>
                </a:solidFill>
                <a:latin typeface="Meiryo UI" panose="020B0604030504040204" pitchFamily="50" charset="-128"/>
                <a:ea typeface="Meiryo UI" panose="020B0604030504040204" pitchFamily="50" charset="-128"/>
                <a:sym typeface="Arial"/>
              </a:rPr>
              <a:t>落</a:t>
            </a:r>
            <a:r>
              <a:rPr lang="ja-JP" sz="2400" b="1" dirty="0">
                <a:solidFill>
                  <a:srgbClr val="EA5504"/>
                </a:solidFill>
                <a:latin typeface="Meiryo UI" panose="020B0604030504040204" pitchFamily="50" charset="-128"/>
                <a:ea typeface="Meiryo UI" panose="020B0604030504040204" pitchFamily="50" charset="-128"/>
                <a:sym typeface="Arial"/>
              </a:rPr>
              <a:t>結果</a:t>
            </a:r>
            <a:endParaRPr sz="1200" b="1" dirty="0">
              <a:latin typeface="Meiryo UI" panose="020B0604030504040204" pitchFamily="50" charset="-128"/>
              <a:ea typeface="Meiryo UI" panose="020B0604030504040204" pitchFamily="50" charset="-128"/>
            </a:endParaRPr>
          </a:p>
        </p:txBody>
      </p:sp>
      <p:sp>
        <p:nvSpPr>
          <p:cNvPr id="209" name="Google Shape;209;p2"/>
          <p:cNvSpPr/>
          <p:nvPr/>
        </p:nvSpPr>
        <p:spPr>
          <a:xfrm>
            <a:off x="81965" y="4088890"/>
            <a:ext cx="7396271" cy="3537843"/>
          </a:xfrm>
          <a:prstGeom prst="frame">
            <a:avLst>
              <a:gd name="adj1" fmla="val 385"/>
            </a:avLst>
          </a:prstGeom>
          <a:solidFill>
            <a:srgbClr val="E36C09"/>
          </a:solidFill>
          <a:ln w="25400" cap="flat" cmpd="sng">
            <a:solidFill>
              <a:srgbClr val="EA550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10" name="Google Shape;210;p2"/>
          <p:cNvPicPr preferRelativeResize="0"/>
          <p:nvPr/>
        </p:nvPicPr>
        <p:blipFill rotWithShape="1">
          <a:blip r:embed="rId9">
            <a:alphaModFix/>
          </a:blip>
          <a:srcRect/>
          <a:stretch/>
        </p:blipFill>
        <p:spPr>
          <a:xfrm flipH="1">
            <a:off x="5948465" y="5917506"/>
            <a:ext cx="1682647" cy="1682647"/>
          </a:xfrm>
          <a:prstGeom prst="rect">
            <a:avLst/>
          </a:prstGeom>
          <a:noFill/>
          <a:ln>
            <a:noFill/>
          </a:ln>
        </p:spPr>
      </p:pic>
      <p:sp>
        <p:nvSpPr>
          <p:cNvPr id="214" name="Google Shape;214;p2"/>
          <p:cNvSpPr txBox="1"/>
          <p:nvPr/>
        </p:nvSpPr>
        <p:spPr>
          <a:xfrm>
            <a:off x="3304814" y="6545550"/>
            <a:ext cx="288658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1" dirty="0">
                <a:solidFill>
                  <a:schemeClr val="dk1"/>
                </a:solidFill>
                <a:latin typeface="BIZ UDゴシック" panose="020B0400000000000000" pitchFamily="49" charset="-128"/>
                <a:ea typeface="BIZ UDゴシック" panose="020B0400000000000000" pitchFamily="49" charset="-128"/>
                <a:sym typeface="Arial"/>
              </a:rPr>
              <a:t>この表は、2022年の参議院選挙における、組織代表候補の結果です。</a:t>
            </a:r>
            <a:r>
              <a:rPr lang="ja-JP" sz="1200" b="1" dirty="0">
                <a:solidFill>
                  <a:srgbClr val="EA5504"/>
                </a:solidFill>
                <a:latin typeface="BIZ UDゴシック" panose="020B0400000000000000" pitchFamily="49" charset="-128"/>
                <a:ea typeface="BIZ UDゴシック" panose="020B0400000000000000" pitchFamily="49" charset="-128"/>
                <a:sym typeface="Arial"/>
              </a:rPr>
              <a:t>自民党からは様々な経営者・業界団体の代表者</a:t>
            </a:r>
            <a:r>
              <a:rPr lang="ja-JP" sz="1200" b="1" dirty="0">
                <a:solidFill>
                  <a:schemeClr val="dk1"/>
                </a:solidFill>
                <a:latin typeface="BIZ UDゴシック" panose="020B0400000000000000" pitchFamily="49" charset="-128"/>
                <a:ea typeface="BIZ UDゴシック" panose="020B0400000000000000" pitchFamily="49" charset="-128"/>
                <a:sym typeface="Arial"/>
              </a:rPr>
              <a:t>が、立憲や国民からは労働組合の代表者が当選していることがわかります。</a:t>
            </a:r>
            <a:endParaRPr dirty="0">
              <a:latin typeface="BIZ UDゴシック" panose="020B0400000000000000" pitchFamily="49" charset="-128"/>
              <a:ea typeface="BIZ UDゴシック" panose="020B0400000000000000" pitchFamily="49" charset="-128"/>
            </a:endParaRPr>
          </a:p>
        </p:txBody>
      </p:sp>
      <p:sp>
        <p:nvSpPr>
          <p:cNvPr id="206" name="Google Shape;206;p2"/>
          <p:cNvSpPr/>
          <p:nvPr/>
        </p:nvSpPr>
        <p:spPr>
          <a:xfrm>
            <a:off x="3755928" y="7718999"/>
            <a:ext cx="2095291" cy="479477"/>
          </a:xfrm>
          <a:prstGeom prst="roundRect">
            <a:avLst>
              <a:gd name="adj" fmla="val 6193"/>
            </a:avLst>
          </a:prstGeom>
          <a:solidFill>
            <a:srgbClr val="E36C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p>
        </p:txBody>
      </p:sp>
      <p:sp>
        <p:nvSpPr>
          <p:cNvPr id="5" name="テキスト ボックス 4">
            <a:extLst>
              <a:ext uri="{FF2B5EF4-FFF2-40B4-BE49-F238E27FC236}">
                <a16:creationId xmlns:a16="http://schemas.microsoft.com/office/drawing/2014/main" id="{2976959B-C3C5-4A23-7B8B-A0EE41F24920}"/>
              </a:ext>
            </a:extLst>
          </p:cNvPr>
          <p:cNvSpPr txBox="1"/>
          <p:nvPr/>
        </p:nvSpPr>
        <p:spPr>
          <a:xfrm>
            <a:off x="3713887" y="7749135"/>
            <a:ext cx="2196173" cy="461665"/>
          </a:xfrm>
          <a:prstGeom prst="rect">
            <a:avLst/>
          </a:prstGeom>
          <a:noFill/>
        </p:spPr>
        <p:txBody>
          <a:bodyPr wrap="square">
            <a:spAutoFit/>
          </a:bodyPr>
          <a:lstStyle/>
          <a:p>
            <a:pPr marL="0" marR="0" lvl="0" indent="0" rtl="0">
              <a:spcBef>
                <a:spcPts val="0"/>
              </a:spcBef>
              <a:spcAft>
                <a:spcPts val="0"/>
              </a:spcAft>
              <a:buNone/>
            </a:pPr>
            <a:r>
              <a:rPr lang="ja-JP" altLang="en-US" sz="1200" b="1" dirty="0">
                <a:solidFill>
                  <a:schemeClr val="lt1"/>
                </a:solidFill>
                <a:latin typeface="Meiryo"/>
                <a:ea typeface="Meiryo"/>
                <a:cs typeface="Meiryo"/>
                <a:sym typeface="Meiryo"/>
              </a:rPr>
              <a:t>政治とか興味ないし、</a:t>
            </a:r>
            <a:endParaRPr lang="en-US" altLang="ja-JP" sz="1200" b="1" dirty="0">
              <a:solidFill>
                <a:schemeClr val="lt1"/>
              </a:solidFill>
              <a:latin typeface="Meiryo"/>
              <a:ea typeface="Meiryo"/>
              <a:cs typeface="Meiryo"/>
              <a:sym typeface="Meiryo"/>
            </a:endParaRPr>
          </a:p>
          <a:p>
            <a:pPr marL="0" marR="0" lvl="0" indent="0" rtl="0">
              <a:spcBef>
                <a:spcPts val="0"/>
              </a:spcBef>
              <a:spcAft>
                <a:spcPts val="0"/>
              </a:spcAft>
              <a:buNone/>
            </a:pPr>
            <a:r>
              <a:rPr lang="ja-JP" altLang="en-US" sz="1200" b="1" dirty="0">
                <a:solidFill>
                  <a:schemeClr val="lt1"/>
                </a:solidFill>
                <a:latin typeface="Meiryo"/>
                <a:ea typeface="Meiryo"/>
                <a:cs typeface="Meiryo"/>
                <a:sym typeface="Meiryo"/>
              </a:rPr>
              <a:t>選挙とかめんどくさいよね～</a:t>
            </a:r>
            <a:endParaRPr lang="ja-JP" altLang="en-US" sz="2000" dirty="0"/>
          </a:p>
        </p:txBody>
      </p:sp>
      <p:sp>
        <p:nvSpPr>
          <p:cNvPr id="8" name="テキスト ボックス 7">
            <a:extLst>
              <a:ext uri="{FF2B5EF4-FFF2-40B4-BE49-F238E27FC236}">
                <a16:creationId xmlns:a16="http://schemas.microsoft.com/office/drawing/2014/main" id="{FCC22A40-B94E-2ED4-3F51-6F45CF38C5E8}"/>
              </a:ext>
            </a:extLst>
          </p:cNvPr>
          <p:cNvSpPr txBox="1"/>
          <p:nvPr/>
        </p:nvSpPr>
        <p:spPr>
          <a:xfrm>
            <a:off x="5417657" y="8714412"/>
            <a:ext cx="1839666" cy="923330"/>
          </a:xfrm>
          <a:prstGeom prst="rect">
            <a:avLst/>
          </a:prstGeom>
          <a:noFill/>
        </p:spPr>
        <p:txBody>
          <a:bodyPr wrap="square">
            <a:spAutoFit/>
          </a:bodyPr>
          <a:lstStyle/>
          <a:p>
            <a:pPr marL="0" marR="0" lvl="0" indent="0" algn="l" rtl="0">
              <a:spcBef>
                <a:spcPts val="0"/>
              </a:spcBef>
              <a:spcAft>
                <a:spcPts val="0"/>
              </a:spcAft>
              <a:buNone/>
            </a:pPr>
            <a:r>
              <a:rPr lang="ja-JP" altLang="en-US" b="1" dirty="0">
                <a:solidFill>
                  <a:schemeClr val="lt1"/>
                </a:solidFill>
                <a:latin typeface="Meiryo"/>
                <a:ea typeface="Meiryo"/>
                <a:cs typeface="Meiryo"/>
                <a:sym typeface="Meiry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t>だよね～！</a:t>
            </a:r>
            <a:endParaRPr lang="ja-JP" altLang="en-US" b="1" dirty="0">
              <a:solidFill>
                <a:schemeClr val="lt1"/>
              </a:solidFill>
              <a:latin typeface="Meiryo"/>
              <a:ea typeface="Meiryo"/>
              <a:cs typeface="Meiryo"/>
              <a:sym typeface="Meiryo"/>
            </a:endParaRPr>
          </a:p>
          <a:p>
            <a:pPr marL="0" marR="0" lvl="0" indent="0" algn="l" rtl="0">
              <a:spcBef>
                <a:spcPts val="0"/>
              </a:spcBef>
              <a:spcAft>
                <a:spcPts val="0"/>
              </a:spcAft>
              <a:buNone/>
            </a:pPr>
            <a:r>
              <a:rPr lang="en-US" altLang="ja-JP" sz="1000" b="1" dirty="0">
                <a:solidFill>
                  <a:schemeClr val="lt1"/>
                </a:solidFill>
                <a:latin typeface="Meiryo"/>
                <a:ea typeface="Meiryo"/>
                <a:cs typeface="Meiryo"/>
                <a:sym typeface="Meiryo"/>
              </a:rPr>
              <a:t>(</a:t>
            </a:r>
            <a:r>
              <a:rPr lang="ja-JP" altLang="en-US" sz="1000" b="1" dirty="0">
                <a:solidFill>
                  <a:schemeClr val="lt1"/>
                </a:solidFill>
                <a:latin typeface="Meiryo"/>
                <a:ea typeface="Meiryo"/>
                <a:cs typeface="Meiryo"/>
                <a:sym typeface="Meiryo"/>
              </a:rPr>
              <a:t>本当は経営者に有利な社会にしたいから、経営団体の代表に投票するけどね！投票率低いと勝ちやすくて助かる</a:t>
            </a:r>
            <a:r>
              <a:rPr lang="en-US" altLang="ja-JP" sz="1000" b="1" dirty="0">
                <a:solidFill>
                  <a:schemeClr val="lt1"/>
                </a:solidFill>
                <a:latin typeface="Meiryo"/>
                <a:ea typeface="Meiryo"/>
                <a:cs typeface="Meiryo"/>
                <a:sym typeface="Meiryo"/>
              </a:rPr>
              <a:t>)</a:t>
            </a:r>
            <a:endParaRPr lang="ja-JP" altLang="en-US" sz="1000" b="1" dirty="0">
              <a:solidFill>
                <a:schemeClr val="lt1"/>
              </a:solidFill>
              <a:latin typeface="Meiryo"/>
              <a:ea typeface="Meiryo"/>
              <a:cs typeface="Meiryo"/>
              <a:sym typeface="Meiryo"/>
            </a:endParaRPr>
          </a:p>
        </p:txBody>
      </p:sp>
      <p:sp>
        <p:nvSpPr>
          <p:cNvPr id="2" name="四角形: 角を丸くする 1">
            <a:extLst>
              <a:ext uri="{FF2B5EF4-FFF2-40B4-BE49-F238E27FC236}">
                <a16:creationId xmlns:a16="http://schemas.microsoft.com/office/drawing/2014/main" id="{1EBF67F0-F4AE-CDAF-85F3-FD32B5C1F8E0}"/>
              </a:ext>
            </a:extLst>
          </p:cNvPr>
          <p:cNvSpPr/>
          <p:nvPr/>
        </p:nvSpPr>
        <p:spPr>
          <a:xfrm>
            <a:off x="6000965" y="5162003"/>
            <a:ext cx="1435440" cy="723690"/>
          </a:xfrm>
          <a:prstGeom prst="round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Google Shape;213;p2"/>
          <p:cNvSpPr txBox="1"/>
          <p:nvPr/>
        </p:nvSpPr>
        <p:spPr>
          <a:xfrm>
            <a:off x="5978962" y="5222839"/>
            <a:ext cx="1497423" cy="6001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100" b="1" dirty="0">
                <a:solidFill>
                  <a:schemeClr val="lt1"/>
                </a:solidFill>
                <a:latin typeface="BIZ UDゴシック" panose="020B0400000000000000" pitchFamily="49" charset="-128"/>
                <a:ea typeface="BIZ UDゴシック" panose="020B0400000000000000" pitchFamily="49" charset="-128"/>
                <a:sym typeface="Arial"/>
              </a:rPr>
              <a:t>自民を支持する団体は、経営団体や業界団体ばかりだ・・・</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961ABCAD9D4F248A58F0F0BDFE5B5F9" ma:contentTypeVersion="13" ma:contentTypeDescription="新しいドキュメントを作成します。" ma:contentTypeScope="" ma:versionID="162d5a1f2dbf9125c126e96c74460d23">
  <xsd:schema xmlns:xsd="http://www.w3.org/2001/XMLSchema" xmlns:xs="http://www.w3.org/2001/XMLSchema" xmlns:p="http://schemas.microsoft.com/office/2006/metadata/properties" xmlns:ns2="bbd015d1-1fb6-4ff2-9e56-a924d2e6ef07" xmlns:ns3="36b22aac-cebf-46da-a759-5c924adb76a0" targetNamespace="http://schemas.microsoft.com/office/2006/metadata/properties" ma:root="true" ma:fieldsID="a593978580cece1c4c4dca292817214d" ns2:_="" ns3:_="">
    <xsd:import namespace="bbd015d1-1fb6-4ff2-9e56-a924d2e6ef07"/>
    <xsd:import namespace="36b22aac-cebf-46da-a759-5c924adb76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015d1-1fb6-4ff2-9e56-a924d2e6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92bdd7a-4870-4664-9f82-b3d85769ff4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b22aac-cebf-46da-a759-5c924adb76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4eaf73b-22a5-4af5-a909-fe389f58ce6e}" ma:internalName="TaxCatchAll" ma:showField="CatchAllData" ma:web="36b22aac-cebf-46da-a759-5c924adb7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AD8B8E-4D75-4DBC-857B-BE3733FF5B19}"/>
</file>

<file path=customXml/itemProps2.xml><?xml version="1.0" encoding="utf-8"?>
<ds:datastoreItem xmlns:ds="http://schemas.openxmlformats.org/officeDocument/2006/customXml" ds:itemID="{9208A7E5-7550-4FE6-8620-2E21FC2E9F43}"/>
</file>

<file path=docProps/app.xml><?xml version="1.0" encoding="utf-8"?>
<Properties xmlns="http://schemas.openxmlformats.org/officeDocument/2006/extended-properties" xmlns:vt="http://schemas.openxmlformats.org/officeDocument/2006/docPropsVTypes">
  <TotalTime>148</TotalTime>
  <Words>743</Words>
  <Application>Microsoft Office PowerPoint</Application>
  <PresentationFormat>ユーザー設定</PresentationFormat>
  <Paragraphs>63</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Arial</vt:lpstr>
      <vt:lpstr>メイリオ</vt:lpstr>
      <vt:lpstr>Calibri</vt:lpstr>
      <vt:lpstr>Meiryo UI</vt:lpstr>
      <vt:lpstr>HGS創英角ｺﾞｼｯｸUB</vt:lpstr>
      <vt:lpstr>BIZ UDゴシック</vt:lpstr>
      <vt:lpstr>BIZ UDゴシック</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平田 慎太郎</dc:creator>
  <cp:lastModifiedBy>田畑 智哉</cp:lastModifiedBy>
  <cp:revision>16</cp:revision>
  <cp:lastPrinted>2024-10-21T05:33:13Z</cp:lastPrinted>
  <dcterms:created xsi:type="dcterms:W3CDTF">2006-08-16T00:00:00Z</dcterms:created>
  <dcterms:modified xsi:type="dcterms:W3CDTF">2024-10-21T05:39:23Z</dcterms:modified>
</cp:coreProperties>
</file>