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86" r:id="rId4"/>
    <p:sldId id="282" r:id="rId5"/>
  </p:sldIdLst>
  <p:sldSz cx="7556500" cy="10693400"/>
  <p:notesSz cx="6794500" cy="9931400"/>
  <p:embeddedFontLst>
    <p:embeddedFont>
      <p:font typeface="ＤＦ特太ゴシック体" panose="020B0600070205080204" charset="-128"/>
      <p:regular r:id="rId7"/>
    </p:embeddedFont>
    <p:embeddedFont>
      <p:font typeface="Segoe UI Black" panose="020B0A02040204020203" pitchFamily="34" charset="0"/>
      <p:bold r:id="rId8"/>
      <p:boldItalic r:id="rId9"/>
    </p:embeddedFont>
    <p:embeddedFont>
      <p:font typeface="Yu Gothic UI" panose="020B0500000000000000" pitchFamily="50" charset="-128"/>
      <p:regular r:id="rId10"/>
      <p:bold r:id="rId11"/>
    </p:embeddedFont>
    <p:embeddedFont>
      <p:font typeface="Yu Gothic UI Semilight" panose="020B0400000000000000" pitchFamily="50" charset="-128"/>
      <p:regular r:id="rId12"/>
    </p:embeddedFont>
    <p:embeddedFont>
      <p:font typeface="游ゴシック" panose="020B0400000000000000" pitchFamily="50" charset="-128"/>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95BBD-008A-64F0-273F-C5574F853E85}" name="田畑 智哉" initials="智田" userId="S::t.tabata@jam-union.jp::76c0089d-5842-4717-99bf-a496d1885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 id="2" name="参議院第１７総支部 立憲民主党" initials="参立" lastIdx="1" clrIdx="1">
    <p:extLst>
      <p:ext uri="{19B8F6BF-5375-455C-9EA6-DF929625EA0E}">
        <p15:presenceInfo xmlns:p15="http://schemas.microsoft.com/office/powerpoint/2012/main" userId="81dcfb978150cb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a:srgbClr val="06C755"/>
    <a:srgbClr val="003CB8"/>
    <a:srgbClr val="F8E5D6"/>
    <a:srgbClr val="10253F"/>
    <a:srgbClr val="E7E7E7"/>
    <a:srgbClr val="DDDDDD"/>
    <a:srgbClr val="F5DBC5"/>
    <a:srgbClr val="FF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82624" autoAdjust="0"/>
  </p:normalViewPr>
  <p:slideViewPr>
    <p:cSldViewPr>
      <p:cViewPr varScale="1">
        <p:scale>
          <a:sx n="52" d="100"/>
          <a:sy n="52" d="100"/>
        </p:scale>
        <p:origin x="2731" y="67"/>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3918" cy="497278"/>
          </a:xfrm>
          <a:prstGeom prst="rect">
            <a:avLst/>
          </a:prstGeom>
        </p:spPr>
        <p:txBody>
          <a:bodyPr vert="horz" lIns="90445" tIns="45223" rIns="90445" bIns="4522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016" y="0"/>
            <a:ext cx="2943918" cy="497278"/>
          </a:xfrm>
          <a:prstGeom prst="rect">
            <a:avLst/>
          </a:prstGeom>
        </p:spPr>
        <p:txBody>
          <a:bodyPr vert="horz" lIns="90445" tIns="45223" rIns="90445" bIns="45223" rtlCol="0"/>
          <a:lstStyle>
            <a:lvl1pPr algn="r">
              <a:defRPr sz="1200"/>
            </a:lvl1pPr>
          </a:lstStyle>
          <a:p>
            <a:fld id="{2F8122F1-959C-4C60-87D0-C2D68F5D207B}" type="datetimeFigureOut">
              <a:rPr kumimoji="1" lang="ja-JP" altLang="en-US" smtClean="0"/>
              <a:t>2025/12/26</a:t>
            </a:fld>
            <a:endParaRPr kumimoji="1" lang="ja-JP" altLang="en-US"/>
          </a:p>
        </p:txBody>
      </p:sp>
      <p:sp>
        <p:nvSpPr>
          <p:cNvPr id="4" name="スライド イメージ プレースホルダー 3"/>
          <p:cNvSpPr>
            <a:spLocks noGrp="1" noRot="1" noChangeAspect="1"/>
          </p:cNvSpPr>
          <p:nvPr>
            <p:ph type="sldImg" idx="2"/>
          </p:nvPr>
        </p:nvSpPr>
        <p:spPr>
          <a:xfrm>
            <a:off x="2212975" y="1241425"/>
            <a:ext cx="2368550" cy="3352800"/>
          </a:xfrm>
          <a:prstGeom prst="rect">
            <a:avLst/>
          </a:prstGeom>
          <a:noFill/>
          <a:ln w="12700">
            <a:solidFill>
              <a:prstClr val="black"/>
            </a:solidFill>
          </a:ln>
        </p:spPr>
        <p:txBody>
          <a:bodyPr vert="horz" lIns="90445" tIns="45223" rIns="90445" bIns="45223" rtlCol="0" anchor="ctr"/>
          <a:lstStyle/>
          <a:p>
            <a:endParaRPr lang="ja-JP" altLang="en-US"/>
          </a:p>
        </p:txBody>
      </p:sp>
      <p:sp>
        <p:nvSpPr>
          <p:cNvPr id="5" name="ノート プレースホルダー 4"/>
          <p:cNvSpPr>
            <a:spLocks noGrp="1"/>
          </p:cNvSpPr>
          <p:nvPr>
            <p:ph type="body" sz="quarter" idx="3"/>
          </p:nvPr>
        </p:nvSpPr>
        <p:spPr>
          <a:xfrm>
            <a:off x="679609" y="4779224"/>
            <a:ext cx="5435287" cy="3910557"/>
          </a:xfrm>
          <a:prstGeom prst="rect">
            <a:avLst/>
          </a:prstGeom>
        </p:spPr>
        <p:txBody>
          <a:bodyPr vert="horz" lIns="90445" tIns="45223" rIns="90445" bIns="452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4122"/>
            <a:ext cx="2943918" cy="497278"/>
          </a:xfrm>
          <a:prstGeom prst="rect">
            <a:avLst/>
          </a:prstGeom>
        </p:spPr>
        <p:txBody>
          <a:bodyPr vert="horz" lIns="90445" tIns="45223" rIns="90445" bIns="452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016" y="9434122"/>
            <a:ext cx="2943918" cy="497278"/>
          </a:xfrm>
          <a:prstGeom prst="rect">
            <a:avLst/>
          </a:prstGeom>
        </p:spPr>
        <p:txBody>
          <a:bodyPr vert="horz" lIns="90445" tIns="45223" rIns="90445" bIns="45223"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ACD2-45FD-1134-3D98-2F9FF2D4B6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C45878-3B40-CE26-DE40-B0E632B8CA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01DA200-6AB6-3D37-B4E0-C827B5EC97E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6F73081-E6A4-D564-B1FD-BDE6F476DDA4}"/>
              </a:ext>
            </a:extLst>
          </p:cNvPr>
          <p:cNvSpPr>
            <a:spLocks noGrp="1"/>
          </p:cNvSpPr>
          <p:nvPr>
            <p:ph type="sldNum" sz="quarter" idx="10"/>
          </p:nvPr>
        </p:nvSpPr>
        <p:spPr/>
        <p:txBody>
          <a:bodyPr/>
          <a:lstStyle/>
          <a:p>
            <a:pPr defTabSz="914332">
              <a:defRPr/>
            </a:pPr>
            <a:fld id="{26A2C6D3-792E-43F8-BE28-340B7046B34A}" type="slidenum">
              <a:rPr kumimoji="1" lang="ja-JP" altLang="en-US">
                <a:solidFill>
                  <a:prstClr val="black"/>
                </a:solidFill>
                <a:latin typeface="游ゴシック" panose="020F0502020204030204"/>
                <a:ea typeface="游ゴシック" panose="020B0400000000000000" pitchFamily="50" charset="-128"/>
              </a:rPr>
              <a:pPr defTabSz="914332">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9371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AEEB-30C6-C900-6C19-085CE5EEA94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F8226C-3804-82A6-ADE9-DD9EDF4863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EFBE23-5FA6-55CB-7095-5B18AB5A891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C4FE7E-2C5E-B91A-33ED-1F32E1556702}"/>
              </a:ext>
            </a:extLst>
          </p:cNvPr>
          <p:cNvSpPr>
            <a:spLocks noGrp="1"/>
          </p:cNvSpPr>
          <p:nvPr>
            <p:ph type="sldNum" sz="quarter" idx="5"/>
          </p:nvPr>
        </p:nvSpPr>
        <p:spPr/>
        <p:txBody>
          <a:bodyPr/>
          <a:lstStyle/>
          <a:p>
            <a:pPr defTabSz="904457">
              <a:defRPr/>
            </a:pPr>
            <a:fld id="{26A2C6D3-792E-43F8-BE28-340B7046B34A}" type="slidenum">
              <a:rPr kumimoji="1" lang="ja-JP" altLang="en-US">
                <a:solidFill>
                  <a:prstClr val="black"/>
                </a:solidFill>
                <a:latin typeface="游ゴシック" panose="020F0502020204030204"/>
                <a:ea typeface="游ゴシック" panose="020B0400000000000000" pitchFamily="50" charset="-128"/>
              </a:rPr>
              <a:pPr defTabSz="904457">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1890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3.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61C1-60D3-0762-9656-D3AEED613FAE}"/>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973DC7B6-60E0-3429-D1F8-76CE3B13033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36072"/>
          <a:stretch>
            <a:fillRect/>
          </a:stretch>
        </p:blipFill>
        <p:spPr>
          <a:xfrm>
            <a:off x="191823" y="3135314"/>
            <a:ext cx="7155127" cy="3430586"/>
          </a:xfrm>
          <a:prstGeom prst="rect">
            <a:avLst/>
          </a:prstGeom>
        </p:spPr>
      </p:pic>
      <p:pic>
        <p:nvPicPr>
          <p:cNvPr id="107" name="図 106">
            <a:extLst>
              <a:ext uri="{FF2B5EF4-FFF2-40B4-BE49-F238E27FC236}">
                <a16:creationId xmlns:a16="http://schemas.microsoft.com/office/drawing/2014/main" id="{7E281D85-6835-54B5-05A5-AFBB1DCDC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5271"/>
            <a:ext cx="7556500" cy="5047171"/>
          </a:xfrm>
          <a:prstGeom prst="rect">
            <a:avLst/>
          </a:prstGeom>
        </p:spPr>
      </p:pic>
      <p:grpSp>
        <p:nvGrpSpPr>
          <p:cNvPr id="19" name="グループ化 18">
            <a:extLst>
              <a:ext uri="{FF2B5EF4-FFF2-40B4-BE49-F238E27FC236}">
                <a16:creationId xmlns:a16="http://schemas.microsoft.com/office/drawing/2014/main" id="{178F7295-C6C9-1D5C-0F4D-E70E180F7878}"/>
              </a:ext>
            </a:extLst>
          </p:cNvPr>
          <p:cNvGrpSpPr/>
          <p:nvPr/>
        </p:nvGrpSpPr>
        <p:grpSpPr>
          <a:xfrm>
            <a:off x="349250" y="244936"/>
            <a:ext cx="879205" cy="879205"/>
            <a:chOff x="453074" y="343127"/>
            <a:chExt cx="879205" cy="879205"/>
          </a:xfrm>
        </p:grpSpPr>
        <p:cxnSp>
          <p:nvCxnSpPr>
            <p:cNvPr id="20" name="直線コネクタ 19">
              <a:extLst>
                <a:ext uri="{FF2B5EF4-FFF2-40B4-BE49-F238E27FC236}">
                  <a16:creationId xmlns:a16="http://schemas.microsoft.com/office/drawing/2014/main" id="{216781B9-8391-7516-7558-44D4ADC8C717}"/>
                </a:ext>
              </a:extLst>
            </p:cNvPr>
            <p:cNvCxnSpPr/>
            <p:nvPr/>
          </p:nvCxnSpPr>
          <p:spPr>
            <a:xfrm>
              <a:off x="568173" y="343127"/>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FB78FBD-FD40-E53B-A410-A6EA2357983D}"/>
                </a:ext>
              </a:extLst>
            </p:cNvPr>
            <p:cNvCxnSpPr>
              <a:cxnSpLocks/>
            </p:cNvCxnSpPr>
            <p:nvPr/>
          </p:nvCxnSpPr>
          <p:spPr>
            <a:xfrm rot="16200000">
              <a:off x="892677" y="49134"/>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2" name="正方形/長方形 111">
            <a:extLst>
              <a:ext uri="{FF2B5EF4-FFF2-40B4-BE49-F238E27FC236}">
                <a16:creationId xmlns:a16="http://schemas.microsoft.com/office/drawing/2014/main" id="{23C065BA-6544-FA4E-79F6-2F4E8B98CB9F}"/>
              </a:ext>
            </a:extLst>
          </p:cNvPr>
          <p:cNvSpPr/>
          <p:nvPr/>
        </p:nvSpPr>
        <p:spPr>
          <a:xfrm>
            <a:off x="11942" y="4024121"/>
            <a:ext cx="7556503" cy="1008557"/>
          </a:xfrm>
          <a:prstGeom prst="rect">
            <a:avLst/>
          </a:prstGeom>
          <a:solidFill>
            <a:schemeClr val="tx1">
              <a:lumMod val="85000"/>
              <a:lumOff val="1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6CB9B056-C6DD-A2B6-B661-873D80274313}"/>
              </a:ext>
            </a:extLst>
          </p:cNvPr>
          <p:cNvSpPr txBox="1"/>
          <p:nvPr/>
        </p:nvSpPr>
        <p:spPr>
          <a:xfrm>
            <a:off x="605658" y="1355576"/>
            <a:ext cx="2577648" cy="461665"/>
          </a:xfrm>
          <a:prstGeom prst="rect">
            <a:avLst/>
          </a:prstGeom>
          <a:noFill/>
        </p:spPr>
        <p:txBody>
          <a:bodyPr wrap="square" rtlCol="0">
            <a:spAutoFit/>
          </a:bodyPr>
          <a:lstStyle/>
          <a:p>
            <a:r>
              <a:rPr kumimoji="1" lang="en-US" altLang="ja-JP" sz="2400" dirty="0">
                <a:solidFill>
                  <a:schemeClr val="bg1"/>
                </a:solidFill>
                <a:latin typeface="Segoe UI Black" panose="020B0A02040204020203" pitchFamily="34" charset="0"/>
                <a:ea typeface="ＤＨＰ特太ゴシック体" panose="020B0500000000000000" pitchFamily="50" charset="-128"/>
              </a:rPr>
              <a:t>Monthly Report </a:t>
            </a:r>
          </a:p>
        </p:txBody>
      </p:sp>
      <p:sp>
        <p:nvSpPr>
          <p:cNvPr id="85" name="テキスト ボックス 84">
            <a:extLst>
              <a:ext uri="{FF2B5EF4-FFF2-40B4-BE49-F238E27FC236}">
                <a16:creationId xmlns:a16="http://schemas.microsoft.com/office/drawing/2014/main" id="{083DC2F3-CECC-8061-43C7-8460DA883B40}"/>
              </a:ext>
            </a:extLst>
          </p:cNvPr>
          <p:cNvSpPr txBox="1"/>
          <p:nvPr/>
        </p:nvSpPr>
        <p:spPr>
          <a:xfrm>
            <a:off x="504458" y="476371"/>
            <a:ext cx="2542831" cy="400110"/>
          </a:xfrm>
          <a:prstGeom prst="rect">
            <a:avLst/>
          </a:prstGeom>
          <a:noFill/>
        </p:spPr>
        <p:txBody>
          <a:bodyPr wrap="square" rtlCol="0">
            <a:spAutoFit/>
          </a:bodyPr>
          <a:lstStyle/>
          <a:p>
            <a:r>
              <a:rPr kumimoji="1" lang="ja-JP" altLang="en-US" sz="2000" dirty="0">
                <a:solidFill>
                  <a:schemeClr val="bg1"/>
                </a:solidFill>
                <a:latin typeface="Segoe UI Black" panose="020B0A02040204020203" pitchFamily="34" charset="0"/>
                <a:ea typeface="ＤＨＰ特太ゴシック体" panose="020B0500000000000000" pitchFamily="50" charset="-128"/>
              </a:rPr>
              <a:t>参議院議員</a:t>
            </a:r>
          </a:p>
        </p:txBody>
      </p:sp>
      <p:sp>
        <p:nvSpPr>
          <p:cNvPr id="86" name="正方形/長方形 85">
            <a:extLst>
              <a:ext uri="{FF2B5EF4-FFF2-40B4-BE49-F238E27FC236}">
                <a16:creationId xmlns:a16="http://schemas.microsoft.com/office/drawing/2014/main" id="{3773A49D-820A-595C-7B42-E89444C4D4FD}"/>
              </a:ext>
            </a:extLst>
          </p:cNvPr>
          <p:cNvSpPr/>
          <p:nvPr/>
        </p:nvSpPr>
        <p:spPr>
          <a:xfrm>
            <a:off x="-4832350" y="1875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7D8D1DC9-CC81-5164-C435-AB82E5C27E4E}"/>
              </a:ext>
            </a:extLst>
          </p:cNvPr>
          <p:cNvSpPr/>
          <p:nvPr/>
        </p:nvSpPr>
        <p:spPr>
          <a:xfrm>
            <a:off x="-5130800" y="-859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21141F1-23F1-ACF7-13B2-30E52DE1C4EF}"/>
              </a:ext>
            </a:extLst>
          </p:cNvPr>
          <p:cNvSpPr txBox="1"/>
          <p:nvPr/>
        </p:nvSpPr>
        <p:spPr>
          <a:xfrm>
            <a:off x="493742" y="775148"/>
            <a:ext cx="2878620" cy="707886"/>
          </a:xfrm>
          <a:prstGeom prst="rect">
            <a:avLst/>
          </a:prstGeom>
          <a:noFill/>
        </p:spPr>
        <p:txBody>
          <a:bodyPr wrap="square" rtlCol="0">
            <a:spAutoFit/>
          </a:bodyPr>
          <a:lstStyle/>
          <a:p>
            <a:r>
              <a:rPr kumimoji="1" lang="ja-JP" altLang="en-US" sz="4000" dirty="0">
                <a:solidFill>
                  <a:schemeClr val="bg1"/>
                </a:solidFill>
                <a:latin typeface="Segoe UI Black" panose="020B0A02040204020203" pitchFamily="34" charset="0"/>
                <a:ea typeface="ＤＨＰ特太ゴシック体" panose="020B0500000000000000" pitchFamily="50" charset="-128"/>
              </a:rPr>
              <a:t>郡山 りょう</a:t>
            </a:r>
          </a:p>
        </p:txBody>
      </p:sp>
      <p:sp>
        <p:nvSpPr>
          <p:cNvPr id="99" name="テキスト ボックス 98">
            <a:extLst>
              <a:ext uri="{FF2B5EF4-FFF2-40B4-BE49-F238E27FC236}">
                <a16:creationId xmlns:a16="http://schemas.microsoft.com/office/drawing/2014/main" id="{7CAB9641-5240-8EB4-D53C-269E077F2531}"/>
              </a:ext>
            </a:extLst>
          </p:cNvPr>
          <p:cNvSpPr txBox="1"/>
          <p:nvPr/>
        </p:nvSpPr>
        <p:spPr>
          <a:xfrm>
            <a:off x="282917" y="4033012"/>
            <a:ext cx="6990661" cy="830997"/>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郡山りょう（</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Ryo Koriyama)</a:t>
            </a:r>
          </a:p>
          <a:p>
            <a:r>
              <a:rPr lang="en-US" altLang="ja-JP" sz="1200" dirty="0">
                <a:solidFill>
                  <a:schemeClr val="bg1"/>
                </a:solidFill>
                <a:latin typeface="Yu Gothic UI Semilight" panose="020B0400000000000000" pitchFamily="50" charset="-128"/>
                <a:ea typeface="Yu Gothic UI Semilight" panose="020B0400000000000000" pitchFamily="50" charset="-128"/>
              </a:rPr>
              <a:t>1974</a:t>
            </a:r>
            <a:r>
              <a:rPr lang="ja-JP" altLang="en-US" sz="1200" dirty="0">
                <a:solidFill>
                  <a:schemeClr val="bg1"/>
                </a:solidFill>
                <a:latin typeface="Yu Gothic UI Semilight" panose="020B0400000000000000" pitchFamily="50" charset="-128"/>
                <a:ea typeface="Yu Gothic UI Semilight" panose="020B0400000000000000" pitchFamily="50" charset="-128"/>
              </a:rPr>
              <a:t>年熊本県人吉市生まれ。熊本県立多良木高等学校卒業後、武蔵精密工業株式会社に入社し、</a:t>
            </a:r>
            <a:r>
              <a:rPr lang="zh-TW" altLang="en-US" sz="1200" dirty="0">
                <a:solidFill>
                  <a:schemeClr val="bg1"/>
                </a:solidFill>
                <a:latin typeface="Yu Gothic UI Semilight" panose="020B0400000000000000" pitchFamily="50" charset="-128"/>
                <a:ea typeface="Yu Gothic UI Semilight" panose="020B0400000000000000" pitchFamily="50" charset="-128"/>
              </a:rPr>
              <a:t>武蔵精密労働組合</a:t>
            </a:r>
            <a:r>
              <a:rPr lang="ja-JP" altLang="en-US" sz="1200" dirty="0">
                <a:solidFill>
                  <a:schemeClr val="bg1"/>
                </a:solidFill>
                <a:latin typeface="Yu Gothic UI Semilight" panose="020B0400000000000000" pitchFamily="50" charset="-128"/>
                <a:ea typeface="Yu Gothic UI Semilight" panose="020B0400000000000000" pitchFamily="50" charset="-128"/>
              </a:rPr>
              <a:t>執行委員長、書記長などを歴任。</a:t>
            </a:r>
            <a:r>
              <a:rPr lang="en-US" altLang="ja-JP" sz="1200" dirty="0">
                <a:solidFill>
                  <a:schemeClr val="bg1"/>
                </a:solidFill>
                <a:latin typeface="Yu Gothic UI Semilight" panose="020B0400000000000000" pitchFamily="50" charset="-128"/>
                <a:ea typeface="Yu Gothic UI Semilight" panose="020B0400000000000000" pitchFamily="50" charset="-128"/>
              </a:rPr>
              <a:t>2023</a:t>
            </a:r>
            <a:r>
              <a:rPr lang="ja-JP" altLang="en-US" sz="1200" dirty="0">
                <a:solidFill>
                  <a:schemeClr val="bg1"/>
                </a:solidFill>
                <a:latin typeface="Yu Gothic UI Semilight" panose="020B0400000000000000" pitchFamily="50" charset="-128"/>
                <a:ea typeface="Yu Gothic UI Semilight" panose="020B0400000000000000" pitchFamily="50" charset="-128"/>
              </a:rPr>
              <a:t>年に</a:t>
            </a:r>
            <a:r>
              <a:rPr lang="en-US" altLang="ja-JP" sz="1200" dirty="0">
                <a:solidFill>
                  <a:schemeClr val="bg1"/>
                </a:solidFill>
                <a:latin typeface="Yu Gothic UI Semilight" panose="020B0400000000000000" pitchFamily="50" charset="-128"/>
                <a:ea typeface="Yu Gothic UI Semilight" panose="020B0400000000000000" pitchFamily="50" charset="-128"/>
              </a:rPr>
              <a:t>JAM</a:t>
            </a:r>
            <a:r>
              <a:rPr lang="ja-JP" altLang="en-US" sz="1200" dirty="0">
                <a:solidFill>
                  <a:schemeClr val="bg1"/>
                </a:solidFill>
                <a:latin typeface="Yu Gothic UI Semilight" panose="020B0400000000000000" pitchFamily="50" charset="-128"/>
                <a:ea typeface="Yu Gothic UI Semilight" panose="020B0400000000000000" pitchFamily="50" charset="-128"/>
              </a:rPr>
              <a:t>・基幹労連の候補予定者に決定。 </a:t>
            </a:r>
            <a:r>
              <a:rPr lang="en-US" altLang="ja-JP" sz="1200" dirty="0">
                <a:solidFill>
                  <a:schemeClr val="bg1"/>
                </a:solidFill>
                <a:latin typeface="Yu Gothic UI Semilight" panose="020B0400000000000000" pitchFamily="50" charset="-128"/>
                <a:ea typeface="Yu Gothic UI Semilight" panose="020B0400000000000000" pitchFamily="50" charset="-128"/>
              </a:rPr>
              <a:t>2025</a:t>
            </a:r>
            <a:r>
              <a:rPr lang="ja-JP" altLang="en-US" sz="1200" dirty="0">
                <a:solidFill>
                  <a:schemeClr val="bg1"/>
                </a:solidFill>
                <a:latin typeface="Yu Gothic UI Semilight" panose="020B0400000000000000" pitchFamily="50" charset="-128"/>
                <a:ea typeface="Yu Gothic UI Semilight" panose="020B0400000000000000" pitchFamily="50" charset="-128"/>
              </a:rPr>
              <a:t>年</a:t>
            </a:r>
            <a:r>
              <a:rPr lang="en-US" altLang="ja-JP" sz="1200" dirty="0">
                <a:solidFill>
                  <a:schemeClr val="bg1"/>
                </a:solidFill>
                <a:latin typeface="Yu Gothic UI Semilight" panose="020B0400000000000000" pitchFamily="50" charset="-128"/>
                <a:ea typeface="Yu Gothic UI Semilight" panose="020B0400000000000000" pitchFamily="50" charset="-128"/>
              </a:rPr>
              <a:t>7</a:t>
            </a:r>
            <a:r>
              <a:rPr lang="ja-JP" altLang="en-US" sz="1200" dirty="0">
                <a:solidFill>
                  <a:schemeClr val="bg1"/>
                </a:solidFill>
                <a:latin typeface="Yu Gothic UI Semilight" panose="020B0400000000000000" pitchFamily="50" charset="-128"/>
                <a:ea typeface="Yu Gothic UI Semilight" panose="020B0400000000000000" pitchFamily="50" charset="-128"/>
              </a:rPr>
              <a:t>月の参議院選挙にて</a:t>
            </a:r>
            <a:r>
              <a:rPr lang="en-US" altLang="ja-JP" sz="1200" dirty="0">
                <a:solidFill>
                  <a:schemeClr val="bg1"/>
                </a:solidFill>
                <a:latin typeface="Yu Gothic UI Semilight" panose="020B0400000000000000" pitchFamily="50" charset="-128"/>
                <a:ea typeface="Yu Gothic UI Semilight" panose="020B0400000000000000" pitchFamily="50" charset="-128"/>
              </a:rPr>
              <a:t> 94,610 </a:t>
            </a:r>
            <a:r>
              <a:rPr lang="ja-JP" altLang="en-US" sz="1200" dirty="0">
                <a:solidFill>
                  <a:schemeClr val="bg1"/>
                </a:solidFill>
                <a:latin typeface="Yu Gothic UI Semilight" panose="020B0400000000000000" pitchFamily="50" charset="-128"/>
                <a:ea typeface="Yu Gothic UI Semilight" panose="020B0400000000000000" pitchFamily="50" charset="-128"/>
              </a:rPr>
              <a:t>票を獲得し、参議院議員に初当選。</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p:txBody>
      </p:sp>
      <p:sp>
        <p:nvSpPr>
          <p:cNvPr id="83" name="テキスト ボックス 82">
            <a:extLst>
              <a:ext uri="{FF2B5EF4-FFF2-40B4-BE49-F238E27FC236}">
                <a16:creationId xmlns:a16="http://schemas.microsoft.com/office/drawing/2014/main" id="{4D98F3DA-8A34-7DB3-4920-E5CC26582854}"/>
              </a:ext>
            </a:extLst>
          </p:cNvPr>
          <p:cNvSpPr txBox="1"/>
          <p:nvPr/>
        </p:nvSpPr>
        <p:spPr>
          <a:xfrm>
            <a:off x="1939290" y="478911"/>
            <a:ext cx="1433072" cy="369332"/>
          </a:xfrm>
          <a:prstGeom prst="rect">
            <a:avLst/>
          </a:prstGeom>
          <a:noFill/>
        </p:spPr>
        <p:txBody>
          <a:bodyPr wrap="square" rtlCol="0">
            <a:spAutoFit/>
          </a:bodyPr>
          <a:lstStyle/>
          <a:p>
            <a:r>
              <a:rPr kumimoji="1" lang="en-US" altLang="ja-JP" dirty="0">
                <a:solidFill>
                  <a:schemeClr val="bg1"/>
                </a:solidFill>
                <a:latin typeface="ＤＦ特太ゴシック体" panose="020B0509000000000000" pitchFamily="49" charset="-128"/>
                <a:ea typeface="ＤＦ特太ゴシック体" panose="020B0509000000000000" pitchFamily="49" charset="-128"/>
              </a:rPr>
              <a:t>2026.01</a:t>
            </a:r>
            <a:r>
              <a:rPr kumimoji="1" lang="ja-JP" altLang="en-US" sz="1200" dirty="0">
                <a:solidFill>
                  <a:schemeClr val="bg1"/>
                </a:solidFill>
                <a:latin typeface="ＤＦ特太ゴシック体" panose="020B0509000000000000" pitchFamily="49" charset="-128"/>
                <a:ea typeface="ＤＦ特太ゴシック体" panose="020B0509000000000000" pitchFamily="49" charset="-128"/>
              </a:rPr>
              <a:t>月号</a:t>
            </a: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grpSp>
        <p:nvGrpSpPr>
          <p:cNvPr id="113" name="Group 57">
            <a:extLst>
              <a:ext uri="{FF2B5EF4-FFF2-40B4-BE49-F238E27FC236}">
                <a16:creationId xmlns:a16="http://schemas.microsoft.com/office/drawing/2014/main" id="{09E10256-62A5-A507-8C94-132BE7359AF4}"/>
              </a:ext>
            </a:extLst>
          </p:cNvPr>
          <p:cNvGrpSpPr/>
          <p:nvPr/>
        </p:nvGrpSpPr>
        <p:grpSpPr>
          <a:xfrm>
            <a:off x="-1750" y="9951876"/>
            <a:ext cx="7560000" cy="741524"/>
            <a:chOff x="0" y="0"/>
            <a:chExt cx="2709333" cy="204871"/>
          </a:xfrm>
        </p:grpSpPr>
        <p:sp>
          <p:nvSpPr>
            <p:cNvPr id="114" name="Freeform 58">
              <a:extLst>
                <a:ext uri="{FF2B5EF4-FFF2-40B4-BE49-F238E27FC236}">
                  <a16:creationId xmlns:a16="http://schemas.microsoft.com/office/drawing/2014/main" id="{376B6707-5E06-1020-FAD9-983B60B41695}"/>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6" name="TextBox 59">
              <a:extLst>
                <a:ext uri="{FF2B5EF4-FFF2-40B4-BE49-F238E27FC236}">
                  <a16:creationId xmlns:a16="http://schemas.microsoft.com/office/drawing/2014/main" id="{07C72D05-A04B-8F2F-A2A7-BC8B0D04B77D}"/>
                </a:ext>
              </a:extLst>
            </p:cNvPr>
            <p:cNvSpPr txBox="1"/>
            <p:nvPr/>
          </p:nvSpPr>
          <p:spPr>
            <a:xfrm>
              <a:off x="0" y="-28575"/>
              <a:ext cx="2709333" cy="2334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60">
            <a:extLst>
              <a:ext uri="{FF2B5EF4-FFF2-40B4-BE49-F238E27FC236}">
                <a16:creationId xmlns:a16="http://schemas.microsoft.com/office/drawing/2014/main" id="{E7F0D248-CFA4-5F24-505B-6F5BCA2CB761}"/>
              </a:ext>
            </a:extLst>
          </p:cNvPr>
          <p:cNvSpPr/>
          <p:nvPr/>
        </p:nvSpPr>
        <p:spPr>
          <a:xfrm>
            <a:off x="371591" y="10023219"/>
            <a:ext cx="3635259" cy="423920"/>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3" name="テキスト ボックス 122">
            <a:extLst>
              <a:ext uri="{FF2B5EF4-FFF2-40B4-BE49-F238E27FC236}">
                <a16:creationId xmlns:a16="http://schemas.microsoft.com/office/drawing/2014/main" id="{F53775C3-ED7C-5061-16E9-3A0E6820B6AF}"/>
              </a:ext>
            </a:extLst>
          </p:cNvPr>
          <p:cNvSpPr txBox="1"/>
          <p:nvPr/>
        </p:nvSpPr>
        <p:spPr>
          <a:xfrm>
            <a:off x="327558" y="6576913"/>
            <a:ext cx="6924333" cy="3046988"/>
          </a:xfrm>
          <a:prstGeom prst="rect">
            <a:avLst/>
          </a:prstGeom>
          <a:noFill/>
        </p:spPr>
        <p:txBody>
          <a:bodyPr wrap="square" rtlCol="0">
            <a:spAutoFit/>
          </a:bodyPr>
          <a:lstStyle/>
          <a:p>
            <a:r>
              <a:rPr kumimoji="1" lang="ja-JP" altLang="en-US" sz="1600" dirty="0">
                <a:latin typeface="Yu Gothic UI" panose="020B0500000000000000" pitchFamily="50" charset="-128"/>
                <a:ea typeface="Yu Gothic UI" panose="020B0500000000000000" pitchFamily="50" charset="-128"/>
              </a:rPr>
              <a:t>　昨年は、組合員の皆さんのおかげで参議院選挙に</a:t>
            </a:r>
            <a:r>
              <a:rPr kumimoji="1" lang="ja-JP" altLang="en-US" sz="1600" b="1" dirty="0">
                <a:solidFill>
                  <a:srgbClr val="FF0000"/>
                </a:solidFill>
                <a:latin typeface="Yu Gothic UI" panose="020B0500000000000000" pitchFamily="50" charset="-128"/>
                <a:ea typeface="Yu Gothic UI" panose="020B0500000000000000" pitchFamily="50" charset="-128"/>
              </a:rPr>
              <a:t>当選</a:t>
            </a:r>
            <a:r>
              <a:rPr kumimoji="1" lang="ja-JP" altLang="en-US" sz="1600" dirty="0">
                <a:latin typeface="Yu Gothic UI" panose="020B0500000000000000" pitchFamily="50" charset="-128"/>
                <a:ea typeface="Yu Gothic UI" panose="020B0500000000000000" pitchFamily="50" charset="-128"/>
              </a:rPr>
              <a:t>することができました。また、当選後の国会質疑では、早速、</a:t>
            </a:r>
            <a:r>
              <a:rPr kumimoji="1" lang="ja-JP" altLang="en-US" sz="1600" b="1" dirty="0">
                <a:solidFill>
                  <a:srgbClr val="FF0000"/>
                </a:solidFill>
                <a:latin typeface="Yu Gothic UI" panose="020B0500000000000000" pitchFamily="50" charset="-128"/>
                <a:ea typeface="Yu Gothic UI" panose="020B0500000000000000" pitchFamily="50" charset="-128"/>
              </a:rPr>
              <a:t>皆さんからの現場の声を国政に届けました。</a:t>
            </a:r>
            <a:r>
              <a:rPr kumimoji="1" lang="ja-JP" altLang="en-US" sz="1600" dirty="0">
                <a:latin typeface="Yu Gothic UI" panose="020B0500000000000000" pitchFamily="50" charset="-128"/>
                <a:ea typeface="Yu Gothic UI" panose="020B0500000000000000" pitchFamily="50" charset="-128"/>
              </a:rPr>
              <a:t>そして、私のキャッチフレーズである</a:t>
            </a:r>
            <a:r>
              <a:rPr kumimoji="1" lang="ja-JP" altLang="en-US" sz="1600" b="1" dirty="0">
                <a:solidFill>
                  <a:srgbClr val="EA5504"/>
                </a:solidFill>
                <a:latin typeface="Yu Gothic UI" panose="020B0500000000000000" pitchFamily="50" charset="-128"/>
                <a:ea typeface="Yu Gothic UI" panose="020B0500000000000000" pitchFamily="50" charset="-128"/>
              </a:rPr>
              <a:t>「現場の声ではたらくを変えよう」</a:t>
            </a:r>
            <a:r>
              <a:rPr kumimoji="1" lang="ja-JP" altLang="en-US" sz="1600" dirty="0">
                <a:latin typeface="Yu Gothic UI" panose="020B0500000000000000" pitchFamily="50" charset="-128"/>
                <a:ea typeface="Yu Gothic UI" panose="020B0500000000000000" pitchFamily="50" charset="-128"/>
              </a:rPr>
              <a:t>につながる答弁を引き出すこともできました。</a:t>
            </a:r>
          </a:p>
          <a:p>
            <a:endParaRPr kumimoji="1" lang="en-US" altLang="ja-JP" sz="1600" dirty="0">
              <a:latin typeface="Yu Gothic UI" panose="020B0500000000000000" pitchFamily="50" charset="-128"/>
              <a:ea typeface="Yu Gothic UI" panose="020B0500000000000000" pitchFamily="50" charset="-128"/>
            </a:endParaRPr>
          </a:p>
          <a:p>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2026</a:t>
            </a:r>
            <a:r>
              <a:rPr kumimoji="1" lang="ja-JP" altLang="en-US" sz="1600" dirty="0">
                <a:latin typeface="Yu Gothic UI" panose="020B0500000000000000" pitchFamily="50" charset="-128"/>
                <a:ea typeface="Yu Gothic UI" panose="020B0500000000000000" pitchFamily="50" charset="-128"/>
              </a:rPr>
              <a:t>年の干支「丙午（ひのえ・うま）」は、火のエネルギーが重なり情熱と</a:t>
            </a:r>
            <a:r>
              <a:rPr kumimoji="1" lang="ja-JP" altLang="en-US" sz="1600" b="1" dirty="0">
                <a:solidFill>
                  <a:srgbClr val="FF0000"/>
                </a:solidFill>
                <a:latin typeface="Yu Gothic UI" panose="020B0500000000000000" pitchFamily="50" charset="-128"/>
                <a:ea typeface="Yu Gothic UI" panose="020B0500000000000000" pitchFamily="50" charset="-128"/>
              </a:rPr>
              <a:t>行動力が高まる、勢いのある年</a:t>
            </a:r>
            <a:r>
              <a:rPr kumimoji="1" lang="ja-JP" altLang="en-US" sz="1600" dirty="0">
                <a:latin typeface="Yu Gothic UI" panose="020B0500000000000000" pitchFamily="50" charset="-128"/>
                <a:ea typeface="Yu Gothic UI" panose="020B0500000000000000" pitchFamily="50" charset="-128"/>
              </a:rPr>
              <a:t>と言われています。日頃、皆さんからいただいた</a:t>
            </a:r>
            <a:r>
              <a:rPr kumimoji="1" lang="ja-JP" altLang="en-US" sz="1600" b="1" dirty="0">
                <a:solidFill>
                  <a:srgbClr val="EA5504"/>
                </a:solidFill>
                <a:latin typeface="Yu Gothic UI" panose="020B0500000000000000" pitchFamily="50" charset="-128"/>
                <a:ea typeface="Yu Gothic UI" panose="020B0500000000000000" pitchFamily="50" charset="-128"/>
              </a:rPr>
              <a:t>「現場の声」</a:t>
            </a:r>
            <a:r>
              <a:rPr kumimoji="1" lang="ja-JP" altLang="en-US" sz="1600" dirty="0">
                <a:latin typeface="Yu Gothic UI" panose="020B0500000000000000" pitchFamily="50" charset="-128"/>
                <a:ea typeface="Yu Gothic UI" panose="020B0500000000000000" pitchFamily="50" charset="-128"/>
              </a:rPr>
              <a:t>を力に変えて、勢いを増して</a:t>
            </a:r>
            <a:r>
              <a:rPr kumimoji="1" lang="ja-JP" altLang="en-US" sz="1600" b="1" dirty="0">
                <a:solidFill>
                  <a:srgbClr val="EA5504"/>
                </a:solidFill>
                <a:latin typeface="Yu Gothic UI" panose="020B0500000000000000" pitchFamily="50" charset="-128"/>
                <a:ea typeface="Yu Gothic UI" panose="020B0500000000000000" pitchFamily="50" charset="-128"/>
              </a:rPr>
              <a:t>「はたらく」を変える</a:t>
            </a:r>
            <a:r>
              <a:rPr kumimoji="1" lang="ja-JP" altLang="en-US" sz="1600" dirty="0">
                <a:latin typeface="Yu Gothic UI" panose="020B0500000000000000" pitchFamily="50" charset="-128"/>
                <a:ea typeface="Yu Gothic UI" panose="020B0500000000000000" pitchFamily="50" charset="-128"/>
              </a:rPr>
              <a:t>一年にしていきます！</a:t>
            </a:r>
            <a:endParaRPr kumimoji="1" lang="en-US" altLang="ja-JP" sz="1600" dirty="0">
              <a:latin typeface="Yu Gothic UI" panose="020B0500000000000000" pitchFamily="50" charset="-128"/>
              <a:ea typeface="Yu Gothic UI" panose="020B0500000000000000" pitchFamily="50" charset="-128"/>
            </a:endParaRPr>
          </a:p>
          <a:p>
            <a:endParaRPr kumimoji="1" lang="en-US" altLang="ja-JP" sz="1600" dirty="0">
              <a:latin typeface="Yu Gothic UI" panose="020B0500000000000000" pitchFamily="50" charset="-128"/>
              <a:ea typeface="Yu Gothic UI" panose="020B0500000000000000" pitchFamily="50" charset="-128"/>
            </a:endParaRPr>
          </a:p>
          <a:p>
            <a:r>
              <a:rPr kumimoji="1" lang="ja-JP" altLang="en-US" sz="1600" dirty="0">
                <a:latin typeface="Yu Gothic UI" panose="020B0500000000000000" pitchFamily="50" charset="-128"/>
                <a:ea typeface="Yu Gothic UI" panose="020B0500000000000000" pitchFamily="50" charset="-128"/>
              </a:rPr>
              <a:t>　国政には</a:t>
            </a:r>
            <a:r>
              <a:rPr kumimoji="1" lang="ja-JP" altLang="en-US" sz="1600" b="1" dirty="0">
                <a:solidFill>
                  <a:srgbClr val="EA5504"/>
                </a:solidFill>
                <a:latin typeface="Yu Gothic UI" panose="020B0500000000000000" pitchFamily="50" charset="-128"/>
                <a:ea typeface="Yu Gothic UI" panose="020B0500000000000000" pitchFamily="50" charset="-128"/>
              </a:rPr>
              <a:t>「現場の声」</a:t>
            </a:r>
            <a:r>
              <a:rPr kumimoji="1" lang="ja-JP" altLang="en-US" sz="1600" dirty="0">
                <a:latin typeface="Yu Gothic UI" panose="020B0500000000000000" pitchFamily="50" charset="-128"/>
                <a:ea typeface="Yu Gothic UI" panose="020B0500000000000000" pitchFamily="50" charset="-128"/>
              </a:rPr>
              <a:t>がまだまだ足りてません。現場出身議員だからこそ感じる感覚を活かして、皆さんと共に</a:t>
            </a:r>
            <a:r>
              <a:rPr kumimoji="1" lang="ja-JP" altLang="en-US" sz="1600" b="1" dirty="0">
                <a:solidFill>
                  <a:srgbClr val="EA5504"/>
                </a:solidFill>
                <a:latin typeface="Yu Gothic UI" panose="020B0500000000000000" pitchFamily="50" charset="-128"/>
                <a:ea typeface="Yu Gothic UI" panose="020B0500000000000000" pitchFamily="50" charset="-128"/>
              </a:rPr>
              <a:t>働き方や暮らしを変え</a:t>
            </a:r>
            <a:r>
              <a:rPr kumimoji="1" lang="ja-JP" altLang="en-US" sz="1600" dirty="0">
                <a:latin typeface="Yu Gothic UI" panose="020B0500000000000000" pitchFamily="50" charset="-128"/>
                <a:ea typeface="Yu Gothic UI" panose="020B0500000000000000" pitchFamily="50" charset="-128"/>
              </a:rPr>
              <a:t>、社会・世の中を変えます！</a:t>
            </a:r>
            <a:endParaRPr kumimoji="1" lang="en-US" altLang="ja-JP" sz="1600" dirty="0">
              <a:latin typeface="Yu Gothic UI" panose="020B0500000000000000" pitchFamily="50" charset="-128"/>
              <a:ea typeface="Yu Gothic UI" panose="020B0500000000000000" pitchFamily="50" charset="-128"/>
            </a:endParaRPr>
          </a:p>
          <a:p>
            <a:r>
              <a:rPr kumimoji="1" lang="en-US" altLang="ja-JP" sz="1600" dirty="0">
                <a:latin typeface="Yu Gothic UI" panose="020B0500000000000000" pitchFamily="50" charset="-128"/>
                <a:ea typeface="Yu Gothic UI" panose="020B0500000000000000" pitchFamily="50" charset="-128"/>
              </a:rPr>
              <a:t>2026</a:t>
            </a:r>
            <a:r>
              <a:rPr kumimoji="1" lang="ja-JP" altLang="en-US" sz="1600" dirty="0">
                <a:latin typeface="Yu Gothic UI" panose="020B0500000000000000" pitchFamily="50" charset="-128"/>
                <a:ea typeface="Yu Gothic UI" panose="020B0500000000000000" pitchFamily="50" charset="-128"/>
              </a:rPr>
              <a:t>年も皆さんにとって、幸多い一年となりますことをご祈念申し上げます。</a:t>
            </a:r>
            <a:endParaRPr kumimoji="1" lang="en-US" altLang="ja-JP" sz="1600" dirty="0">
              <a:latin typeface="Yu Gothic UI" panose="020B0500000000000000" pitchFamily="50" charset="-128"/>
              <a:ea typeface="Yu Gothic UI" panose="020B0500000000000000" pitchFamily="50" charset="-128"/>
            </a:endParaRPr>
          </a:p>
        </p:txBody>
      </p:sp>
      <p:sp>
        <p:nvSpPr>
          <p:cNvPr id="94" name="テキスト ボックス 93">
            <a:extLst>
              <a:ext uri="{FF2B5EF4-FFF2-40B4-BE49-F238E27FC236}">
                <a16:creationId xmlns:a16="http://schemas.microsoft.com/office/drawing/2014/main" id="{7EF139DB-6A63-254C-4B54-D6DCF61EBC96}"/>
              </a:ext>
            </a:extLst>
          </p:cNvPr>
          <p:cNvSpPr txBox="1"/>
          <p:nvPr/>
        </p:nvSpPr>
        <p:spPr>
          <a:xfrm>
            <a:off x="4006850" y="10009134"/>
            <a:ext cx="3200400" cy="461665"/>
          </a:xfrm>
          <a:prstGeom prst="rect">
            <a:avLst/>
          </a:prstGeom>
          <a:noFill/>
        </p:spPr>
        <p:txBody>
          <a:bodyPr wrap="square" rtlCol="0">
            <a:spAutoFit/>
          </a:bodyPr>
          <a:lstStyle/>
          <a:p>
            <a:r>
              <a:rPr kumimoji="1" lang="en-US" altLang="ja-JP" sz="800" dirty="0">
                <a:solidFill>
                  <a:schemeClr val="bg1"/>
                </a:solidFill>
                <a:latin typeface="Yu Gothic UI" panose="020B0500000000000000" pitchFamily="50" charset="-128"/>
                <a:ea typeface="Yu Gothic UI" panose="020B0500000000000000" pitchFamily="50" charset="-128"/>
              </a:rPr>
              <a:t>【</a:t>
            </a:r>
            <a:r>
              <a:rPr kumimoji="1" lang="ja-JP" altLang="en-US" sz="800" dirty="0">
                <a:solidFill>
                  <a:schemeClr val="bg1"/>
                </a:solidFill>
                <a:latin typeface="Yu Gothic UI" panose="020B0500000000000000" pitchFamily="50" charset="-128"/>
                <a:ea typeface="Yu Gothic UI" panose="020B0500000000000000" pitchFamily="50" charset="-128"/>
              </a:rPr>
              <a:t>発行</a:t>
            </a:r>
            <a:r>
              <a:rPr kumimoji="1" lang="en-US" altLang="ja-JP" sz="800" dirty="0">
                <a:solidFill>
                  <a:schemeClr val="bg1"/>
                </a:solidFill>
                <a:latin typeface="Yu Gothic UI" panose="020B0500000000000000" pitchFamily="50" charset="-128"/>
                <a:ea typeface="Yu Gothic UI" panose="020B0500000000000000" pitchFamily="50" charset="-128"/>
              </a:rPr>
              <a:t>】 </a:t>
            </a:r>
            <a:r>
              <a:rPr kumimoji="1" lang="ja-JP" altLang="en-US" sz="800" dirty="0">
                <a:solidFill>
                  <a:schemeClr val="bg1"/>
                </a:solidFill>
                <a:latin typeface="Yu Gothic UI" panose="020B0500000000000000" pitchFamily="50" charset="-128"/>
                <a:ea typeface="Yu Gothic UI" panose="020B0500000000000000" pitchFamily="50" charset="-128"/>
              </a:rPr>
              <a:t>郡山りょう事務所</a:t>
            </a:r>
            <a:endParaRPr kumimoji="1" lang="en-US" altLang="ja-JP" sz="800" dirty="0">
              <a:solidFill>
                <a:schemeClr val="bg1"/>
              </a:solidFill>
              <a:latin typeface="Yu Gothic UI" panose="020B0500000000000000" pitchFamily="50" charset="-128"/>
              <a:ea typeface="Yu Gothic UI" panose="020B0500000000000000" pitchFamily="50" charset="-128"/>
            </a:endParaRPr>
          </a:p>
          <a:p>
            <a:r>
              <a:rPr kumimoji="1" lang="ja-JP" altLang="en-US" sz="800" dirty="0">
                <a:solidFill>
                  <a:schemeClr val="bg1"/>
                </a:solidFill>
                <a:latin typeface="Yu Gothic UI" panose="020B0500000000000000" pitchFamily="50" charset="-128"/>
                <a:ea typeface="Yu Gothic UI" panose="020B0500000000000000" pitchFamily="50" charset="-128"/>
              </a:rPr>
              <a:t>〒</a:t>
            </a:r>
            <a:r>
              <a:rPr kumimoji="1" lang="en-US" altLang="ja-JP" sz="800" dirty="0">
                <a:solidFill>
                  <a:schemeClr val="bg1"/>
                </a:solidFill>
                <a:latin typeface="Yu Gothic UI" panose="020B0500000000000000" pitchFamily="50" charset="-128"/>
                <a:ea typeface="Yu Gothic UI" panose="020B0500000000000000" pitchFamily="50" charset="-128"/>
              </a:rPr>
              <a:t>100-8962 </a:t>
            </a:r>
            <a:r>
              <a:rPr kumimoji="1" lang="ja-JP" altLang="en-US" sz="800" dirty="0">
                <a:solidFill>
                  <a:schemeClr val="bg1"/>
                </a:solidFill>
                <a:latin typeface="Yu Gothic UI" panose="020B0500000000000000" pitchFamily="50" charset="-128"/>
                <a:ea typeface="Yu Gothic UI" panose="020B0500000000000000" pitchFamily="50" charset="-128"/>
              </a:rPr>
              <a:t>東京都千代田区永田町</a:t>
            </a:r>
            <a:r>
              <a:rPr kumimoji="1" lang="en-US" altLang="ja-JP" sz="800" dirty="0">
                <a:solidFill>
                  <a:schemeClr val="bg1"/>
                </a:solidFill>
                <a:latin typeface="Yu Gothic UI" panose="020B0500000000000000" pitchFamily="50" charset="-128"/>
                <a:ea typeface="Yu Gothic UI" panose="020B0500000000000000" pitchFamily="50" charset="-128"/>
              </a:rPr>
              <a:t>2-1-1</a:t>
            </a:r>
            <a:r>
              <a:rPr kumimoji="1" lang="ja-JP" altLang="en-US" sz="800" dirty="0">
                <a:solidFill>
                  <a:schemeClr val="bg1"/>
                </a:solidFill>
                <a:latin typeface="Yu Gothic UI" panose="020B0500000000000000" pitchFamily="50" charset="-128"/>
                <a:ea typeface="Yu Gothic UI" panose="020B0500000000000000" pitchFamily="50" charset="-128"/>
              </a:rPr>
              <a:t>参議院議員会館</a:t>
            </a:r>
            <a:r>
              <a:rPr kumimoji="1" lang="en-US" altLang="ja-JP" sz="800" dirty="0">
                <a:solidFill>
                  <a:schemeClr val="bg1"/>
                </a:solidFill>
                <a:latin typeface="Yu Gothic UI" panose="020B0500000000000000" pitchFamily="50" charset="-128"/>
                <a:ea typeface="Yu Gothic UI" panose="020B0500000000000000" pitchFamily="50" charset="-128"/>
              </a:rPr>
              <a:t>1220</a:t>
            </a:r>
            <a:r>
              <a:rPr kumimoji="1" lang="ja-JP" altLang="en-US" sz="800" dirty="0">
                <a:solidFill>
                  <a:schemeClr val="bg1"/>
                </a:solidFill>
                <a:latin typeface="Yu Gothic UI" panose="020B0500000000000000" pitchFamily="50" charset="-128"/>
                <a:ea typeface="Yu Gothic UI" panose="020B0500000000000000" pitchFamily="50" charset="-128"/>
              </a:rPr>
              <a:t>号室</a:t>
            </a:r>
            <a:endParaRPr kumimoji="1" lang="en-US" altLang="ja-JP" sz="800" dirty="0">
              <a:solidFill>
                <a:schemeClr val="bg1"/>
              </a:solidFill>
              <a:latin typeface="Yu Gothic UI" panose="020B0500000000000000" pitchFamily="50" charset="-128"/>
              <a:ea typeface="Yu Gothic UI" panose="020B0500000000000000" pitchFamily="50" charset="-128"/>
            </a:endParaRPr>
          </a:p>
          <a:p>
            <a:r>
              <a:rPr kumimoji="1" lang="en-US" altLang="ja-JP" sz="800" dirty="0">
                <a:solidFill>
                  <a:schemeClr val="bg1"/>
                </a:solidFill>
                <a:latin typeface="Yu Gothic UI" panose="020B0500000000000000" pitchFamily="50" charset="-128"/>
                <a:ea typeface="Yu Gothic UI" panose="020B0500000000000000" pitchFamily="50" charset="-128"/>
              </a:rPr>
              <a:t>TEL </a:t>
            </a:r>
            <a:r>
              <a:rPr kumimoji="1" lang="ja-JP" altLang="en-US" sz="800" dirty="0">
                <a:solidFill>
                  <a:schemeClr val="bg1"/>
                </a:solidFill>
                <a:latin typeface="Yu Gothic UI" panose="020B0500000000000000" pitchFamily="50" charset="-128"/>
                <a:ea typeface="Yu Gothic UI" panose="020B0500000000000000" pitchFamily="50" charset="-128"/>
              </a:rPr>
              <a:t>：</a:t>
            </a:r>
            <a:r>
              <a:rPr kumimoji="1" lang="en-US" altLang="ja-JP" sz="800" dirty="0">
                <a:solidFill>
                  <a:schemeClr val="bg1"/>
                </a:solidFill>
                <a:latin typeface="Yu Gothic UI" panose="020B0500000000000000" pitchFamily="50" charset="-128"/>
                <a:ea typeface="Yu Gothic UI" panose="020B0500000000000000" pitchFamily="50" charset="-128"/>
              </a:rPr>
              <a:t>03-6550-1220</a:t>
            </a:r>
            <a:r>
              <a:rPr kumimoji="1" lang="ja-JP" altLang="en-US" sz="800" dirty="0">
                <a:solidFill>
                  <a:schemeClr val="bg1"/>
                </a:solidFill>
                <a:latin typeface="Yu Gothic UI" panose="020B0500000000000000" pitchFamily="50" charset="-128"/>
                <a:ea typeface="Yu Gothic UI" panose="020B0500000000000000" pitchFamily="50" charset="-128"/>
              </a:rPr>
              <a:t>　</a:t>
            </a:r>
            <a:r>
              <a:rPr kumimoji="1" lang="en-US" altLang="ja-JP" sz="800" dirty="0">
                <a:solidFill>
                  <a:schemeClr val="bg1"/>
                </a:solidFill>
                <a:latin typeface="Yu Gothic UI" panose="020B0500000000000000" pitchFamily="50" charset="-128"/>
                <a:ea typeface="Yu Gothic UI" panose="020B0500000000000000" pitchFamily="50" charset="-128"/>
              </a:rPr>
              <a:t>Mail</a:t>
            </a:r>
            <a:r>
              <a:rPr kumimoji="1" lang="ja-JP" altLang="en-US" sz="800" dirty="0">
                <a:solidFill>
                  <a:schemeClr val="bg1"/>
                </a:solidFill>
                <a:latin typeface="Yu Gothic UI" panose="020B0500000000000000" pitchFamily="50" charset="-128"/>
                <a:ea typeface="Yu Gothic UI" panose="020B0500000000000000" pitchFamily="50" charset="-128"/>
              </a:rPr>
              <a:t>：</a:t>
            </a:r>
            <a:r>
              <a:rPr kumimoji="1" lang="en-US" altLang="ja-JP" sz="800" dirty="0">
                <a:solidFill>
                  <a:schemeClr val="bg1"/>
                </a:solidFill>
                <a:latin typeface="Yu Gothic UI" panose="020B0500000000000000" pitchFamily="50" charset="-128"/>
                <a:ea typeface="Yu Gothic UI" panose="020B0500000000000000" pitchFamily="50" charset="-128"/>
              </a:rPr>
              <a:t>ryo.koriyama.office@gmail.com</a:t>
            </a:r>
            <a:endParaRPr kumimoji="1" lang="en-US" altLang="ja-JP" sz="1000" dirty="0">
              <a:solidFill>
                <a:schemeClr val="bg1"/>
              </a:solidFill>
              <a:latin typeface="Yu Gothic UI" panose="020B0500000000000000" pitchFamily="50" charset="-128"/>
              <a:ea typeface="Yu Gothic UI" panose="020B0500000000000000" pitchFamily="50" charset="-128"/>
            </a:endParaRPr>
          </a:p>
        </p:txBody>
      </p:sp>
      <p:pic>
        <p:nvPicPr>
          <p:cNvPr id="1027" name="Picture 4">
            <a:extLst>
              <a:ext uri="{FF2B5EF4-FFF2-40B4-BE49-F238E27FC236}">
                <a16:creationId xmlns:a16="http://schemas.microsoft.com/office/drawing/2014/main" id="{A06AFAA6-2640-0A4B-F18F-5F0FF16FE4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0178" y="9603625"/>
            <a:ext cx="1397072" cy="334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図 1027" descr="黒い背景と白い文字&#10;&#10;中程度の精度で自動的に生成された説明">
            <a:extLst>
              <a:ext uri="{FF2B5EF4-FFF2-40B4-BE49-F238E27FC236}">
                <a16:creationId xmlns:a16="http://schemas.microsoft.com/office/drawing/2014/main" id="{C5D7BF31-3AB8-1DF3-C172-7ABF936EF6CB}"/>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Effect>
                      <a14:colorTemperature colorTemp="115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43865" y="5237192"/>
            <a:ext cx="5199609" cy="1222028"/>
          </a:xfrm>
          <a:prstGeom prst="rect">
            <a:avLst/>
          </a:prstGeom>
          <a:effectLst>
            <a:outerShdw blurRad="1270000" dist="50800" dir="21540000" sx="200000" sy="200000" algn="ctr" rotWithShape="0">
              <a:srgbClr val="000000">
                <a:alpha val="0"/>
              </a:srgbClr>
            </a:outerShdw>
          </a:effectLst>
        </p:spPr>
      </p:pic>
      <p:pic>
        <p:nvPicPr>
          <p:cNvPr id="1038" name="図 1037" descr="オレンジ色のシャツを着ている人はスマイルしている&#10;&#10;AI によって生成されたコンテンツは間違っている可能性があります。">
            <a:extLst>
              <a:ext uri="{FF2B5EF4-FFF2-40B4-BE49-F238E27FC236}">
                <a16:creationId xmlns:a16="http://schemas.microsoft.com/office/drawing/2014/main" id="{71EF19D3-5D81-E265-1029-DB0D9670F968}"/>
              </a:ext>
            </a:extLst>
          </p:cNvPr>
          <p:cNvPicPr>
            <a:picLocks noChangeAspect="1"/>
          </p:cNvPicPr>
          <p:nvPr/>
        </p:nvPicPr>
        <p:blipFill>
          <a:blip r:embed="rId10">
            <a:extLst>
              <a:ext uri="{28A0092B-C50C-407E-A947-70E740481C1C}">
                <a14:useLocalDpi xmlns:a14="http://schemas.microsoft.com/office/drawing/2010/main" val="0"/>
              </a:ext>
            </a:extLst>
          </a:blip>
          <a:srcRect l="3874" t="944" r="33665" b="807"/>
          <a:stretch/>
        </p:blipFill>
        <p:spPr>
          <a:xfrm>
            <a:off x="562014" y="5067604"/>
            <a:ext cx="941010" cy="1480216"/>
          </a:xfrm>
          <a:prstGeom prst="rect">
            <a:avLst/>
          </a:prstGeom>
        </p:spPr>
      </p:pic>
      <p:grpSp>
        <p:nvGrpSpPr>
          <p:cNvPr id="13" name="グループ化 12">
            <a:extLst>
              <a:ext uri="{FF2B5EF4-FFF2-40B4-BE49-F238E27FC236}">
                <a16:creationId xmlns:a16="http://schemas.microsoft.com/office/drawing/2014/main" id="{071518A3-6E26-2FB4-75B9-B32095EECF6C}"/>
              </a:ext>
            </a:extLst>
          </p:cNvPr>
          <p:cNvGrpSpPr/>
          <p:nvPr/>
        </p:nvGrpSpPr>
        <p:grpSpPr>
          <a:xfrm flipH="1" flipV="1">
            <a:off x="2507758" y="1137412"/>
            <a:ext cx="879205" cy="879205"/>
            <a:chOff x="453074" y="343127"/>
            <a:chExt cx="879205" cy="879205"/>
          </a:xfrm>
        </p:grpSpPr>
        <p:cxnSp>
          <p:nvCxnSpPr>
            <p:cNvPr id="11" name="直線コネクタ 10">
              <a:extLst>
                <a:ext uri="{FF2B5EF4-FFF2-40B4-BE49-F238E27FC236}">
                  <a16:creationId xmlns:a16="http://schemas.microsoft.com/office/drawing/2014/main" id="{BE807DB1-28E0-BD55-834E-03F70A89FF33}"/>
                </a:ext>
              </a:extLst>
            </p:cNvPr>
            <p:cNvCxnSpPr/>
            <p:nvPr/>
          </p:nvCxnSpPr>
          <p:spPr>
            <a:xfrm>
              <a:off x="568173" y="343127"/>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EB89DD3-72F2-1183-E82E-8F4F7956840B}"/>
                </a:ext>
              </a:extLst>
            </p:cNvPr>
            <p:cNvCxnSpPr>
              <a:cxnSpLocks/>
            </p:cNvCxnSpPr>
            <p:nvPr/>
          </p:nvCxnSpPr>
          <p:spPr>
            <a:xfrm rot="16200000">
              <a:off x="892677" y="49134"/>
              <a:ext cx="0" cy="8792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91B26884-BCF0-F40C-8790-285FD97EF2AB}"/>
              </a:ext>
            </a:extLst>
          </p:cNvPr>
          <p:cNvSpPr txBox="1"/>
          <p:nvPr/>
        </p:nvSpPr>
        <p:spPr>
          <a:xfrm>
            <a:off x="292789" y="4812478"/>
            <a:ext cx="6990661" cy="400110"/>
          </a:xfrm>
          <a:prstGeom prst="rect">
            <a:avLst/>
          </a:prstGeom>
          <a:noFill/>
        </p:spPr>
        <p:txBody>
          <a:bodyPr wrap="square" rtlCol="0">
            <a:spAutoFit/>
          </a:bodyPr>
          <a:lstStyle/>
          <a:p>
            <a:r>
              <a:rPr lang="en-US" altLang="ja-JP" sz="800" dirty="0">
                <a:solidFill>
                  <a:schemeClr val="bg1"/>
                </a:solidFill>
                <a:latin typeface="Yu Gothic UI Semilight" panose="020B0400000000000000" pitchFamily="50" charset="-128"/>
                <a:ea typeface="Yu Gothic UI Semilight" panose="020B0400000000000000" pitchFamily="50" charset="-128"/>
              </a:rPr>
              <a:t>【</a:t>
            </a:r>
            <a:r>
              <a:rPr lang="ja-JP" altLang="en-US" sz="800" dirty="0">
                <a:solidFill>
                  <a:schemeClr val="bg1"/>
                </a:solidFill>
                <a:latin typeface="Yu Gothic UI Semilight" panose="020B0400000000000000" pitchFamily="50" charset="-128"/>
                <a:ea typeface="Yu Gothic UI Semilight" panose="020B0400000000000000" pitchFamily="50" charset="-128"/>
              </a:rPr>
              <a:t>所属委員会</a:t>
            </a:r>
            <a:r>
              <a:rPr lang="en-US" altLang="ja-JP" sz="800" dirty="0">
                <a:solidFill>
                  <a:schemeClr val="bg1"/>
                </a:solidFill>
                <a:latin typeface="Yu Gothic UI Semilight" panose="020B0400000000000000" pitchFamily="50" charset="-128"/>
                <a:ea typeface="Yu Gothic UI Semilight" panose="020B0400000000000000" pitchFamily="50" charset="-128"/>
              </a:rPr>
              <a:t>】</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厚生労働委員会</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決算委員会</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デジタル社会の形成及び人工知能の活用等に関する特別委員会</a:t>
            </a:r>
            <a:r>
              <a:rPr lang="ja-JP" altLang="en-US" sz="800" dirty="0">
                <a:solidFill>
                  <a:schemeClr val="bg1"/>
                </a:solidFill>
                <a:latin typeface="Yu Gothic UI Semilight" panose="020B0400000000000000" pitchFamily="50" charset="-128"/>
                <a:ea typeface="Yu Gothic UI Semilight" panose="020B0400000000000000" pitchFamily="50" charset="-128"/>
              </a:rPr>
              <a:t>●</a:t>
            </a:r>
            <a:r>
              <a:rPr lang="ja-JP" altLang="ja-JP" sz="800" dirty="0">
                <a:solidFill>
                  <a:schemeClr val="bg1"/>
                </a:solidFill>
                <a:latin typeface="Yu Gothic UI Semilight" panose="020B0400000000000000" pitchFamily="50" charset="-128"/>
                <a:ea typeface="Yu Gothic UI Semilight" panose="020B0400000000000000" pitchFamily="50" charset="-128"/>
              </a:rPr>
              <a:t>資源エネルギー・持続可能社会に関する調査会</a:t>
            </a:r>
          </a:p>
          <a:p>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p:txBody>
      </p:sp>
    </p:spTree>
    <p:extLst>
      <p:ext uri="{BB962C8B-B14F-4D97-AF65-F5344CB8AC3E}">
        <p14:creationId xmlns:p14="http://schemas.microsoft.com/office/powerpoint/2010/main" val="145815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667C-DAEB-EDBE-DB46-E1EFB43F989F}"/>
            </a:ext>
          </a:extLst>
        </p:cNvPr>
        <p:cNvGrpSpPr/>
        <p:nvPr/>
      </p:nvGrpSpPr>
      <p:grpSpPr>
        <a:xfrm>
          <a:off x="0" y="0"/>
          <a:ext cx="0" cy="0"/>
          <a:chOff x="0" y="0"/>
          <a:chExt cx="0" cy="0"/>
        </a:xfrm>
      </p:grpSpPr>
      <p:pic>
        <p:nvPicPr>
          <p:cNvPr id="253" name="図 252" descr="講堂にいる人たち&#10;&#10;AI によって生成されたコンテンツは間違っている可能性があります。">
            <a:extLst>
              <a:ext uri="{FF2B5EF4-FFF2-40B4-BE49-F238E27FC236}">
                <a16:creationId xmlns:a16="http://schemas.microsoft.com/office/drawing/2014/main" id="{C7AA530C-DCD1-AE75-F3EE-152517B98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5993" y="2647744"/>
            <a:ext cx="1024067" cy="684000"/>
          </a:xfrm>
          <a:prstGeom prst="rect">
            <a:avLst/>
          </a:prstGeom>
        </p:spPr>
      </p:pic>
      <p:pic>
        <p:nvPicPr>
          <p:cNvPr id="455" name="図 454" descr="スーツを着た男性たち&#10;&#10;AI によって生成されたコンテンツは間違っている可能性があります。">
            <a:extLst>
              <a:ext uri="{FF2B5EF4-FFF2-40B4-BE49-F238E27FC236}">
                <a16:creationId xmlns:a16="http://schemas.microsoft.com/office/drawing/2014/main" id="{94319D5C-B76F-2149-DBEE-7A009B8143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5993" y="4771180"/>
            <a:ext cx="1024067" cy="684000"/>
          </a:xfrm>
          <a:prstGeom prst="rect">
            <a:avLst/>
          </a:prstGeom>
        </p:spPr>
      </p:pic>
      <p:pic>
        <p:nvPicPr>
          <p:cNvPr id="461" name="図 460" descr="レストランのテーブルに座っている人々&#10;&#10;AI によって生成されたコンテンツは間違っている可能性があります。">
            <a:extLst>
              <a:ext uri="{FF2B5EF4-FFF2-40B4-BE49-F238E27FC236}">
                <a16:creationId xmlns:a16="http://schemas.microsoft.com/office/drawing/2014/main" id="{318AF9D6-516C-4E94-7706-95763037FA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993" y="6182676"/>
            <a:ext cx="1024067" cy="684000"/>
          </a:xfrm>
          <a:prstGeom prst="rect">
            <a:avLst/>
          </a:prstGeom>
        </p:spPr>
      </p:pic>
      <p:sp>
        <p:nvSpPr>
          <p:cNvPr id="465" name="正方形/長方形 464">
            <a:extLst>
              <a:ext uri="{FF2B5EF4-FFF2-40B4-BE49-F238E27FC236}">
                <a16:creationId xmlns:a16="http://schemas.microsoft.com/office/drawing/2014/main" id="{7874F839-48EB-9C3E-F60D-A77212FC2B68}"/>
              </a:ext>
            </a:extLst>
          </p:cNvPr>
          <p:cNvSpPr/>
          <p:nvPr/>
        </p:nvSpPr>
        <p:spPr>
          <a:xfrm>
            <a:off x="-4832350" y="1875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正方形/長方形 468">
            <a:extLst>
              <a:ext uri="{FF2B5EF4-FFF2-40B4-BE49-F238E27FC236}">
                <a16:creationId xmlns:a16="http://schemas.microsoft.com/office/drawing/2014/main" id="{F0FDDBE2-26D5-2F25-8356-12998664281A}"/>
              </a:ext>
            </a:extLst>
          </p:cNvPr>
          <p:cNvSpPr/>
          <p:nvPr/>
        </p:nvSpPr>
        <p:spPr>
          <a:xfrm>
            <a:off x="-5130800" y="-8597900"/>
            <a:ext cx="838200" cy="8382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318627EA-4B74-463F-3DF4-1D327558C323}"/>
              </a:ext>
            </a:extLst>
          </p:cNvPr>
          <p:cNvGrpSpPr/>
          <p:nvPr/>
        </p:nvGrpSpPr>
        <p:grpSpPr>
          <a:xfrm>
            <a:off x="0" y="7731760"/>
            <a:ext cx="7556500" cy="397471"/>
            <a:chOff x="0" y="7781845"/>
            <a:chExt cx="7556500" cy="397471"/>
          </a:xfrm>
        </p:grpSpPr>
        <p:sp>
          <p:nvSpPr>
            <p:cNvPr id="68" name="正方形/長方形 67">
              <a:extLst>
                <a:ext uri="{FF2B5EF4-FFF2-40B4-BE49-F238E27FC236}">
                  <a16:creationId xmlns:a16="http://schemas.microsoft.com/office/drawing/2014/main" id="{7EB3682F-A1D5-9C2D-6D57-05BCACF5BF8C}"/>
                </a:ext>
              </a:extLst>
            </p:cNvPr>
            <p:cNvSpPr/>
            <p:nvPr/>
          </p:nvSpPr>
          <p:spPr>
            <a:xfrm>
              <a:off x="0" y="7781845"/>
              <a:ext cx="7556500" cy="39747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テキスト ボックス 490">
              <a:extLst>
                <a:ext uri="{FF2B5EF4-FFF2-40B4-BE49-F238E27FC236}">
                  <a16:creationId xmlns:a16="http://schemas.microsoft.com/office/drawing/2014/main" id="{085DB034-9187-8022-1A4A-09BCDEE82ACA}"/>
                </a:ext>
              </a:extLst>
            </p:cNvPr>
            <p:cNvSpPr txBox="1"/>
            <p:nvPr/>
          </p:nvSpPr>
          <p:spPr>
            <a:xfrm>
              <a:off x="257691" y="7795914"/>
              <a:ext cx="6954949" cy="369332"/>
            </a:xfrm>
            <a:prstGeom prst="rect">
              <a:avLst/>
            </a:prstGeom>
            <a:noFill/>
          </p:spPr>
          <p:txBody>
            <a:bodyPr wrap="square" rtlCol="0">
              <a:spAutoFit/>
            </a:bodyPr>
            <a:lstStyle/>
            <a:p>
              <a:r>
                <a:rPr kumimoji="1" lang="ja-JP" altLang="en-US" b="1" dirty="0">
                  <a:solidFill>
                    <a:schemeClr val="bg1"/>
                  </a:solidFill>
                  <a:latin typeface="Yu Gothic UI Semilight" panose="020B0400000000000000" pitchFamily="50" charset="-128"/>
                  <a:ea typeface="Yu Gothic UI Semilight" panose="020B0400000000000000" pitchFamily="50" charset="-128"/>
                </a:rPr>
                <a:t>■ ホームページをリニューアルしました！</a:t>
              </a:r>
              <a:endParaRPr kumimoji="1" lang="en-US" altLang="ja-JP" b="1" dirty="0">
                <a:solidFill>
                  <a:schemeClr val="bg1"/>
                </a:solidFill>
                <a:latin typeface="Yu Gothic UI Semilight" panose="020B0400000000000000" pitchFamily="50" charset="-128"/>
                <a:ea typeface="Yu Gothic UI Semilight" panose="020B0400000000000000" pitchFamily="50" charset="-128"/>
              </a:endParaRPr>
            </a:p>
          </p:txBody>
        </p:sp>
      </p:grpSp>
      <p:sp>
        <p:nvSpPr>
          <p:cNvPr id="492" name="テキスト ボックス 491">
            <a:extLst>
              <a:ext uri="{FF2B5EF4-FFF2-40B4-BE49-F238E27FC236}">
                <a16:creationId xmlns:a16="http://schemas.microsoft.com/office/drawing/2014/main" id="{187F9F2D-2C79-D767-9D21-3B763796BF2F}"/>
              </a:ext>
            </a:extLst>
          </p:cNvPr>
          <p:cNvSpPr txBox="1"/>
          <p:nvPr/>
        </p:nvSpPr>
        <p:spPr>
          <a:xfrm>
            <a:off x="304909" y="8079790"/>
            <a:ext cx="3275884" cy="838306"/>
          </a:xfrm>
          <a:prstGeom prst="rect">
            <a:avLst/>
          </a:prstGeom>
          <a:noFill/>
        </p:spPr>
        <p:txBody>
          <a:bodyPr wrap="square" rtlCol="0">
            <a:spAutoFit/>
          </a:bodyPr>
          <a:lstStyle/>
          <a:p>
            <a:pPr>
              <a:lnSpc>
                <a:spcPts val="2000"/>
              </a:lnSpc>
            </a:pPr>
            <a:r>
              <a:rPr kumimoji="1" lang="ja-JP" altLang="en-US" sz="1400" b="1" dirty="0">
                <a:latin typeface="Yu Gothic UI Semilight" panose="020B0400000000000000" pitchFamily="50" charset="-128"/>
                <a:ea typeface="Yu Gothic UI Semilight" panose="020B0400000000000000" pitchFamily="50" charset="-128"/>
              </a:rPr>
              <a:t>①</a:t>
            </a:r>
            <a:r>
              <a:rPr kumimoji="1" lang="en-US" altLang="ja-JP" sz="1400" b="1" dirty="0">
                <a:latin typeface="Yu Gothic UI Semilight" panose="020B0400000000000000" pitchFamily="50" charset="-128"/>
                <a:ea typeface="Yu Gothic UI Semilight" panose="020B0400000000000000" pitchFamily="50" charset="-128"/>
              </a:rPr>
              <a:t>【NEWS</a:t>
            </a:r>
            <a:r>
              <a:rPr kumimoji="1" lang="ja-JP" altLang="en-US" sz="1400" b="1" dirty="0">
                <a:latin typeface="Yu Gothic UI Semilight" panose="020B0400000000000000" pitchFamily="50" charset="-128"/>
                <a:ea typeface="Yu Gothic UI Semilight" panose="020B0400000000000000" pitchFamily="50" charset="-128"/>
              </a:rPr>
              <a:t>表示</a:t>
            </a:r>
            <a:r>
              <a:rPr kumimoji="1" lang="en-US" altLang="ja-JP" sz="1400" b="1" dirty="0">
                <a:latin typeface="Yu Gothic UI Semilight" panose="020B0400000000000000" pitchFamily="50" charset="-128"/>
                <a:ea typeface="Yu Gothic UI Semilight" panose="020B0400000000000000" pitchFamily="50" charset="-128"/>
              </a:rPr>
              <a:t>】</a:t>
            </a:r>
            <a:r>
              <a:rPr kumimoji="1" lang="ja-JP" altLang="en-US" sz="1400" b="1" dirty="0">
                <a:latin typeface="Yu Gothic UI Semilight" panose="020B0400000000000000" pitchFamily="50" charset="-128"/>
                <a:ea typeface="Yu Gothic UI Semilight" panose="020B0400000000000000" pitchFamily="50" charset="-128"/>
              </a:rPr>
              <a:t>を追加</a:t>
            </a:r>
            <a:endParaRPr kumimoji="1" lang="en-US" altLang="ja-JP" sz="1400" b="1" dirty="0">
              <a:latin typeface="Yu Gothic UI Semilight" panose="020B0400000000000000" pitchFamily="50" charset="-128"/>
              <a:ea typeface="Yu Gothic UI Semilight" panose="020B0400000000000000" pitchFamily="50" charset="-128"/>
            </a:endParaRPr>
          </a:p>
          <a:p>
            <a:pPr>
              <a:lnSpc>
                <a:spcPts val="2000"/>
              </a:lnSpc>
            </a:pPr>
            <a:r>
              <a:rPr kumimoji="1" lang="ja-JP" altLang="en-US" sz="1400" b="1" dirty="0">
                <a:latin typeface="Yu Gothic UI Semilight" panose="020B0400000000000000" pitchFamily="50" charset="-128"/>
                <a:ea typeface="Yu Gothic UI Semilight" panose="020B0400000000000000" pitchFamily="50" charset="-128"/>
              </a:rPr>
              <a:t>②</a:t>
            </a:r>
            <a:r>
              <a:rPr kumimoji="1" lang="en-US" altLang="ja-JP" sz="1400" b="1" dirty="0">
                <a:latin typeface="Yu Gothic UI Semilight" panose="020B0400000000000000" pitchFamily="50" charset="-128"/>
                <a:ea typeface="Yu Gothic UI Semilight" panose="020B0400000000000000" pitchFamily="50" charset="-128"/>
              </a:rPr>
              <a:t>【</a:t>
            </a:r>
            <a:r>
              <a:rPr kumimoji="1" lang="ja-JP" altLang="en-US" sz="1400" b="1" dirty="0">
                <a:latin typeface="Yu Gothic UI Semilight" panose="020B0400000000000000" pitchFamily="50" charset="-128"/>
                <a:ea typeface="Yu Gothic UI Semilight" panose="020B0400000000000000" pitchFamily="50" charset="-128"/>
              </a:rPr>
              <a:t>活動報告ページへのリンクボタン</a:t>
            </a:r>
            <a:r>
              <a:rPr kumimoji="1" lang="en-US" altLang="ja-JP" sz="1400" b="1" dirty="0">
                <a:latin typeface="Yu Gothic UI Semilight" panose="020B0400000000000000" pitchFamily="50" charset="-128"/>
                <a:ea typeface="Yu Gothic UI Semilight" panose="020B0400000000000000" pitchFamily="50" charset="-128"/>
              </a:rPr>
              <a:t>】</a:t>
            </a:r>
            <a:r>
              <a:rPr kumimoji="1" lang="ja-JP" altLang="en-US" sz="1400" b="1" dirty="0">
                <a:latin typeface="Yu Gothic UI Semilight" panose="020B0400000000000000" pitchFamily="50" charset="-128"/>
                <a:ea typeface="Yu Gothic UI Semilight" panose="020B0400000000000000" pitchFamily="50" charset="-128"/>
              </a:rPr>
              <a:t>の追加</a:t>
            </a:r>
            <a:endParaRPr kumimoji="1" lang="en-US" altLang="ja-JP" sz="1400" b="1" dirty="0">
              <a:latin typeface="Yu Gothic UI Semilight" panose="020B0400000000000000" pitchFamily="50" charset="-128"/>
              <a:ea typeface="Yu Gothic UI Semilight" panose="020B0400000000000000" pitchFamily="50" charset="-128"/>
            </a:endParaRPr>
          </a:p>
          <a:p>
            <a:pPr>
              <a:lnSpc>
                <a:spcPts val="2000"/>
              </a:lnSpc>
            </a:pPr>
            <a:r>
              <a:rPr kumimoji="1" lang="ja-JP" altLang="en-US" sz="1400" b="1" dirty="0">
                <a:latin typeface="Yu Gothic UI Semilight" panose="020B0400000000000000" pitchFamily="50" charset="-128"/>
                <a:ea typeface="Yu Gothic UI Semilight" panose="020B0400000000000000" pitchFamily="50" charset="-128"/>
              </a:rPr>
              <a:t>③</a:t>
            </a:r>
            <a:r>
              <a:rPr kumimoji="1" lang="en-US" altLang="ja-JP" sz="1400" b="1" dirty="0">
                <a:latin typeface="Yu Gothic UI Semilight" panose="020B0400000000000000" pitchFamily="50" charset="-128"/>
                <a:ea typeface="Yu Gothic UI Semilight" panose="020B0400000000000000" pitchFamily="50" charset="-128"/>
              </a:rPr>
              <a:t>【</a:t>
            </a:r>
            <a:r>
              <a:rPr kumimoji="1" lang="ja-JP" altLang="en-US" sz="1400" b="1" dirty="0">
                <a:latin typeface="Yu Gothic UI Semilight" panose="020B0400000000000000" pitchFamily="50" charset="-128"/>
                <a:ea typeface="Yu Gothic UI Semilight" panose="020B0400000000000000" pitchFamily="50" charset="-128"/>
              </a:rPr>
              <a:t>活動報告一覧ページ</a:t>
            </a:r>
            <a:r>
              <a:rPr kumimoji="1" lang="en-US" altLang="ja-JP" sz="1400" b="1" dirty="0">
                <a:latin typeface="Yu Gothic UI Semilight" panose="020B0400000000000000" pitchFamily="50" charset="-128"/>
                <a:ea typeface="Yu Gothic UI Semilight" panose="020B0400000000000000" pitchFamily="50" charset="-128"/>
              </a:rPr>
              <a:t>】</a:t>
            </a:r>
            <a:r>
              <a:rPr kumimoji="1" lang="ja-JP" altLang="en-US" sz="1400" b="1" dirty="0">
                <a:latin typeface="Yu Gothic UI Semilight" panose="020B0400000000000000" pitchFamily="50" charset="-128"/>
                <a:ea typeface="Yu Gothic UI Semilight" panose="020B0400000000000000" pitchFamily="50" charset="-128"/>
              </a:rPr>
              <a:t>の追加</a:t>
            </a:r>
            <a:endParaRPr kumimoji="1" lang="en-US" altLang="ja-JP" sz="1400" b="1" dirty="0">
              <a:latin typeface="Yu Gothic UI Semilight" panose="020B0400000000000000" pitchFamily="50" charset="-128"/>
              <a:ea typeface="Yu Gothic UI Semilight" panose="020B0400000000000000" pitchFamily="50" charset="-128"/>
            </a:endParaRPr>
          </a:p>
        </p:txBody>
      </p:sp>
      <p:grpSp>
        <p:nvGrpSpPr>
          <p:cNvPr id="56" name="グループ化 55">
            <a:extLst>
              <a:ext uri="{FF2B5EF4-FFF2-40B4-BE49-F238E27FC236}">
                <a16:creationId xmlns:a16="http://schemas.microsoft.com/office/drawing/2014/main" id="{D6CE66B8-DC1D-2744-8F50-94F9ED2F54E0}"/>
              </a:ext>
            </a:extLst>
          </p:cNvPr>
          <p:cNvGrpSpPr/>
          <p:nvPr/>
        </p:nvGrpSpPr>
        <p:grpSpPr>
          <a:xfrm>
            <a:off x="747703" y="8911762"/>
            <a:ext cx="1195148" cy="1080000"/>
            <a:chOff x="349250" y="7882807"/>
            <a:chExt cx="1195148" cy="1080000"/>
          </a:xfrm>
        </p:grpSpPr>
        <p:pic>
          <p:nvPicPr>
            <p:cNvPr id="490" name="図 489" descr="壁のスクリーンショット&#10;&#10;AI によって生成されたコンテンツは間違っている可能性があります。">
              <a:extLst>
                <a:ext uri="{FF2B5EF4-FFF2-40B4-BE49-F238E27FC236}">
                  <a16:creationId xmlns:a16="http://schemas.microsoft.com/office/drawing/2014/main" id="{409EE755-B671-1F7F-7729-C50E37132B7D}"/>
                </a:ext>
              </a:extLst>
            </p:cNvPr>
            <p:cNvPicPr>
              <a:picLocks noChangeAspect="1"/>
            </p:cNvPicPr>
            <p:nvPr/>
          </p:nvPicPr>
          <p:blipFill>
            <a:blip r:embed="rId6" cstate="print">
              <a:extLst>
                <a:ext uri="{28A0092B-C50C-407E-A947-70E740481C1C}">
                  <a14:useLocalDpi xmlns:a14="http://schemas.microsoft.com/office/drawing/2010/main" val="0"/>
                </a:ext>
              </a:extLst>
            </a:blip>
            <a:srcRect b="82052"/>
            <a:stretch/>
          </p:blipFill>
          <p:spPr>
            <a:xfrm>
              <a:off x="362040" y="7882807"/>
              <a:ext cx="1163692" cy="1080000"/>
            </a:xfrm>
            <a:prstGeom prst="rect">
              <a:avLst/>
            </a:prstGeom>
          </p:spPr>
        </p:pic>
        <p:sp>
          <p:nvSpPr>
            <p:cNvPr id="497" name="正方形/長方形 496">
              <a:extLst>
                <a:ext uri="{FF2B5EF4-FFF2-40B4-BE49-F238E27FC236}">
                  <a16:creationId xmlns:a16="http://schemas.microsoft.com/office/drawing/2014/main" id="{42CD86BB-91E1-8E04-2683-14CB5B967438}"/>
                </a:ext>
              </a:extLst>
            </p:cNvPr>
            <p:cNvSpPr/>
            <p:nvPr/>
          </p:nvSpPr>
          <p:spPr>
            <a:xfrm>
              <a:off x="349250" y="8486140"/>
              <a:ext cx="1195148" cy="4157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正方形/長方形 497">
              <a:extLst>
                <a:ext uri="{FF2B5EF4-FFF2-40B4-BE49-F238E27FC236}">
                  <a16:creationId xmlns:a16="http://schemas.microsoft.com/office/drawing/2014/main" id="{7F02C205-97EC-B579-74CD-EB05F6247FD7}"/>
                </a:ext>
              </a:extLst>
            </p:cNvPr>
            <p:cNvSpPr/>
            <p:nvPr/>
          </p:nvSpPr>
          <p:spPr>
            <a:xfrm>
              <a:off x="1111250" y="7906938"/>
              <a:ext cx="108451" cy="50291"/>
            </a:xfrm>
            <a:prstGeom prst="rect">
              <a:avLst/>
            </a:prstGeom>
            <a:noFill/>
            <a:ln w="19050">
              <a:solidFill>
                <a:srgbClr val="003C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9" name="図 68" descr="会議室にいる人たち&#10;&#10;AI によって生成されたコンテンツは間違っている可能性があります。">
            <a:extLst>
              <a:ext uri="{FF2B5EF4-FFF2-40B4-BE49-F238E27FC236}">
                <a16:creationId xmlns:a16="http://schemas.microsoft.com/office/drawing/2014/main" id="{024AF0AF-5FB6-FD06-5E10-4F4218596D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993" y="3359680"/>
            <a:ext cx="1024067" cy="684000"/>
          </a:xfrm>
          <a:prstGeom prst="rect">
            <a:avLst/>
          </a:prstGeom>
        </p:spPr>
      </p:pic>
      <p:grpSp>
        <p:nvGrpSpPr>
          <p:cNvPr id="395" name="グループ化 394">
            <a:extLst>
              <a:ext uri="{FF2B5EF4-FFF2-40B4-BE49-F238E27FC236}">
                <a16:creationId xmlns:a16="http://schemas.microsoft.com/office/drawing/2014/main" id="{C714A375-F6DB-DC69-00AA-98294852B0DC}"/>
              </a:ext>
            </a:extLst>
          </p:cNvPr>
          <p:cNvGrpSpPr/>
          <p:nvPr/>
        </p:nvGrpSpPr>
        <p:grpSpPr>
          <a:xfrm>
            <a:off x="0" y="1948180"/>
            <a:ext cx="7556500" cy="397471"/>
            <a:chOff x="0" y="1948180"/>
            <a:chExt cx="7556500" cy="397471"/>
          </a:xfrm>
        </p:grpSpPr>
        <p:sp>
          <p:nvSpPr>
            <p:cNvPr id="475" name="正方形/長方形 474">
              <a:extLst>
                <a:ext uri="{FF2B5EF4-FFF2-40B4-BE49-F238E27FC236}">
                  <a16:creationId xmlns:a16="http://schemas.microsoft.com/office/drawing/2014/main" id="{F21375EE-BB1B-B92F-4994-C16B92EDC329}"/>
                </a:ext>
              </a:extLst>
            </p:cNvPr>
            <p:cNvSpPr/>
            <p:nvPr/>
          </p:nvSpPr>
          <p:spPr>
            <a:xfrm>
              <a:off x="0" y="1948180"/>
              <a:ext cx="7556500" cy="39747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623EDF6C-0517-1668-54B8-7054B3845B72}"/>
                </a:ext>
              </a:extLst>
            </p:cNvPr>
            <p:cNvSpPr txBox="1"/>
            <p:nvPr/>
          </p:nvSpPr>
          <p:spPr>
            <a:xfrm>
              <a:off x="288203" y="1962249"/>
              <a:ext cx="6815668" cy="369332"/>
            </a:xfrm>
            <a:prstGeom prst="rect">
              <a:avLst/>
            </a:prstGeom>
            <a:noFill/>
          </p:spPr>
          <p:txBody>
            <a:bodyPr wrap="square" rtlCol="0">
              <a:spAutoFit/>
            </a:bodyPr>
            <a:lstStyle/>
            <a:p>
              <a:r>
                <a:rPr kumimoji="1" lang="ja-JP" altLang="en-US" b="1" dirty="0">
                  <a:latin typeface="Yu Gothic UI Semilight" panose="020B0400000000000000" pitchFamily="50" charset="-128"/>
                  <a:ea typeface="Yu Gothic UI Semilight" panose="020B0400000000000000" pitchFamily="50" charset="-128"/>
                </a:rPr>
                <a:t>■ 首相の「労働時間の規制緩和の検討」発言に対する不安</a:t>
              </a:r>
              <a:r>
                <a:rPr kumimoji="1" lang="en-US" altLang="ja-JP" b="1" dirty="0">
                  <a:latin typeface="Yu Gothic UI Semilight" panose="020B0400000000000000" pitchFamily="50" charset="-128"/>
                  <a:ea typeface="Yu Gothic UI Semilight" panose="020B0400000000000000" pitchFamily="50" charset="-128"/>
                </a:rPr>
                <a:t>…</a:t>
              </a:r>
            </a:p>
          </p:txBody>
        </p:sp>
      </p:grpSp>
      <p:pic>
        <p:nvPicPr>
          <p:cNvPr id="6" name="図 5">
            <a:extLst>
              <a:ext uri="{FF2B5EF4-FFF2-40B4-BE49-F238E27FC236}">
                <a16:creationId xmlns:a16="http://schemas.microsoft.com/office/drawing/2014/main" id="{32ECBFFC-CD27-7870-072D-0BB620AB87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50" y="4660900"/>
            <a:ext cx="434906" cy="720000"/>
          </a:xfrm>
          <a:prstGeom prst="rect">
            <a:avLst/>
          </a:prstGeom>
        </p:spPr>
      </p:pic>
      <p:pic>
        <p:nvPicPr>
          <p:cNvPr id="8" name="図 7">
            <a:extLst>
              <a:ext uri="{FF2B5EF4-FFF2-40B4-BE49-F238E27FC236}">
                <a16:creationId xmlns:a16="http://schemas.microsoft.com/office/drawing/2014/main" id="{457C1BC8-9538-0C14-2127-A21F064401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450" y="3333205"/>
            <a:ext cx="566911" cy="720000"/>
          </a:xfrm>
          <a:prstGeom prst="rect">
            <a:avLst/>
          </a:prstGeom>
        </p:spPr>
      </p:pic>
      <p:pic>
        <p:nvPicPr>
          <p:cNvPr id="10" name="図 9">
            <a:extLst>
              <a:ext uri="{FF2B5EF4-FFF2-40B4-BE49-F238E27FC236}">
                <a16:creationId xmlns:a16="http://schemas.microsoft.com/office/drawing/2014/main" id="{A3A04474-0D26-ABDB-6518-2463BA8618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450" y="6112600"/>
            <a:ext cx="573482" cy="720000"/>
          </a:xfrm>
          <a:prstGeom prst="rect">
            <a:avLst/>
          </a:prstGeom>
        </p:spPr>
      </p:pic>
      <p:pic>
        <p:nvPicPr>
          <p:cNvPr id="12" name="図 11">
            <a:extLst>
              <a:ext uri="{FF2B5EF4-FFF2-40B4-BE49-F238E27FC236}">
                <a16:creationId xmlns:a16="http://schemas.microsoft.com/office/drawing/2014/main" id="{CB67B3A3-6074-3D13-9A54-F4CE8C1848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1843" y="2447380"/>
            <a:ext cx="562041" cy="720000"/>
          </a:xfrm>
          <a:prstGeom prst="rect">
            <a:avLst/>
          </a:prstGeom>
        </p:spPr>
      </p:pic>
      <p:grpSp>
        <p:nvGrpSpPr>
          <p:cNvPr id="484" name="グループ化 483">
            <a:extLst>
              <a:ext uri="{FF2B5EF4-FFF2-40B4-BE49-F238E27FC236}">
                <a16:creationId xmlns:a16="http://schemas.microsoft.com/office/drawing/2014/main" id="{6CC6A72C-A789-72A7-C7A5-C4854C63D796}"/>
              </a:ext>
            </a:extLst>
          </p:cNvPr>
          <p:cNvGrpSpPr/>
          <p:nvPr/>
        </p:nvGrpSpPr>
        <p:grpSpPr>
          <a:xfrm>
            <a:off x="0" y="5483116"/>
            <a:ext cx="7556500" cy="397471"/>
            <a:chOff x="0" y="5421226"/>
            <a:chExt cx="7556500" cy="397471"/>
          </a:xfrm>
        </p:grpSpPr>
        <p:sp>
          <p:nvSpPr>
            <p:cNvPr id="482" name="正方形/長方形 481">
              <a:extLst>
                <a:ext uri="{FF2B5EF4-FFF2-40B4-BE49-F238E27FC236}">
                  <a16:creationId xmlns:a16="http://schemas.microsoft.com/office/drawing/2014/main" id="{8D821A9E-DA1D-3895-0EE3-0F964FB977FD}"/>
                </a:ext>
              </a:extLst>
            </p:cNvPr>
            <p:cNvSpPr/>
            <p:nvPr/>
          </p:nvSpPr>
          <p:spPr>
            <a:xfrm>
              <a:off x="0" y="5421226"/>
              <a:ext cx="7556500" cy="39747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469FCB0-1315-46AD-C0C3-DA3E37459A4A}"/>
                </a:ext>
              </a:extLst>
            </p:cNvPr>
            <p:cNvSpPr txBox="1"/>
            <p:nvPr/>
          </p:nvSpPr>
          <p:spPr>
            <a:xfrm>
              <a:off x="288203" y="5435295"/>
              <a:ext cx="6815668" cy="369332"/>
            </a:xfrm>
            <a:prstGeom prst="rect">
              <a:avLst/>
            </a:prstGeom>
            <a:noFill/>
          </p:spPr>
          <p:txBody>
            <a:bodyPr wrap="square" rtlCol="0">
              <a:spAutoFit/>
            </a:bodyPr>
            <a:lstStyle/>
            <a:p>
              <a:r>
                <a:rPr kumimoji="1" lang="ja-JP" altLang="en-US" b="1" dirty="0">
                  <a:latin typeface="Yu Gothic UI Semilight" panose="020B0400000000000000" pitchFamily="50" charset="-128"/>
                  <a:ea typeface="Yu Gothic UI Semilight" panose="020B0400000000000000" pitchFamily="50" charset="-128"/>
                </a:rPr>
                <a:t>■ 施設の老朽化などによる人材離れや人材定着の課題に対する不安</a:t>
              </a:r>
              <a:r>
                <a:rPr kumimoji="1" lang="en-US" altLang="ja-JP" b="1" dirty="0">
                  <a:latin typeface="Yu Gothic UI Semilight" panose="020B0400000000000000" pitchFamily="50" charset="-128"/>
                  <a:ea typeface="Yu Gothic UI Semilight" panose="020B0400000000000000" pitchFamily="50" charset="-128"/>
                </a:rPr>
                <a:t>…</a:t>
              </a:r>
              <a:r>
                <a:rPr kumimoji="1" lang="ja-JP" altLang="en-US" b="1" dirty="0">
                  <a:latin typeface="Yu Gothic UI Semilight" panose="020B0400000000000000" pitchFamily="50" charset="-128"/>
                  <a:ea typeface="Yu Gothic UI Semilight" panose="020B0400000000000000" pitchFamily="50" charset="-128"/>
                </a:rPr>
                <a:t>　</a:t>
              </a:r>
              <a:endParaRPr kumimoji="1" lang="en-US" altLang="ja-JP" b="1" dirty="0">
                <a:latin typeface="Yu Gothic UI Semilight" panose="020B0400000000000000" pitchFamily="50" charset="-128"/>
                <a:ea typeface="Yu Gothic UI Semilight" panose="020B0400000000000000" pitchFamily="50" charset="-128"/>
              </a:endParaRPr>
            </a:p>
          </p:txBody>
        </p:sp>
      </p:grpSp>
      <p:sp>
        <p:nvSpPr>
          <p:cNvPr id="17" name="テキスト ボックス 16">
            <a:extLst>
              <a:ext uri="{FF2B5EF4-FFF2-40B4-BE49-F238E27FC236}">
                <a16:creationId xmlns:a16="http://schemas.microsoft.com/office/drawing/2014/main" id="{196D4974-C14F-C147-057C-E2F68BA73628}"/>
              </a:ext>
            </a:extLst>
          </p:cNvPr>
          <p:cNvSpPr txBox="1"/>
          <p:nvPr/>
        </p:nvSpPr>
        <p:spPr>
          <a:xfrm>
            <a:off x="4189349" y="2557492"/>
            <a:ext cx="3021019" cy="830997"/>
          </a:xfrm>
          <a:prstGeom prst="rect">
            <a:avLst/>
          </a:prstGeom>
          <a:noFill/>
        </p:spPr>
        <p:txBody>
          <a:bodyPr wrap="square" rtlCol="0">
            <a:spAutoFit/>
          </a:bodyPr>
          <a:lstStyle/>
          <a:p>
            <a:r>
              <a:rPr kumimoji="1" lang="ja-JP" altLang="en-US" sz="1200" dirty="0">
                <a:latin typeface="Yu Gothic UI Semilight" panose="020B0400000000000000" pitchFamily="50" charset="-128"/>
                <a:ea typeface="Yu Gothic UI Semilight" panose="020B0400000000000000" pitchFamily="50" charset="-128"/>
              </a:rPr>
              <a:t>・厚労省の調査で回答者の</a:t>
            </a:r>
            <a:r>
              <a:rPr kumimoji="1" lang="ja-JP" altLang="en-US" sz="1200" b="1" dirty="0">
                <a:solidFill>
                  <a:srgbClr val="FF0000"/>
                </a:solidFill>
                <a:latin typeface="Yu Gothic UI Semilight" panose="020B0400000000000000" pitchFamily="50" charset="-128"/>
                <a:ea typeface="Yu Gothic UI Semilight" panose="020B0400000000000000" pitchFamily="50" charset="-128"/>
              </a:rPr>
              <a:t>９割</a:t>
            </a:r>
            <a:r>
              <a:rPr kumimoji="1" lang="ja-JP" altLang="en-US" sz="1200" dirty="0">
                <a:latin typeface="Yu Gothic UI Semilight" panose="020B0400000000000000" pitchFamily="50" charset="-128"/>
                <a:ea typeface="Yu Gothic UI Semilight" panose="020B0400000000000000" pitchFamily="50" charset="-128"/>
              </a:rPr>
              <a:t>が残業時間を</a:t>
            </a:r>
            <a:endParaRPr kumimoji="1" lang="en-US" altLang="ja-JP" sz="1200" dirty="0">
              <a:latin typeface="Yu Gothic UI Semilight" panose="020B0400000000000000" pitchFamily="50" charset="-128"/>
              <a:ea typeface="Yu Gothic UI Semilight" panose="020B0400000000000000" pitchFamily="50" charset="-128"/>
            </a:endParaRPr>
          </a:p>
          <a:p>
            <a:r>
              <a:rPr kumimoji="1" lang="ja-JP" altLang="en-US" sz="1200" dirty="0">
                <a:latin typeface="Yu Gothic UI Semilight" panose="020B0400000000000000" pitchFamily="50" charset="-128"/>
                <a:ea typeface="Yu Gothic UI Semilight" panose="020B0400000000000000" pitchFamily="50" charset="-128"/>
              </a:rPr>
              <a:t>  </a:t>
            </a:r>
            <a:r>
              <a:rPr kumimoji="1" lang="ja-JP" altLang="en-US" sz="1200" b="1" dirty="0">
                <a:solidFill>
                  <a:srgbClr val="0070C0"/>
                </a:solidFill>
                <a:latin typeface="Yu Gothic UI Semilight" panose="020B0400000000000000" pitchFamily="50" charset="-128"/>
                <a:ea typeface="Yu Gothic UI Semilight" panose="020B0400000000000000" pitchFamily="50" charset="-128"/>
              </a:rPr>
              <a:t>維持か減少</a:t>
            </a:r>
            <a:r>
              <a:rPr kumimoji="1" lang="ja-JP" altLang="en-US" sz="1200" dirty="0">
                <a:latin typeface="Yu Gothic UI Semilight" panose="020B0400000000000000" pitchFamily="50" charset="-128"/>
                <a:ea typeface="Yu Gothic UI Semilight" panose="020B0400000000000000" pitchFamily="50" charset="-128"/>
              </a:rPr>
              <a:t>を望んでいると回答</a:t>
            </a:r>
            <a:endParaRPr kumimoji="1" lang="en-US" altLang="ja-JP" sz="1200" dirty="0">
              <a:latin typeface="Yu Gothic UI Semilight" panose="020B0400000000000000" pitchFamily="50" charset="-128"/>
              <a:ea typeface="Yu Gothic UI Semilight" panose="020B0400000000000000" pitchFamily="50" charset="-128"/>
            </a:endParaRPr>
          </a:p>
          <a:p>
            <a:r>
              <a:rPr kumimoji="1" lang="ja-JP" altLang="en-US" sz="1200" dirty="0">
                <a:latin typeface="Yu Gothic UI Semilight" panose="020B0400000000000000" pitchFamily="50" charset="-128"/>
                <a:ea typeface="Yu Gothic UI Semilight" panose="020B0400000000000000" pitchFamily="50" charset="-128"/>
              </a:rPr>
              <a:t>・１割の残業時間を増やしたいと回答した人も</a:t>
            </a:r>
            <a:endParaRPr kumimoji="1" lang="en-US" altLang="ja-JP" sz="1200" dirty="0">
              <a:latin typeface="Yu Gothic UI Semilight" panose="020B0400000000000000" pitchFamily="50" charset="-128"/>
              <a:ea typeface="Yu Gothic UI Semilight" panose="020B0400000000000000" pitchFamily="50" charset="-128"/>
            </a:endParaRPr>
          </a:p>
          <a:p>
            <a:r>
              <a:rPr kumimoji="1" lang="en-US" altLang="ja-JP" sz="1200" dirty="0">
                <a:latin typeface="Yu Gothic UI Semilight" panose="020B0400000000000000" pitchFamily="50" charset="-128"/>
                <a:ea typeface="Yu Gothic UI Semilight" panose="020B0400000000000000" pitchFamily="50" charset="-128"/>
              </a:rPr>
              <a:t>  </a:t>
            </a:r>
            <a:r>
              <a:rPr kumimoji="1" lang="ja-JP" altLang="en-US" sz="1200" dirty="0">
                <a:latin typeface="Yu Gothic UI Semilight" panose="020B0400000000000000" pitchFamily="50" charset="-128"/>
                <a:ea typeface="Yu Gothic UI Semilight" panose="020B0400000000000000" pitchFamily="50" charset="-128"/>
              </a:rPr>
              <a:t>「</a:t>
            </a:r>
            <a:r>
              <a:rPr kumimoji="1" lang="ja-JP" altLang="en-US" sz="1200" b="1" dirty="0">
                <a:solidFill>
                  <a:srgbClr val="FF0000"/>
                </a:solidFill>
                <a:latin typeface="Yu Gothic UI Semilight" panose="020B0400000000000000" pitchFamily="50" charset="-128"/>
                <a:ea typeface="Yu Gothic UI Semilight" panose="020B0400000000000000" pitchFamily="50" charset="-128"/>
              </a:rPr>
              <a:t>残業代を増やしたい</a:t>
            </a:r>
            <a:r>
              <a:rPr kumimoji="1" lang="ja-JP" altLang="en-US" sz="1200" dirty="0">
                <a:latin typeface="Yu Gothic UI Semilight" panose="020B0400000000000000" pitchFamily="50" charset="-128"/>
                <a:ea typeface="Yu Gothic UI Semilight" panose="020B0400000000000000" pitchFamily="50" charset="-128"/>
              </a:rPr>
              <a:t>」というのが理由</a:t>
            </a:r>
          </a:p>
        </p:txBody>
      </p:sp>
      <p:grpSp>
        <p:nvGrpSpPr>
          <p:cNvPr id="483" name="グループ化 482">
            <a:extLst>
              <a:ext uri="{FF2B5EF4-FFF2-40B4-BE49-F238E27FC236}">
                <a16:creationId xmlns:a16="http://schemas.microsoft.com/office/drawing/2014/main" id="{739E7A5E-CD46-E8B1-28AA-B8128F60BB7A}"/>
              </a:ext>
            </a:extLst>
          </p:cNvPr>
          <p:cNvGrpSpPr/>
          <p:nvPr/>
        </p:nvGrpSpPr>
        <p:grpSpPr>
          <a:xfrm>
            <a:off x="0" y="4071616"/>
            <a:ext cx="7556500" cy="397471"/>
            <a:chOff x="0" y="4136124"/>
            <a:chExt cx="7556500" cy="397471"/>
          </a:xfrm>
        </p:grpSpPr>
        <p:sp>
          <p:nvSpPr>
            <p:cNvPr id="476" name="正方形/長方形 475">
              <a:extLst>
                <a:ext uri="{FF2B5EF4-FFF2-40B4-BE49-F238E27FC236}">
                  <a16:creationId xmlns:a16="http://schemas.microsoft.com/office/drawing/2014/main" id="{E4F49B3A-11EE-16A8-A585-B9D9774A8EBA}"/>
                </a:ext>
              </a:extLst>
            </p:cNvPr>
            <p:cNvSpPr/>
            <p:nvPr/>
          </p:nvSpPr>
          <p:spPr>
            <a:xfrm>
              <a:off x="0" y="4136124"/>
              <a:ext cx="7556500" cy="39747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A930B7D3-BC4A-824A-BBAD-0FA97E339FFB}"/>
                </a:ext>
              </a:extLst>
            </p:cNvPr>
            <p:cNvSpPr txBox="1"/>
            <p:nvPr/>
          </p:nvSpPr>
          <p:spPr>
            <a:xfrm>
              <a:off x="288203" y="4150193"/>
              <a:ext cx="6815668" cy="369332"/>
            </a:xfrm>
            <a:prstGeom prst="rect">
              <a:avLst/>
            </a:prstGeom>
            <a:noFill/>
          </p:spPr>
          <p:txBody>
            <a:bodyPr wrap="square" rtlCol="0">
              <a:spAutoFit/>
            </a:bodyPr>
            <a:lstStyle/>
            <a:p>
              <a:r>
                <a:rPr kumimoji="1" lang="ja-JP" altLang="en-US" b="1" dirty="0">
                  <a:latin typeface="Yu Gothic UI Semilight" panose="020B0400000000000000" pitchFamily="50" charset="-128"/>
                  <a:ea typeface="Yu Gothic UI Semilight" panose="020B0400000000000000" pitchFamily="50" charset="-128"/>
                </a:rPr>
                <a:t>■ 首相が最低賃金</a:t>
              </a:r>
              <a:r>
                <a:rPr kumimoji="1" lang="en-US" altLang="ja-JP" b="1" dirty="0">
                  <a:latin typeface="Yu Gothic UI Semilight" panose="020B0400000000000000" pitchFamily="50" charset="-128"/>
                  <a:ea typeface="Yu Gothic UI Semilight" panose="020B0400000000000000" pitchFamily="50" charset="-128"/>
                </a:rPr>
                <a:t>1,500</a:t>
              </a:r>
              <a:r>
                <a:rPr kumimoji="1" lang="ja-JP" altLang="en-US" b="1" dirty="0">
                  <a:latin typeface="Yu Gothic UI Semilight" panose="020B0400000000000000" pitchFamily="50" charset="-128"/>
                  <a:ea typeface="Yu Gothic UI Semilight" panose="020B0400000000000000" pitchFamily="50" charset="-128"/>
                </a:rPr>
                <a:t>円の目標に消極的という報道に対する不安</a:t>
              </a:r>
              <a:r>
                <a:rPr kumimoji="1" lang="en-US" altLang="ja-JP" b="1" dirty="0">
                  <a:latin typeface="Yu Gothic UI Semilight" panose="020B0400000000000000" pitchFamily="50" charset="-128"/>
                  <a:ea typeface="Yu Gothic UI Semilight" panose="020B0400000000000000" pitchFamily="50" charset="-128"/>
                </a:rPr>
                <a:t>…</a:t>
              </a:r>
            </a:p>
          </p:txBody>
        </p:sp>
      </p:grpSp>
      <p:sp>
        <p:nvSpPr>
          <p:cNvPr id="43" name="テキスト ボックス 42">
            <a:extLst>
              <a:ext uri="{FF2B5EF4-FFF2-40B4-BE49-F238E27FC236}">
                <a16:creationId xmlns:a16="http://schemas.microsoft.com/office/drawing/2014/main" id="{D7ABE433-EBBC-C0A1-DD40-480C85F93A3E}"/>
              </a:ext>
            </a:extLst>
          </p:cNvPr>
          <p:cNvSpPr txBox="1"/>
          <p:nvPr/>
        </p:nvSpPr>
        <p:spPr>
          <a:xfrm>
            <a:off x="4172585" y="4724400"/>
            <a:ext cx="3232871" cy="646331"/>
          </a:xfrm>
          <a:prstGeom prst="rect">
            <a:avLst/>
          </a:prstGeom>
          <a:noFill/>
        </p:spPr>
        <p:txBody>
          <a:bodyPr wrap="square" rtlCol="0">
            <a:spAutoFit/>
          </a:bodyPr>
          <a:lstStyle/>
          <a:p>
            <a:r>
              <a:rPr kumimoji="1" lang="ja-JP" altLang="en-US" sz="1200" dirty="0">
                <a:latin typeface="Yu Gothic UI Semilight" panose="020B0400000000000000" pitchFamily="50" charset="-128"/>
                <a:ea typeface="Yu Gothic UI Semilight" panose="020B0400000000000000" pitchFamily="50" charset="-128"/>
              </a:rPr>
              <a:t>・最低賃金</a:t>
            </a:r>
            <a:r>
              <a:rPr kumimoji="1" lang="en-US" altLang="ja-JP" sz="1200" dirty="0">
                <a:latin typeface="Yu Gothic UI Semilight" panose="020B0400000000000000" pitchFamily="50" charset="-128"/>
                <a:ea typeface="Yu Gothic UI Semilight" panose="020B0400000000000000" pitchFamily="50" charset="-128"/>
              </a:rPr>
              <a:t>1,500</a:t>
            </a:r>
            <a:r>
              <a:rPr kumimoji="1" lang="ja-JP" altLang="en-US" sz="1200" dirty="0">
                <a:latin typeface="Yu Gothic UI Semilight" panose="020B0400000000000000" pitchFamily="50" charset="-128"/>
                <a:ea typeface="Yu Gothic UI Semilight" panose="020B0400000000000000" pitchFamily="50" charset="-128"/>
              </a:rPr>
              <a:t>円目標の</a:t>
            </a:r>
            <a:r>
              <a:rPr kumimoji="1" lang="ja-JP" altLang="en-US" sz="1200" b="1" dirty="0">
                <a:solidFill>
                  <a:srgbClr val="FF0000"/>
                </a:solidFill>
                <a:latin typeface="Yu Gothic UI Semilight" panose="020B0400000000000000" pitchFamily="50" charset="-128"/>
                <a:ea typeface="Yu Gothic UI Semilight" panose="020B0400000000000000" pitchFamily="50" charset="-128"/>
              </a:rPr>
              <a:t>維持・継続</a:t>
            </a:r>
            <a:endParaRPr kumimoji="1" lang="en-US" altLang="ja-JP" sz="1200" b="1" dirty="0">
              <a:solidFill>
                <a:srgbClr val="FF0000"/>
              </a:solidFill>
              <a:latin typeface="Yu Gothic UI Semilight" panose="020B0400000000000000" pitchFamily="50" charset="-128"/>
              <a:ea typeface="Yu Gothic UI Semilight" panose="020B0400000000000000" pitchFamily="50" charset="-128"/>
            </a:endParaRPr>
          </a:p>
          <a:p>
            <a:r>
              <a:rPr kumimoji="1" lang="ja-JP" altLang="en-US" sz="1200" dirty="0">
                <a:latin typeface="Yu Gothic UI Semilight" panose="020B0400000000000000" pitchFamily="50" charset="-128"/>
                <a:ea typeface="Yu Gothic UI Semilight" panose="020B0400000000000000" pitchFamily="50" charset="-128"/>
              </a:rPr>
              <a:t>・目標達成を事業者に</a:t>
            </a:r>
            <a:r>
              <a:rPr kumimoji="1" lang="ja-JP" altLang="en-US" sz="1200" b="1" dirty="0">
                <a:solidFill>
                  <a:srgbClr val="0070C0"/>
                </a:solidFill>
                <a:latin typeface="Yu Gothic UI Semilight" panose="020B0400000000000000" pitchFamily="50" charset="-128"/>
                <a:ea typeface="Yu Gothic UI Semilight" panose="020B0400000000000000" pitchFamily="50" charset="-128"/>
              </a:rPr>
              <a:t>丸投げしない</a:t>
            </a:r>
            <a:endParaRPr kumimoji="1" lang="en-US" altLang="ja-JP" sz="1200" b="1" dirty="0">
              <a:solidFill>
                <a:srgbClr val="0070C0"/>
              </a:solidFill>
              <a:latin typeface="Yu Gothic UI Semilight" panose="020B0400000000000000" pitchFamily="50" charset="-128"/>
              <a:ea typeface="Yu Gothic UI Semilight" panose="020B0400000000000000" pitchFamily="50" charset="-128"/>
            </a:endParaRPr>
          </a:p>
          <a:p>
            <a:r>
              <a:rPr kumimoji="1" lang="ja-JP" altLang="en-US" sz="1200" dirty="0">
                <a:latin typeface="Yu Gothic UI Semilight" panose="020B0400000000000000" pitchFamily="50" charset="-128"/>
                <a:ea typeface="Yu Gothic UI Semilight" panose="020B0400000000000000" pitchFamily="50" charset="-128"/>
              </a:rPr>
              <a:t>・物価高の中、</a:t>
            </a:r>
            <a:r>
              <a:rPr kumimoji="1" lang="ja-JP" altLang="en-US" sz="1200" b="1" dirty="0">
                <a:latin typeface="Yu Gothic UI Semilight" panose="020B0400000000000000" pitchFamily="50" charset="-128"/>
                <a:ea typeface="Yu Gothic UI Semilight" panose="020B0400000000000000" pitchFamily="50" charset="-128"/>
              </a:rPr>
              <a:t>継続的に</a:t>
            </a:r>
            <a:r>
              <a:rPr kumimoji="1" lang="ja-JP" altLang="en-US" sz="1200" b="1" dirty="0">
                <a:solidFill>
                  <a:srgbClr val="FF0000"/>
                </a:solidFill>
                <a:latin typeface="Yu Gothic UI Semilight" panose="020B0400000000000000" pitchFamily="50" charset="-128"/>
                <a:ea typeface="Yu Gothic UI Semilight" panose="020B0400000000000000" pitchFamily="50" charset="-128"/>
              </a:rPr>
              <a:t>賃上げできる環境</a:t>
            </a:r>
            <a:r>
              <a:rPr kumimoji="1" lang="ja-JP" altLang="en-US" sz="1200" dirty="0">
                <a:latin typeface="Yu Gothic UI Semilight" panose="020B0400000000000000" pitchFamily="50" charset="-128"/>
                <a:ea typeface="Yu Gothic UI Semilight" panose="020B0400000000000000" pitchFamily="50" charset="-128"/>
              </a:rPr>
              <a:t>を作る</a:t>
            </a:r>
            <a:endParaRPr kumimoji="1" lang="en-US" altLang="ja-JP" sz="1200" dirty="0">
              <a:latin typeface="Yu Gothic UI Semilight" panose="020B0400000000000000" pitchFamily="50" charset="-128"/>
              <a:ea typeface="Yu Gothic UI Semilight" panose="020B0400000000000000" pitchFamily="50" charset="-128"/>
            </a:endParaRPr>
          </a:p>
        </p:txBody>
      </p:sp>
      <p:sp>
        <p:nvSpPr>
          <p:cNvPr id="44" name="テキスト ボックス 43">
            <a:extLst>
              <a:ext uri="{FF2B5EF4-FFF2-40B4-BE49-F238E27FC236}">
                <a16:creationId xmlns:a16="http://schemas.microsoft.com/office/drawing/2014/main" id="{5D75142F-6D93-211E-5FFC-24BF94261A7C}"/>
              </a:ext>
            </a:extLst>
          </p:cNvPr>
          <p:cNvSpPr txBox="1"/>
          <p:nvPr/>
        </p:nvSpPr>
        <p:spPr>
          <a:xfrm>
            <a:off x="4192432" y="6193127"/>
            <a:ext cx="3294853" cy="461665"/>
          </a:xfrm>
          <a:prstGeom prst="rect">
            <a:avLst/>
          </a:prstGeom>
          <a:noFill/>
        </p:spPr>
        <p:txBody>
          <a:bodyPr wrap="square" rtlCol="0">
            <a:spAutoFit/>
          </a:bodyPr>
          <a:lstStyle/>
          <a:p>
            <a:r>
              <a:rPr kumimoji="1" lang="ja-JP" altLang="en-US" sz="1200" dirty="0">
                <a:latin typeface="Yu Gothic UI Semilight" panose="020B0400000000000000" pitchFamily="50" charset="-128"/>
                <a:ea typeface="Yu Gothic UI Semilight" panose="020B0400000000000000" pitchFamily="50" charset="-128"/>
              </a:rPr>
              <a:t>宇宙ロケット発射場のトイレ</a:t>
            </a:r>
            <a:r>
              <a:rPr kumimoji="1" lang="ja-JP" altLang="en-US" sz="1200" b="1" dirty="0">
                <a:solidFill>
                  <a:srgbClr val="0070C0"/>
                </a:solidFill>
                <a:latin typeface="Yu Gothic UI Semilight" panose="020B0400000000000000" pitchFamily="50" charset="-128"/>
                <a:ea typeface="Yu Gothic UI Semilight" panose="020B0400000000000000" pitchFamily="50" charset="-128"/>
              </a:rPr>
              <a:t>老朽化</a:t>
            </a:r>
            <a:r>
              <a:rPr kumimoji="1" lang="ja-JP" altLang="en-US" sz="1200" dirty="0">
                <a:latin typeface="Yu Gothic UI Semilight" panose="020B0400000000000000" pitchFamily="50" charset="-128"/>
                <a:ea typeface="Yu Gothic UI Semilight" panose="020B0400000000000000" pitchFamily="50" charset="-128"/>
              </a:rPr>
              <a:t>について</a:t>
            </a:r>
          </a:p>
          <a:p>
            <a:r>
              <a:rPr kumimoji="1" lang="ja-JP" altLang="en-US" sz="1200" dirty="0">
                <a:latin typeface="Yu Gothic UI Semilight" panose="020B0400000000000000" pitchFamily="50" charset="-128"/>
                <a:ea typeface="Yu Gothic UI Semilight" panose="020B0400000000000000" pitchFamily="50" charset="-128"/>
              </a:rPr>
              <a:t>小野田内閣府担当大臣に</a:t>
            </a:r>
            <a:r>
              <a:rPr kumimoji="1" lang="ja-JP" altLang="en-US" sz="1200" b="1" dirty="0">
                <a:solidFill>
                  <a:srgbClr val="FF0000"/>
                </a:solidFill>
                <a:latin typeface="Yu Gothic UI Semilight" panose="020B0400000000000000" pitchFamily="50" charset="-128"/>
                <a:ea typeface="Yu Gothic UI Semilight" panose="020B0400000000000000" pitchFamily="50" charset="-128"/>
              </a:rPr>
              <a:t>視察</a:t>
            </a:r>
            <a:r>
              <a:rPr kumimoji="1" lang="ja-JP" altLang="en-US" sz="1200" dirty="0">
                <a:latin typeface="Yu Gothic UI Semilight" panose="020B0400000000000000" pitchFamily="50" charset="-128"/>
                <a:ea typeface="Yu Gothic UI Semilight" panose="020B0400000000000000" pitchFamily="50" charset="-128"/>
              </a:rPr>
              <a:t>と</a:t>
            </a:r>
            <a:r>
              <a:rPr kumimoji="1" lang="ja-JP" altLang="en-US" sz="1200" b="1" dirty="0">
                <a:solidFill>
                  <a:srgbClr val="FF0000"/>
                </a:solidFill>
                <a:latin typeface="Yu Gothic UI Semilight" panose="020B0400000000000000" pitchFamily="50" charset="-128"/>
                <a:ea typeface="Yu Gothic UI Semilight" panose="020B0400000000000000" pitchFamily="50" charset="-128"/>
              </a:rPr>
              <a:t>支援</a:t>
            </a:r>
            <a:r>
              <a:rPr kumimoji="1" lang="ja-JP" altLang="en-US" sz="1200" dirty="0">
                <a:latin typeface="Yu Gothic UI Semilight" panose="020B0400000000000000" pitchFamily="50" charset="-128"/>
                <a:ea typeface="Yu Gothic UI Semilight" panose="020B0400000000000000" pitchFamily="50" charset="-128"/>
              </a:rPr>
              <a:t>を要望！</a:t>
            </a:r>
            <a:endParaRPr kumimoji="1" lang="en-US" altLang="ja-JP" sz="1200" b="1" dirty="0">
              <a:latin typeface="Yu Gothic UI Semilight" panose="020B0400000000000000" pitchFamily="50" charset="-128"/>
              <a:ea typeface="Yu Gothic UI Semilight" panose="020B0400000000000000" pitchFamily="50" charset="-128"/>
            </a:endParaRPr>
          </a:p>
        </p:txBody>
      </p:sp>
      <p:grpSp>
        <p:nvGrpSpPr>
          <p:cNvPr id="45" name="Group 57">
            <a:extLst>
              <a:ext uri="{FF2B5EF4-FFF2-40B4-BE49-F238E27FC236}">
                <a16:creationId xmlns:a16="http://schemas.microsoft.com/office/drawing/2014/main" id="{4545B465-C3F2-13BB-38D1-43821F77E1D9}"/>
              </a:ext>
            </a:extLst>
          </p:cNvPr>
          <p:cNvGrpSpPr/>
          <p:nvPr/>
        </p:nvGrpSpPr>
        <p:grpSpPr>
          <a:xfrm>
            <a:off x="0" y="9951876"/>
            <a:ext cx="7560000" cy="741524"/>
            <a:chOff x="0" y="0"/>
            <a:chExt cx="2709333" cy="204871"/>
          </a:xfrm>
        </p:grpSpPr>
        <p:sp>
          <p:nvSpPr>
            <p:cNvPr id="46" name="Freeform 58">
              <a:extLst>
                <a:ext uri="{FF2B5EF4-FFF2-40B4-BE49-F238E27FC236}">
                  <a16:creationId xmlns:a16="http://schemas.microsoft.com/office/drawing/2014/main" id="{C9CB7D14-DDC1-9F33-DEF8-80FDA39F0C36}"/>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TextBox 59">
              <a:extLst>
                <a:ext uri="{FF2B5EF4-FFF2-40B4-BE49-F238E27FC236}">
                  <a16:creationId xmlns:a16="http://schemas.microsoft.com/office/drawing/2014/main" id="{9DD61BE3-1B0F-5E8E-680F-21D6AF8943CA}"/>
                </a:ext>
              </a:extLst>
            </p:cNvPr>
            <p:cNvSpPr txBox="1"/>
            <p:nvPr/>
          </p:nvSpPr>
          <p:spPr>
            <a:xfrm>
              <a:off x="0" y="-28575"/>
              <a:ext cx="2709333" cy="2334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Freeform 60">
            <a:extLst>
              <a:ext uri="{FF2B5EF4-FFF2-40B4-BE49-F238E27FC236}">
                <a16:creationId xmlns:a16="http://schemas.microsoft.com/office/drawing/2014/main" id="{A5DCAD99-4DB8-4E54-D982-F62993F58142}"/>
              </a:ext>
            </a:extLst>
          </p:cNvPr>
          <p:cNvSpPr/>
          <p:nvPr/>
        </p:nvSpPr>
        <p:spPr>
          <a:xfrm>
            <a:off x="308091" y="10023219"/>
            <a:ext cx="3635259" cy="423920"/>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3" name="テキスト ボックス 52">
            <a:extLst>
              <a:ext uri="{FF2B5EF4-FFF2-40B4-BE49-F238E27FC236}">
                <a16:creationId xmlns:a16="http://schemas.microsoft.com/office/drawing/2014/main" id="{E30A51C7-4733-739A-D6E3-C5F5C0F864F3}"/>
              </a:ext>
            </a:extLst>
          </p:cNvPr>
          <p:cNvSpPr txBox="1"/>
          <p:nvPr/>
        </p:nvSpPr>
        <p:spPr>
          <a:xfrm>
            <a:off x="2006739" y="9620656"/>
            <a:ext cx="1488062" cy="325345"/>
          </a:xfrm>
          <a:prstGeom prst="rect">
            <a:avLst/>
          </a:prstGeom>
          <a:noFill/>
        </p:spPr>
        <p:txBody>
          <a:bodyPr wrap="square" rtlCol="0">
            <a:spAutoFit/>
          </a:bodyPr>
          <a:lstStyle/>
          <a:p>
            <a:pPr>
              <a:lnSpc>
                <a:spcPts val="2000"/>
              </a:lnSpc>
            </a:pPr>
            <a:r>
              <a:rPr kumimoji="1" lang="en-US" altLang="ja-JP" sz="1400" b="1" dirty="0">
                <a:solidFill>
                  <a:srgbClr val="FF0000"/>
                </a:solidFill>
                <a:latin typeface="Yu Gothic UI Semilight" panose="020B0400000000000000" pitchFamily="50" charset="-128"/>
                <a:ea typeface="Yu Gothic UI Semilight" panose="020B0400000000000000" pitchFamily="50" charset="-128"/>
              </a:rPr>
              <a:t>NEWS</a:t>
            </a:r>
            <a:r>
              <a:rPr kumimoji="1" lang="ja-JP" altLang="en-US" sz="1400" b="1" dirty="0">
                <a:solidFill>
                  <a:srgbClr val="FF0000"/>
                </a:solidFill>
                <a:latin typeface="Yu Gothic UI Semilight" panose="020B0400000000000000" pitchFamily="50" charset="-128"/>
                <a:ea typeface="Yu Gothic UI Semilight" panose="020B0400000000000000" pitchFamily="50" charset="-128"/>
              </a:rPr>
              <a:t>をクリック！</a:t>
            </a:r>
            <a:endParaRPr kumimoji="1" lang="en-US" altLang="ja-JP" sz="1400" b="1" dirty="0">
              <a:solidFill>
                <a:srgbClr val="FF0000"/>
              </a:solidFill>
              <a:latin typeface="Yu Gothic UI Semilight" panose="020B0400000000000000" pitchFamily="50" charset="-128"/>
              <a:ea typeface="Yu Gothic UI Semilight" panose="020B0400000000000000" pitchFamily="50" charset="-128"/>
            </a:endParaRPr>
          </a:p>
        </p:txBody>
      </p:sp>
      <p:sp>
        <p:nvSpPr>
          <p:cNvPr id="54" name="テキスト ボックス 53">
            <a:extLst>
              <a:ext uri="{FF2B5EF4-FFF2-40B4-BE49-F238E27FC236}">
                <a16:creationId xmlns:a16="http://schemas.microsoft.com/office/drawing/2014/main" id="{96F950C7-3BDB-5F00-AC75-D66EACF3C683}"/>
              </a:ext>
            </a:extLst>
          </p:cNvPr>
          <p:cNvSpPr txBox="1"/>
          <p:nvPr/>
        </p:nvSpPr>
        <p:spPr>
          <a:xfrm>
            <a:off x="364162" y="9409208"/>
            <a:ext cx="320878" cy="325345"/>
          </a:xfrm>
          <a:prstGeom prst="rect">
            <a:avLst/>
          </a:prstGeom>
          <a:noFill/>
        </p:spPr>
        <p:txBody>
          <a:bodyPr wrap="square" rtlCol="0">
            <a:spAutoFit/>
          </a:bodyPr>
          <a:lstStyle/>
          <a:p>
            <a:pPr>
              <a:lnSpc>
                <a:spcPts val="2000"/>
              </a:lnSpc>
            </a:pPr>
            <a:r>
              <a:rPr kumimoji="1" lang="ja-JP" altLang="en-US" sz="1400" b="1" dirty="0">
                <a:solidFill>
                  <a:srgbClr val="FF0000"/>
                </a:solidFill>
                <a:latin typeface="Yu Gothic UI Semilight" panose="020B0400000000000000" pitchFamily="50" charset="-128"/>
                <a:ea typeface="Yu Gothic UI Semilight" panose="020B0400000000000000" pitchFamily="50" charset="-128"/>
              </a:rPr>
              <a:t>①</a:t>
            </a:r>
            <a:endParaRPr kumimoji="1" lang="en-US" altLang="ja-JP" sz="1400" b="1" dirty="0">
              <a:solidFill>
                <a:srgbClr val="FF0000"/>
              </a:solidFill>
              <a:latin typeface="Yu Gothic UI Semilight" panose="020B0400000000000000" pitchFamily="50" charset="-128"/>
              <a:ea typeface="Yu Gothic UI Semilight" panose="020B0400000000000000" pitchFamily="50" charset="-128"/>
            </a:endParaRPr>
          </a:p>
        </p:txBody>
      </p:sp>
      <p:grpSp>
        <p:nvGrpSpPr>
          <p:cNvPr id="64" name="グループ化 63">
            <a:extLst>
              <a:ext uri="{FF2B5EF4-FFF2-40B4-BE49-F238E27FC236}">
                <a16:creationId xmlns:a16="http://schemas.microsoft.com/office/drawing/2014/main" id="{BDFB6550-2E6B-1FF4-E733-5713C90DB272}"/>
              </a:ext>
            </a:extLst>
          </p:cNvPr>
          <p:cNvGrpSpPr/>
          <p:nvPr/>
        </p:nvGrpSpPr>
        <p:grpSpPr>
          <a:xfrm>
            <a:off x="3410208" y="8871145"/>
            <a:ext cx="1221743" cy="980336"/>
            <a:chOff x="1625213" y="8919827"/>
            <a:chExt cx="1221743" cy="980336"/>
          </a:xfrm>
        </p:grpSpPr>
        <p:grpSp>
          <p:nvGrpSpPr>
            <p:cNvPr id="51" name="グループ化 50">
              <a:extLst>
                <a:ext uri="{FF2B5EF4-FFF2-40B4-BE49-F238E27FC236}">
                  <a16:creationId xmlns:a16="http://schemas.microsoft.com/office/drawing/2014/main" id="{783E8C06-4C29-BF41-BCFF-43326CF96687}"/>
                </a:ext>
              </a:extLst>
            </p:cNvPr>
            <p:cNvGrpSpPr/>
            <p:nvPr/>
          </p:nvGrpSpPr>
          <p:grpSpPr>
            <a:xfrm>
              <a:off x="1684156" y="8988797"/>
              <a:ext cx="1162800" cy="911366"/>
              <a:chOff x="778528" y="9006934"/>
              <a:chExt cx="1162800" cy="911366"/>
            </a:xfrm>
          </p:grpSpPr>
          <p:pic>
            <p:nvPicPr>
              <p:cNvPr id="496" name="図 495" descr="タイムライン が含まれている画像&#10;&#10;AI によって生成されたコンテンツは間違っている可能性があります。">
                <a:extLst>
                  <a:ext uri="{FF2B5EF4-FFF2-40B4-BE49-F238E27FC236}">
                    <a16:creationId xmlns:a16="http://schemas.microsoft.com/office/drawing/2014/main" id="{54D2A5B6-23AB-53D3-C737-9ED5D756A93E}"/>
                  </a:ext>
                </a:extLst>
              </p:cNvPr>
              <p:cNvPicPr>
                <a:picLocks noChangeAspect="1"/>
              </p:cNvPicPr>
              <p:nvPr/>
            </p:nvPicPr>
            <p:blipFill>
              <a:blip r:embed="rId13" cstate="print">
                <a:extLst>
                  <a:ext uri="{28A0092B-C50C-407E-A947-70E740481C1C}">
                    <a14:useLocalDpi xmlns:a14="http://schemas.microsoft.com/office/drawing/2010/main" val="0"/>
                  </a:ext>
                </a:extLst>
              </a:blip>
              <a:srcRect t="7975" b="51529"/>
              <a:stretch>
                <a:fillRect/>
              </a:stretch>
            </p:blipFill>
            <p:spPr>
              <a:xfrm>
                <a:off x="778528" y="9006934"/>
                <a:ext cx="1162800" cy="911366"/>
              </a:xfrm>
              <a:prstGeom prst="rect">
                <a:avLst/>
              </a:prstGeom>
              <a:ln>
                <a:solidFill>
                  <a:srgbClr val="EA5504"/>
                </a:solidFill>
              </a:ln>
            </p:spPr>
          </p:pic>
          <p:sp>
            <p:nvSpPr>
              <p:cNvPr id="499" name="正方形/長方形 498">
                <a:extLst>
                  <a:ext uri="{FF2B5EF4-FFF2-40B4-BE49-F238E27FC236}">
                    <a16:creationId xmlns:a16="http://schemas.microsoft.com/office/drawing/2014/main" id="{D1567F6D-CAB8-BC16-A1AF-6A85153F6314}"/>
                  </a:ext>
                </a:extLst>
              </p:cNvPr>
              <p:cNvSpPr/>
              <p:nvPr/>
            </p:nvSpPr>
            <p:spPr>
              <a:xfrm>
                <a:off x="1016863" y="9244167"/>
                <a:ext cx="685800" cy="104974"/>
              </a:xfrm>
              <a:prstGeom prst="rect">
                <a:avLst/>
              </a:prstGeom>
              <a:noFill/>
              <a:ln w="19050">
                <a:solidFill>
                  <a:srgbClr val="003C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6DCD902A-E419-B0ED-A4BE-FBC59CD98D6D}"/>
                </a:ext>
              </a:extLst>
            </p:cNvPr>
            <p:cNvSpPr txBox="1"/>
            <p:nvPr/>
          </p:nvSpPr>
          <p:spPr>
            <a:xfrm>
              <a:off x="1625213" y="8919827"/>
              <a:ext cx="320878" cy="325345"/>
            </a:xfrm>
            <a:prstGeom prst="rect">
              <a:avLst/>
            </a:prstGeom>
            <a:noFill/>
          </p:spPr>
          <p:txBody>
            <a:bodyPr wrap="square" rtlCol="0">
              <a:spAutoFit/>
            </a:bodyPr>
            <a:lstStyle/>
            <a:p>
              <a:pPr>
                <a:lnSpc>
                  <a:spcPts val="2000"/>
                </a:lnSpc>
              </a:pPr>
              <a:r>
                <a:rPr kumimoji="1" lang="ja-JP" altLang="en-US" sz="1400" b="1" dirty="0">
                  <a:solidFill>
                    <a:srgbClr val="00B050"/>
                  </a:solidFill>
                  <a:latin typeface="Yu Gothic UI Semilight" panose="020B0400000000000000" pitchFamily="50" charset="-128"/>
                  <a:ea typeface="Yu Gothic UI Semilight" panose="020B0400000000000000" pitchFamily="50" charset="-128"/>
                </a:rPr>
                <a:t>③</a:t>
              </a:r>
              <a:endParaRPr kumimoji="1" lang="en-US" altLang="ja-JP" sz="1400" b="1" dirty="0">
                <a:solidFill>
                  <a:srgbClr val="00B050"/>
                </a:solidFill>
                <a:latin typeface="Yu Gothic UI Semilight" panose="020B0400000000000000" pitchFamily="50" charset="-128"/>
                <a:ea typeface="Yu Gothic UI Semilight" panose="020B0400000000000000" pitchFamily="50" charset="-128"/>
              </a:endParaRPr>
            </a:p>
          </p:txBody>
        </p:sp>
      </p:grpSp>
      <p:grpSp>
        <p:nvGrpSpPr>
          <p:cNvPr id="511" name="グループ化 510">
            <a:extLst>
              <a:ext uri="{FF2B5EF4-FFF2-40B4-BE49-F238E27FC236}">
                <a16:creationId xmlns:a16="http://schemas.microsoft.com/office/drawing/2014/main" id="{54C284DF-8202-6A8A-BE62-0607E01E79B2}"/>
              </a:ext>
            </a:extLst>
          </p:cNvPr>
          <p:cNvGrpSpPr/>
          <p:nvPr/>
        </p:nvGrpSpPr>
        <p:grpSpPr>
          <a:xfrm>
            <a:off x="4768850" y="8243868"/>
            <a:ext cx="2319868" cy="981348"/>
            <a:chOff x="4881032" y="8267700"/>
            <a:chExt cx="2319868" cy="981348"/>
          </a:xfrm>
        </p:grpSpPr>
        <p:grpSp>
          <p:nvGrpSpPr>
            <p:cNvPr id="508" name="グループ化 507">
              <a:extLst>
                <a:ext uri="{FF2B5EF4-FFF2-40B4-BE49-F238E27FC236}">
                  <a16:creationId xmlns:a16="http://schemas.microsoft.com/office/drawing/2014/main" id="{4F8FE2F4-701F-0CEB-3C19-B864AA3CE2FB}"/>
                </a:ext>
              </a:extLst>
            </p:cNvPr>
            <p:cNvGrpSpPr/>
            <p:nvPr/>
          </p:nvGrpSpPr>
          <p:grpSpPr>
            <a:xfrm>
              <a:off x="4881032" y="8267700"/>
              <a:ext cx="2319868" cy="981348"/>
              <a:chOff x="4881032" y="8267700"/>
              <a:chExt cx="2319868" cy="981348"/>
            </a:xfrm>
          </p:grpSpPr>
          <p:sp>
            <p:nvSpPr>
              <p:cNvPr id="495" name="四角形: 角を丸くする 494">
                <a:extLst>
                  <a:ext uri="{FF2B5EF4-FFF2-40B4-BE49-F238E27FC236}">
                    <a16:creationId xmlns:a16="http://schemas.microsoft.com/office/drawing/2014/main" id="{C56D6795-7483-583E-AB96-99726A95A7B7}"/>
                  </a:ext>
                </a:extLst>
              </p:cNvPr>
              <p:cNvSpPr/>
              <p:nvPr/>
            </p:nvSpPr>
            <p:spPr>
              <a:xfrm>
                <a:off x="4881032" y="8267700"/>
                <a:ext cx="2319868" cy="789748"/>
              </a:xfrm>
              <a:prstGeom prst="roundRect">
                <a:avLst>
                  <a:gd name="adj" fmla="val 5844"/>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6" name="二等辺三角形 505">
                <a:extLst>
                  <a:ext uri="{FF2B5EF4-FFF2-40B4-BE49-F238E27FC236}">
                    <a16:creationId xmlns:a16="http://schemas.microsoft.com/office/drawing/2014/main" id="{E91B0336-E612-C137-7D2A-62C7A1558A34}"/>
                  </a:ext>
                </a:extLst>
              </p:cNvPr>
              <p:cNvSpPr/>
              <p:nvPr/>
            </p:nvSpPr>
            <p:spPr>
              <a:xfrm rot="9258062">
                <a:off x="6580782" y="8903250"/>
                <a:ext cx="172092" cy="345798"/>
              </a:xfrm>
              <a:prstGeom prst="triangle">
                <a:avLst>
                  <a:gd name="adj" fmla="val 49791"/>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8" name="テキスト ボックス 57">
              <a:extLst>
                <a:ext uri="{FF2B5EF4-FFF2-40B4-BE49-F238E27FC236}">
                  <a16:creationId xmlns:a16="http://schemas.microsoft.com/office/drawing/2014/main" id="{E6790D37-8209-3B9A-1DBB-0A4D72C353AB}"/>
                </a:ext>
              </a:extLst>
            </p:cNvPr>
            <p:cNvSpPr txBox="1"/>
            <p:nvPr/>
          </p:nvSpPr>
          <p:spPr>
            <a:xfrm>
              <a:off x="4932105" y="8326921"/>
              <a:ext cx="2213613" cy="656142"/>
            </a:xfrm>
            <a:prstGeom prst="rect">
              <a:avLst/>
            </a:prstGeom>
            <a:noFill/>
          </p:spPr>
          <p:txBody>
            <a:bodyPr wrap="square" rtlCol="0">
              <a:spAutoFit/>
            </a:bodyPr>
            <a:lstStyle/>
            <a:p>
              <a:pPr>
                <a:lnSpc>
                  <a:spcPts val="1500"/>
                </a:lnSpc>
              </a:pPr>
              <a:r>
                <a:rPr kumimoji="1" lang="en-US" altLang="ja-JP" sz="1200" b="1" dirty="0">
                  <a:latin typeface="Yu Gothic UI Semilight" panose="020B0400000000000000" pitchFamily="50" charset="-128"/>
                  <a:ea typeface="Yu Gothic UI Semilight" panose="020B0400000000000000" pitchFamily="50" charset="-128"/>
                </a:rPr>
                <a:t>※</a:t>
              </a:r>
              <a:r>
                <a:rPr kumimoji="1" lang="ja-JP" altLang="en-US" sz="1200" b="1" dirty="0">
                  <a:latin typeface="Yu Gothic UI Semilight" panose="020B0400000000000000" pitchFamily="50" charset="-128"/>
                  <a:ea typeface="Yu Gothic UI Semilight" panose="020B0400000000000000" pitchFamily="50" charset="-128"/>
                </a:rPr>
                <a:t>活動報告のページに検索欄を</a:t>
              </a:r>
              <a:endParaRPr kumimoji="1" lang="en-US" altLang="ja-JP" sz="1200" b="1" dirty="0">
                <a:latin typeface="Yu Gothic UI Semilight" panose="020B0400000000000000" pitchFamily="50" charset="-128"/>
                <a:ea typeface="Yu Gothic UI Semilight" panose="020B0400000000000000" pitchFamily="50" charset="-128"/>
              </a:endParaRPr>
            </a:p>
            <a:p>
              <a:pPr>
                <a:lnSpc>
                  <a:spcPts val="1500"/>
                </a:lnSpc>
              </a:pPr>
              <a:r>
                <a:rPr kumimoji="1" lang="ja-JP" altLang="en-US" sz="1200" b="1" dirty="0">
                  <a:latin typeface="Yu Gothic UI Semilight" panose="020B0400000000000000" pitchFamily="50" charset="-128"/>
                  <a:ea typeface="Yu Gothic UI Semilight" panose="020B0400000000000000" pitchFamily="50" charset="-128"/>
                </a:rPr>
                <a:t>追加しています。気になるワードを検索してみてください！</a:t>
              </a:r>
              <a:endParaRPr kumimoji="1" lang="en-US" altLang="ja-JP" sz="1200" b="1" dirty="0">
                <a:latin typeface="Yu Gothic UI Semilight" panose="020B0400000000000000" pitchFamily="50" charset="-128"/>
                <a:ea typeface="Yu Gothic UI Semilight" panose="020B0400000000000000" pitchFamily="50" charset="-128"/>
              </a:endParaRPr>
            </a:p>
          </p:txBody>
        </p:sp>
      </p:grpSp>
      <p:sp>
        <p:nvSpPr>
          <p:cNvPr id="59" name="テキスト ボックス 58">
            <a:extLst>
              <a:ext uri="{FF2B5EF4-FFF2-40B4-BE49-F238E27FC236}">
                <a16:creationId xmlns:a16="http://schemas.microsoft.com/office/drawing/2014/main" id="{1E98F7D6-3F41-495E-1CA9-863597D3E296}"/>
              </a:ext>
            </a:extLst>
          </p:cNvPr>
          <p:cNvSpPr txBox="1"/>
          <p:nvPr/>
        </p:nvSpPr>
        <p:spPr>
          <a:xfrm>
            <a:off x="4846556" y="9168130"/>
            <a:ext cx="1751094" cy="650371"/>
          </a:xfrm>
          <a:prstGeom prst="rect">
            <a:avLst/>
          </a:prstGeom>
          <a:noFill/>
        </p:spPr>
        <p:txBody>
          <a:bodyPr wrap="square" rtlCol="0">
            <a:spAutoFit/>
          </a:bodyPr>
          <a:lstStyle/>
          <a:p>
            <a:pPr>
              <a:lnSpc>
                <a:spcPts val="1500"/>
              </a:lnSpc>
            </a:pPr>
            <a:r>
              <a:rPr kumimoji="1" lang="ja-JP" altLang="en-US" sz="1000" b="1" dirty="0">
                <a:solidFill>
                  <a:srgbClr val="003CB8"/>
                </a:solidFill>
                <a:latin typeface="Yu Gothic UI Semilight" panose="020B0400000000000000" pitchFamily="50" charset="-128"/>
                <a:ea typeface="Yu Gothic UI Semilight" panose="020B0400000000000000" pitchFamily="50" charset="-128"/>
              </a:rPr>
              <a:t>例）「労働」「医療」「現場」</a:t>
            </a:r>
            <a:endParaRPr kumimoji="1" lang="en-US" altLang="ja-JP" sz="1000" b="1" dirty="0">
              <a:solidFill>
                <a:srgbClr val="003CB8"/>
              </a:solidFill>
              <a:latin typeface="Yu Gothic UI Semilight" panose="020B0400000000000000" pitchFamily="50" charset="-128"/>
              <a:ea typeface="Yu Gothic UI Semilight" panose="020B0400000000000000" pitchFamily="50" charset="-128"/>
            </a:endParaRPr>
          </a:p>
          <a:p>
            <a:pPr>
              <a:lnSpc>
                <a:spcPts val="1500"/>
              </a:lnSpc>
            </a:pPr>
            <a:r>
              <a:rPr kumimoji="1" lang="ja-JP" altLang="en-US" sz="1000" b="1" dirty="0">
                <a:solidFill>
                  <a:srgbClr val="003CB8"/>
                </a:solidFill>
                <a:latin typeface="Yu Gothic UI Semilight" panose="020B0400000000000000" pitchFamily="50" charset="-128"/>
                <a:ea typeface="Yu Gothic UI Semilight" panose="020B0400000000000000" pitchFamily="50" charset="-128"/>
              </a:rPr>
              <a:t>　　「厚労」「予算」「決算」</a:t>
            </a:r>
            <a:endParaRPr kumimoji="1" lang="en-US" altLang="ja-JP" sz="1000" b="1" dirty="0">
              <a:solidFill>
                <a:srgbClr val="003CB8"/>
              </a:solidFill>
              <a:latin typeface="Yu Gothic UI Semilight" panose="020B0400000000000000" pitchFamily="50" charset="-128"/>
              <a:ea typeface="Yu Gothic UI Semilight" panose="020B0400000000000000" pitchFamily="50" charset="-128"/>
            </a:endParaRPr>
          </a:p>
          <a:p>
            <a:pPr>
              <a:lnSpc>
                <a:spcPts val="1500"/>
              </a:lnSpc>
            </a:pPr>
            <a:r>
              <a:rPr kumimoji="1" lang="ja-JP" altLang="en-US" sz="1000" b="1" dirty="0">
                <a:solidFill>
                  <a:srgbClr val="003CB8"/>
                </a:solidFill>
                <a:latin typeface="Yu Gothic UI Semilight" panose="020B0400000000000000" pitchFamily="50" charset="-128"/>
                <a:ea typeface="Yu Gothic UI Semilight" panose="020B0400000000000000" pitchFamily="50" charset="-128"/>
              </a:rPr>
              <a:t>　　「議事録」「最低賃金」</a:t>
            </a:r>
            <a:r>
              <a:rPr kumimoji="1" lang="ja-JP" altLang="en-US" sz="800" b="1" dirty="0">
                <a:solidFill>
                  <a:srgbClr val="003CB8"/>
                </a:solidFill>
                <a:latin typeface="Yu Gothic UI Semilight" panose="020B0400000000000000" pitchFamily="50" charset="-128"/>
                <a:ea typeface="Yu Gothic UI Semilight" panose="020B0400000000000000" pitchFamily="50" charset="-128"/>
              </a:rPr>
              <a:t>等</a:t>
            </a:r>
            <a:r>
              <a:rPr kumimoji="1" lang="en-US" altLang="ja-JP" sz="800" b="1" dirty="0">
                <a:solidFill>
                  <a:srgbClr val="003CB8"/>
                </a:solidFill>
                <a:latin typeface="Yu Gothic UI Semilight" panose="020B0400000000000000" pitchFamily="50" charset="-128"/>
                <a:ea typeface="Yu Gothic UI Semilight" panose="020B0400000000000000" pitchFamily="50" charset="-128"/>
              </a:rPr>
              <a:t>…</a:t>
            </a:r>
            <a:endParaRPr kumimoji="1" lang="en-US" altLang="ja-JP" sz="1000" b="1" dirty="0">
              <a:solidFill>
                <a:srgbClr val="003CB8"/>
              </a:solidFill>
              <a:latin typeface="Yu Gothic UI Semilight" panose="020B0400000000000000" pitchFamily="50" charset="-128"/>
              <a:ea typeface="Yu Gothic UI Semilight" panose="020B0400000000000000" pitchFamily="50" charset="-128"/>
            </a:endParaRPr>
          </a:p>
        </p:txBody>
      </p:sp>
      <p:pic>
        <p:nvPicPr>
          <p:cNvPr id="61" name="図 60">
            <a:extLst>
              <a:ext uri="{FF2B5EF4-FFF2-40B4-BE49-F238E27FC236}">
                <a16:creationId xmlns:a16="http://schemas.microsoft.com/office/drawing/2014/main" id="{BB1284D0-A1D0-D7A4-9932-204183258C5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6459650" y="9029811"/>
            <a:ext cx="900000" cy="900000"/>
          </a:xfrm>
          <a:prstGeom prst="rect">
            <a:avLst/>
          </a:prstGeom>
        </p:spPr>
      </p:pic>
      <p:grpSp>
        <p:nvGrpSpPr>
          <p:cNvPr id="452" name="グループ化 451">
            <a:extLst>
              <a:ext uri="{FF2B5EF4-FFF2-40B4-BE49-F238E27FC236}">
                <a16:creationId xmlns:a16="http://schemas.microsoft.com/office/drawing/2014/main" id="{D4FE3D39-245D-083D-101F-04F5E645FA88}"/>
              </a:ext>
            </a:extLst>
          </p:cNvPr>
          <p:cNvGrpSpPr/>
          <p:nvPr/>
        </p:nvGrpSpPr>
        <p:grpSpPr>
          <a:xfrm>
            <a:off x="3883671" y="10006109"/>
            <a:ext cx="1234429" cy="463781"/>
            <a:chOff x="4022724" y="10003212"/>
            <a:chExt cx="1234429" cy="463781"/>
          </a:xfrm>
        </p:grpSpPr>
        <p:sp>
          <p:nvSpPr>
            <p:cNvPr id="451" name="四角形: 角を丸くする 450">
              <a:extLst>
                <a:ext uri="{FF2B5EF4-FFF2-40B4-BE49-F238E27FC236}">
                  <a16:creationId xmlns:a16="http://schemas.microsoft.com/office/drawing/2014/main" id="{07AA202F-0293-6391-90CD-11CE69A2B5B7}"/>
                </a:ext>
              </a:extLst>
            </p:cNvPr>
            <p:cNvSpPr/>
            <p:nvPr/>
          </p:nvSpPr>
          <p:spPr>
            <a:xfrm>
              <a:off x="4119563" y="10033237"/>
              <a:ext cx="762000" cy="201866"/>
            </a:xfrm>
            <a:prstGeom prst="roundRect">
              <a:avLst>
                <a:gd name="adj" fmla="val 959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テキスト ボックス 448">
              <a:extLst>
                <a:ext uri="{FF2B5EF4-FFF2-40B4-BE49-F238E27FC236}">
                  <a16:creationId xmlns:a16="http://schemas.microsoft.com/office/drawing/2014/main" id="{25F7E338-02BD-FA79-F4CB-CD15C64F665C}"/>
                </a:ext>
              </a:extLst>
            </p:cNvPr>
            <p:cNvSpPr txBox="1"/>
            <p:nvPr/>
          </p:nvSpPr>
          <p:spPr>
            <a:xfrm>
              <a:off x="4022724" y="10003212"/>
              <a:ext cx="1234429" cy="463781"/>
            </a:xfrm>
            <a:prstGeom prst="rect">
              <a:avLst/>
            </a:prstGeom>
            <a:noFill/>
          </p:spPr>
          <p:txBody>
            <a:bodyPr wrap="square" rtlCol="0">
              <a:spAutoFit/>
            </a:bodyPr>
            <a:lstStyle/>
            <a:p>
              <a:pPr>
                <a:lnSpc>
                  <a:spcPts val="1500"/>
                </a:lnSpc>
              </a:pP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  各種</a:t>
              </a:r>
              <a:r>
                <a:rPr kumimoji="1" lang="en-US" altLang="ja-JP" sz="1200" b="1" dirty="0">
                  <a:solidFill>
                    <a:schemeClr val="bg1"/>
                  </a:solidFill>
                  <a:latin typeface="Yu Gothic UI Semilight" panose="020B0400000000000000" pitchFamily="50" charset="-128"/>
                  <a:ea typeface="Yu Gothic UI Semilight" panose="020B0400000000000000" pitchFamily="50" charset="-128"/>
                </a:rPr>
                <a:t>SNS</a:t>
              </a: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　は</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a:p>
              <a:pPr>
                <a:lnSpc>
                  <a:spcPts val="1500"/>
                </a:lnSpc>
              </a:pP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公式サイトから ➡</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p:txBody>
        </p:sp>
      </p:grpSp>
      <p:grpSp>
        <p:nvGrpSpPr>
          <p:cNvPr id="457" name="グループ化 456">
            <a:extLst>
              <a:ext uri="{FF2B5EF4-FFF2-40B4-BE49-F238E27FC236}">
                <a16:creationId xmlns:a16="http://schemas.microsoft.com/office/drawing/2014/main" id="{A2E26689-C4FB-17FD-D092-8BB33F76F4BA}"/>
              </a:ext>
            </a:extLst>
          </p:cNvPr>
          <p:cNvGrpSpPr/>
          <p:nvPr/>
        </p:nvGrpSpPr>
        <p:grpSpPr>
          <a:xfrm>
            <a:off x="5565486" y="10006109"/>
            <a:ext cx="1265525" cy="463781"/>
            <a:chOff x="4022725" y="10003212"/>
            <a:chExt cx="1265525" cy="463781"/>
          </a:xfrm>
        </p:grpSpPr>
        <p:sp>
          <p:nvSpPr>
            <p:cNvPr id="459" name="四角形: 角を丸くする 458">
              <a:extLst>
                <a:ext uri="{FF2B5EF4-FFF2-40B4-BE49-F238E27FC236}">
                  <a16:creationId xmlns:a16="http://schemas.microsoft.com/office/drawing/2014/main" id="{20952BB0-AC38-5917-EBE3-BF9623302937}"/>
                </a:ext>
              </a:extLst>
            </p:cNvPr>
            <p:cNvSpPr/>
            <p:nvPr/>
          </p:nvSpPr>
          <p:spPr>
            <a:xfrm>
              <a:off x="4119563" y="10033237"/>
              <a:ext cx="762000" cy="201866"/>
            </a:xfrm>
            <a:prstGeom prst="roundRect">
              <a:avLst>
                <a:gd name="adj" fmla="val 95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テキスト ボックス 459">
              <a:extLst>
                <a:ext uri="{FF2B5EF4-FFF2-40B4-BE49-F238E27FC236}">
                  <a16:creationId xmlns:a16="http://schemas.microsoft.com/office/drawing/2014/main" id="{FC0B6A7D-6FF4-DCC4-3EEF-15BFB6916916}"/>
                </a:ext>
              </a:extLst>
            </p:cNvPr>
            <p:cNvSpPr txBox="1"/>
            <p:nvPr/>
          </p:nvSpPr>
          <p:spPr>
            <a:xfrm>
              <a:off x="4022725" y="10003212"/>
              <a:ext cx="1265525" cy="463781"/>
            </a:xfrm>
            <a:prstGeom prst="rect">
              <a:avLst/>
            </a:prstGeom>
            <a:noFill/>
          </p:spPr>
          <p:txBody>
            <a:bodyPr wrap="square" rtlCol="0">
              <a:spAutoFit/>
            </a:bodyPr>
            <a:lstStyle/>
            <a:p>
              <a:pPr>
                <a:lnSpc>
                  <a:spcPts val="1500"/>
                </a:lnSpc>
              </a:pPr>
              <a:r>
                <a:rPr kumimoji="1" lang="ja-JP" altLang="en-US" sz="1200" b="1" dirty="0">
                  <a:solidFill>
                    <a:srgbClr val="06C755"/>
                  </a:solidFill>
                  <a:latin typeface="Yu Gothic UI Semilight" panose="020B0400000000000000" pitchFamily="50" charset="-128"/>
                  <a:ea typeface="Yu Gothic UI Semilight" panose="020B0400000000000000" pitchFamily="50" charset="-128"/>
                </a:rPr>
                <a:t>  </a:t>
              </a:r>
              <a:r>
                <a:rPr kumimoji="1" lang="en-US" altLang="ja-JP" sz="1200" b="1" dirty="0">
                  <a:solidFill>
                    <a:srgbClr val="06C755"/>
                  </a:solidFill>
                  <a:latin typeface="Yu Gothic UI Semilight" panose="020B0400000000000000" pitchFamily="50" charset="-128"/>
                  <a:ea typeface="Yu Gothic UI Semilight" panose="020B0400000000000000" pitchFamily="50" charset="-128"/>
                </a:rPr>
                <a:t>LINE</a:t>
              </a:r>
              <a:r>
                <a:rPr kumimoji="1" lang="ja-JP" altLang="en-US" sz="1200" b="1" dirty="0">
                  <a:solidFill>
                    <a:srgbClr val="06C755"/>
                  </a:solidFill>
                  <a:latin typeface="Yu Gothic UI Semilight" panose="020B0400000000000000" pitchFamily="50" charset="-128"/>
                  <a:ea typeface="Yu Gothic UI Semilight" panose="020B0400000000000000" pitchFamily="50" charset="-128"/>
                </a:rPr>
                <a:t>公式　</a:t>
              </a: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の</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a:p>
              <a:pPr>
                <a:lnSpc>
                  <a:spcPts val="1500"/>
                </a:lnSpc>
              </a:pPr>
              <a:r>
                <a:rPr kumimoji="1" lang="ja-JP" altLang="en-US" sz="1200" b="1" dirty="0">
                  <a:solidFill>
                    <a:schemeClr val="bg1"/>
                  </a:solidFill>
                  <a:latin typeface="Yu Gothic UI Semilight" panose="020B0400000000000000" pitchFamily="50" charset="-128"/>
                  <a:ea typeface="Yu Gothic UI Semilight" panose="020B0400000000000000" pitchFamily="50" charset="-128"/>
                </a:rPr>
                <a:t>ご登録はこちら ➡</a:t>
              </a:r>
              <a:endParaRPr kumimoji="1" lang="en-US" altLang="ja-JP" sz="1200" b="1" dirty="0">
                <a:solidFill>
                  <a:schemeClr val="bg1"/>
                </a:solidFill>
                <a:latin typeface="Yu Gothic UI Semilight" panose="020B0400000000000000" pitchFamily="50" charset="-128"/>
                <a:ea typeface="Yu Gothic UI Semilight" panose="020B0400000000000000" pitchFamily="50" charset="-128"/>
              </a:endParaRPr>
            </a:p>
          </p:txBody>
        </p:sp>
      </p:grpSp>
      <p:grpSp>
        <p:nvGrpSpPr>
          <p:cNvPr id="474" name="グループ化 473">
            <a:extLst>
              <a:ext uri="{FF2B5EF4-FFF2-40B4-BE49-F238E27FC236}">
                <a16:creationId xmlns:a16="http://schemas.microsoft.com/office/drawing/2014/main" id="{20D9D93A-4E73-6262-53D5-DF0515BCADA2}"/>
              </a:ext>
            </a:extLst>
          </p:cNvPr>
          <p:cNvGrpSpPr/>
          <p:nvPr/>
        </p:nvGrpSpPr>
        <p:grpSpPr>
          <a:xfrm>
            <a:off x="3266508" y="374829"/>
            <a:ext cx="3928950" cy="1607514"/>
            <a:chOff x="3310050" y="435615"/>
            <a:chExt cx="3928950" cy="1607514"/>
          </a:xfrm>
        </p:grpSpPr>
        <p:pic>
          <p:nvPicPr>
            <p:cNvPr id="5" name="図 4">
              <a:extLst>
                <a:ext uri="{FF2B5EF4-FFF2-40B4-BE49-F238E27FC236}">
                  <a16:creationId xmlns:a16="http://schemas.microsoft.com/office/drawing/2014/main" id="{9231EA88-99E1-A97A-71C4-D2CFE4C4C0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10050" y="1143129"/>
              <a:ext cx="900000" cy="900000"/>
            </a:xfrm>
            <a:prstGeom prst="rect">
              <a:avLst/>
            </a:prstGeom>
          </p:spPr>
        </p:pic>
        <p:grpSp>
          <p:nvGrpSpPr>
            <p:cNvPr id="473" name="グループ化 472">
              <a:extLst>
                <a:ext uri="{FF2B5EF4-FFF2-40B4-BE49-F238E27FC236}">
                  <a16:creationId xmlns:a16="http://schemas.microsoft.com/office/drawing/2014/main" id="{317753FE-8B0F-3EAD-FC4F-DE781F3C107E}"/>
                </a:ext>
              </a:extLst>
            </p:cNvPr>
            <p:cNvGrpSpPr/>
            <p:nvPr/>
          </p:nvGrpSpPr>
          <p:grpSpPr>
            <a:xfrm>
              <a:off x="3900341" y="435615"/>
              <a:ext cx="3338659" cy="1320160"/>
              <a:chOff x="3900341" y="435615"/>
              <a:chExt cx="3338659" cy="1320160"/>
            </a:xfrm>
          </p:grpSpPr>
          <p:sp>
            <p:nvSpPr>
              <p:cNvPr id="464" name="四角形: 角を丸くする 463">
                <a:extLst>
                  <a:ext uri="{FF2B5EF4-FFF2-40B4-BE49-F238E27FC236}">
                    <a16:creationId xmlns:a16="http://schemas.microsoft.com/office/drawing/2014/main" id="{C307C162-4BF1-D111-AA07-99CD559B64B7}"/>
                  </a:ext>
                </a:extLst>
              </p:cNvPr>
              <p:cNvSpPr/>
              <p:nvPr/>
            </p:nvSpPr>
            <p:spPr>
              <a:xfrm>
                <a:off x="4021495" y="435615"/>
                <a:ext cx="3205790" cy="1320160"/>
              </a:xfrm>
              <a:prstGeom prst="roundRect">
                <a:avLst>
                  <a:gd name="adj" fmla="val 5844"/>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1" name="テキスト ボックス 500">
                <a:extLst>
                  <a:ext uri="{FF2B5EF4-FFF2-40B4-BE49-F238E27FC236}">
                    <a16:creationId xmlns:a16="http://schemas.microsoft.com/office/drawing/2014/main" id="{CDE6D9BA-2A41-6E2E-63DB-0227F3AD34C8}"/>
                  </a:ext>
                </a:extLst>
              </p:cNvPr>
              <p:cNvSpPr txBox="1"/>
              <p:nvPr/>
            </p:nvSpPr>
            <p:spPr>
              <a:xfrm>
                <a:off x="4011970" y="548807"/>
                <a:ext cx="3227030" cy="1100622"/>
              </a:xfrm>
              <a:prstGeom prst="rect">
                <a:avLst/>
              </a:prstGeom>
              <a:noFill/>
            </p:spPr>
            <p:txBody>
              <a:bodyPr wrap="square" rtlCol="0">
                <a:spAutoFit/>
              </a:bodyPr>
              <a:lstStyle/>
              <a:p>
                <a:pPr algn="just">
                  <a:lnSpc>
                    <a:spcPts val="2000"/>
                  </a:lnSpc>
                </a:pP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　現場の皆さんが抱えている課題</a:t>
                </a:r>
                <a:r>
                  <a:rPr kumimoji="1" lang="ja-JP" altLang="en-US" sz="1100" b="1" dirty="0">
                    <a:solidFill>
                      <a:schemeClr val="bg1"/>
                    </a:solidFill>
                    <a:latin typeface="Yu Gothic UI Semilight" panose="020B0400000000000000" pitchFamily="50" charset="-128"/>
                    <a:ea typeface="Yu Gothic UI Semilight" panose="020B0400000000000000" pitchFamily="50" charset="-128"/>
                  </a:rPr>
                  <a:t>等</a:t>
                </a: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を</a:t>
                </a:r>
                <a:endParaRPr kumimoji="1" lang="en-US" altLang="ja-JP" sz="1600" b="1" dirty="0">
                  <a:solidFill>
                    <a:schemeClr val="bg1"/>
                  </a:solidFill>
                  <a:latin typeface="Yu Gothic UI Semilight" panose="020B0400000000000000" pitchFamily="50" charset="-128"/>
                  <a:ea typeface="Yu Gothic UI Semilight" panose="020B0400000000000000" pitchFamily="50" charset="-128"/>
                </a:endParaRPr>
              </a:p>
              <a:p>
                <a:pPr>
                  <a:lnSpc>
                    <a:spcPts val="2000"/>
                  </a:lnSpc>
                </a:pPr>
                <a:r>
                  <a:rPr kumimoji="1" lang="en-US" altLang="ja-JP" sz="16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現場の声</a:t>
                </a:r>
                <a:r>
                  <a:rPr kumimoji="1" lang="en-US" altLang="ja-JP" sz="16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がどのように国政を変えるのか。政治を身近に感じてもらえるように郡山りょうの活動を紹介します◎</a:t>
                </a:r>
                <a:endParaRPr kumimoji="1" lang="en-US" altLang="ja-JP" sz="1600" b="1" dirty="0">
                  <a:solidFill>
                    <a:schemeClr val="bg1"/>
                  </a:solidFill>
                  <a:latin typeface="Yu Gothic UI Semilight" panose="020B0400000000000000" pitchFamily="50" charset="-128"/>
                  <a:ea typeface="Yu Gothic UI Semilight" panose="020B0400000000000000" pitchFamily="50" charset="-128"/>
                </a:endParaRPr>
              </a:p>
            </p:txBody>
          </p:sp>
          <p:sp>
            <p:nvSpPr>
              <p:cNvPr id="466" name="二等辺三角形 465">
                <a:extLst>
                  <a:ext uri="{FF2B5EF4-FFF2-40B4-BE49-F238E27FC236}">
                    <a16:creationId xmlns:a16="http://schemas.microsoft.com/office/drawing/2014/main" id="{DC5B7C27-7F89-96CA-A3CB-A1F088DA5F62}"/>
                  </a:ext>
                </a:extLst>
              </p:cNvPr>
              <p:cNvSpPr/>
              <p:nvPr/>
            </p:nvSpPr>
            <p:spPr>
              <a:xfrm rot="14887407">
                <a:off x="3919013" y="1578642"/>
                <a:ext cx="134766" cy="172110"/>
              </a:xfrm>
              <a:prstGeom prst="triangle">
                <a:avLst>
                  <a:gd name="adj" fmla="val 49791"/>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1" name="グループ化 470">
            <a:extLst>
              <a:ext uri="{FF2B5EF4-FFF2-40B4-BE49-F238E27FC236}">
                <a16:creationId xmlns:a16="http://schemas.microsoft.com/office/drawing/2014/main" id="{C5951C13-6F7C-D320-7CE1-402B6E74B31A}"/>
              </a:ext>
            </a:extLst>
          </p:cNvPr>
          <p:cNvGrpSpPr/>
          <p:nvPr/>
        </p:nvGrpSpPr>
        <p:grpSpPr>
          <a:xfrm>
            <a:off x="348668" y="193675"/>
            <a:ext cx="2895420" cy="1752631"/>
            <a:chOff x="348668" y="244936"/>
            <a:chExt cx="2895420" cy="1752631"/>
          </a:xfrm>
        </p:grpSpPr>
        <p:grpSp>
          <p:nvGrpSpPr>
            <p:cNvPr id="472" name="グループ化 471">
              <a:extLst>
                <a:ext uri="{FF2B5EF4-FFF2-40B4-BE49-F238E27FC236}">
                  <a16:creationId xmlns:a16="http://schemas.microsoft.com/office/drawing/2014/main" id="{617E52DC-F1A5-A48A-2826-469C34A49217}"/>
                </a:ext>
              </a:extLst>
            </p:cNvPr>
            <p:cNvGrpSpPr/>
            <p:nvPr/>
          </p:nvGrpSpPr>
          <p:grpSpPr>
            <a:xfrm>
              <a:off x="349250" y="244936"/>
              <a:ext cx="879205" cy="879205"/>
              <a:chOff x="453074" y="343127"/>
              <a:chExt cx="879205" cy="879205"/>
            </a:xfrm>
          </p:grpSpPr>
          <p:cxnSp>
            <p:nvCxnSpPr>
              <p:cNvPr id="478" name="直線コネクタ 477">
                <a:extLst>
                  <a:ext uri="{FF2B5EF4-FFF2-40B4-BE49-F238E27FC236}">
                    <a16:creationId xmlns:a16="http://schemas.microsoft.com/office/drawing/2014/main" id="{8F844194-36A0-62BC-3063-3D07E27ED98D}"/>
                  </a:ext>
                </a:extLst>
              </p:cNvPr>
              <p:cNvCxnSpPr/>
              <p:nvPr/>
            </p:nvCxnSpPr>
            <p:spPr>
              <a:xfrm>
                <a:off x="568173" y="343127"/>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cxnSp>
            <p:nvCxnSpPr>
              <p:cNvPr id="479" name="直線コネクタ 478">
                <a:extLst>
                  <a:ext uri="{FF2B5EF4-FFF2-40B4-BE49-F238E27FC236}">
                    <a16:creationId xmlns:a16="http://schemas.microsoft.com/office/drawing/2014/main" id="{C3E04D9C-785B-6846-4F3E-086F171B19CB}"/>
                  </a:ext>
                </a:extLst>
              </p:cNvPr>
              <p:cNvCxnSpPr>
                <a:cxnSpLocks/>
              </p:cNvCxnSpPr>
              <p:nvPr/>
            </p:nvCxnSpPr>
            <p:spPr>
              <a:xfrm rot="16200000">
                <a:off x="892677" y="49134"/>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grpSp>
        <p:grpSp>
          <p:nvGrpSpPr>
            <p:cNvPr id="485" name="グループ化 484">
              <a:extLst>
                <a:ext uri="{FF2B5EF4-FFF2-40B4-BE49-F238E27FC236}">
                  <a16:creationId xmlns:a16="http://schemas.microsoft.com/office/drawing/2014/main" id="{DED13C4C-279D-A98B-5423-223AFF101B88}"/>
                </a:ext>
              </a:extLst>
            </p:cNvPr>
            <p:cNvGrpSpPr/>
            <p:nvPr/>
          </p:nvGrpSpPr>
          <p:grpSpPr>
            <a:xfrm flipH="1" flipV="1">
              <a:off x="2364883" y="1118362"/>
              <a:ext cx="879205" cy="879205"/>
              <a:chOff x="453074" y="343127"/>
              <a:chExt cx="879205" cy="879205"/>
            </a:xfrm>
          </p:grpSpPr>
          <p:cxnSp>
            <p:nvCxnSpPr>
              <p:cNvPr id="486" name="直線コネクタ 485">
                <a:extLst>
                  <a:ext uri="{FF2B5EF4-FFF2-40B4-BE49-F238E27FC236}">
                    <a16:creationId xmlns:a16="http://schemas.microsoft.com/office/drawing/2014/main" id="{C401FC79-D9D6-AF7B-2CC5-1738B5A2D6D8}"/>
                  </a:ext>
                </a:extLst>
              </p:cNvPr>
              <p:cNvCxnSpPr/>
              <p:nvPr/>
            </p:nvCxnSpPr>
            <p:spPr>
              <a:xfrm>
                <a:off x="568173" y="343127"/>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cxnSp>
            <p:nvCxnSpPr>
              <p:cNvPr id="487" name="直線コネクタ 486">
                <a:extLst>
                  <a:ext uri="{FF2B5EF4-FFF2-40B4-BE49-F238E27FC236}">
                    <a16:creationId xmlns:a16="http://schemas.microsoft.com/office/drawing/2014/main" id="{3C2A6BEC-54AF-DCFC-90F6-E4D4E5A9941C}"/>
                  </a:ext>
                </a:extLst>
              </p:cNvPr>
              <p:cNvCxnSpPr>
                <a:cxnSpLocks/>
              </p:cNvCxnSpPr>
              <p:nvPr/>
            </p:nvCxnSpPr>
            <p:spPr>
              <a:xfrm rot="16200000">
                <a:off x="892677" y="49134"/>
                <a:ext cx="0" cy="879205"/>
              </a:xfrm>
              <a:prstGeom prst="line">
                <a:avLst/>
              </a:prstGeom>
              <a:ln w="19050">
                <a:solidFill>
                  <a:srgbClr val="EA5504">
                    <a:alpha val="75000"/>
                  </a:srgbClr>
                </a:solidFill>
              </a:ln>
            </p:spPr>
            <p:style>
              <a:lnRef idx="1">
                <a:schemeClr val="accent1"/>
              </a:lnRef>
              <a:fillRef idx="0">
                <a:schemeClr val="accent1"/>
              </a:fillRef>
              <a:effectRef idx="0">
                <a:schemeClr val="accent1"/>
              </a:effectRef>
              <a:fontRef idx="minor">
                <a:schemeClr val="tx1"/>
              </a:fontRef>
            </p:style>
          </p:cxnSp>
        </p:grpSp>
        <p:sp>
          <p:nvSpPr>
            <p:cNvPr id="488" name="テキスト ボックス 487">
              <a:extLst>
                <a:ext uri="{FF2B5EF4-FFF2-40B4-BE49-F238E27FC236}">
                  <a16:creationId xmlns:a16="http://schemas.microsoft.com/office/drawing/2014/main" id="{6BC2F7A5-68E5-000E-52A8-C66E98DF9335}"/>
                </a:ext>
              </a:extLst>
            </p:cNvPr>
            <p:cNvSpPr txBox="1"/>
            <p:nvPr/>
          </p:nvSpPr>
          <p:spPr>
            <a:xfrm>
              <a:off x="816326" y="1121050"/>
              <a:ext cx="2269966" cy="707886"/>
            </a:xfrm>
            <a:prstGeom prst="rect">
              <a:avLst/>
            </a:prstGeom>
            <a:noFill/>
          </p:spPr>
          <p:txBody>
            <a:bodyPr wrap="square" rtlCol="0">
              <a:spAutoFit/>
            </a:bodyPr>
            <a:lstStyle/>
            <a:p>
              <a:r>
                <a:rPr kumimoji="1" lang="ja-JP" altLang="en-US" sz="4000" b="1" dirty="0">
                  <a:solidFill>
                    <a:srgbClr val="EA5504"/>
                  </a:solidFill>
                  <a:latin typeface="Segoe UI Black" panose="020B0A02040204020203" pitchFamily="34" charset="0"/>
                  <a:ea typeface="ＤＨＰ特太ゴシック体" panose="020B0500000000000000" pitchFamily="50" charset="-128"/>
                </a:rPr>
                <a:t>国政へ！</a:t>
              </a:r>
              <a:endParaRPr kumimoji="1" lang="en-US" altLang="ja-JP" sz="4000" b="1" dirty="0">
                <a:solidFill>
                  <a:srgbClr val="EA5504"/>
                </a:solidFill>
                <a:latin typeface="Segoe UI Black" panose="020B0A02040204020203" pitchFamily="34" charset="0"/>
                <a:ea typeface="ＤＨＰ特太ゴシック体" panose="020B0500000000000000" pitchFamily="50" charset="-128"/>
              </a:endParaRPr>
            </a:p>
          </p:txBody>
        </p:sp>
        <p:grpSp>
          <p:nvGrpSpPr>
            <p:cNvPr id="470" name="グループ化 469">
              <a:extLst>
                <a:ext uri="{FF2B5EF4-FFF2-40B4-BE49-F238E27FC236}">
                  <a16:creationId xmlns:a16="http://schemas.microsoft.com/office/drawing/2014/main" id="{6EA1075D-A0F9-7D8F-8CA9-C426A607B7B5}"/>
                </a:ext>
              </a:extLst>
            </p:cNvPr>
            <p:cNvGrpSpPr/>
            <p:nvPr/>
          </p:nvGrpSpPr>
          <p:grpSpPr>
            <a:xfrm>
              <a:off x="348668" y="466150"/>
              <a:ext cx="2725360" cy="712350"/>
              <a:chOff x="348668" y="466150"/>
              <a:chExt cx="2725360" cy="712350"/>
            </a:xfrm>
          </p:grpSpPr>
          <p:sp>
            <p:nvSpPr>
              <p:cNvPr id="480" name="テキスト ボックス 479">
                <a:extLst>
                  <a:ext uri="{FF2B5EF4-FFF2-40B4-BE49-F238E27FC236}">
                    <a16:creationId xmlns:a16="http://schemas.microsoft.com/office/drawing/2014/main" id="{415B124B-4F95-35ED-D8DC-B4FB7D07F1FE}"/>
                  </a:ext>
                </a:extLst>
              </p:cNvPr>
              <p:cNvSpPr txBox="1"/>
              <p:nvPr/>
            </p:nvSpPr>
            <p:spPr>
              <a:xfrm>
                <a:off x="750140" y="544705"/>
                <a:ext cx="1808910" cy="584775"/>
              </a:xfrm>
              <a:prstGeom prst="rect">
                <a:avLst/>
              </a:prstGeom>
              <a:noFill/>
            </p:spPr>
            <p:txBody>
              <a:bodyPr wrap="square" rtlCol="0">
                <a:spAutoFit/>
              </a:bodyPr>
              <a:lstStyle/>
              <a:p>
                <a:r>
                  <a:rPr kumimoji="1" lang="ja-JP" altLang="en-US" sz="3200" b="1" dirty="0">
                    <a:solidFill>
                      <a:srgbClr val="EA5504"/>
                    </a:solidFill>
                    <a:latin typeface="Segoe UI Black" panose="020B0A02040204020203" pitchFamily="34" charset="0"/>
                    <a:ea typeface="ＤＨＰ特太ゴシック体" panose="020B0500000000000000" pitchFamily="50" charset="-128"/>
                  </a:rPr>
                  <a:t>現場の声</a:t>
                </a:r>
                <a:endParaRPr kumimoji="1" lang="en-US" altLang="ja-JP" sz="2800" b="1" dirty="0">
                  <a:solidFill>
                    <a:srgbClr val="EA5504"/>
                  </a:solidFill>
                  <a:latin typeface="Segoe UI Black" panose="020B0A02040204020203" pitchFamily="34" charset="0"/>
                  <a:ea typeface="ＤＨＰ特太ゴシック体" panose="020B0500000000000000" pitchFamily="50" charset="-128"/>
                </a:endParaRPr>
              </a:p>
            </p:txBody>
          </p:sp>
          <p:sp>
            <p:nvSpPr>
              <p:cNvPr id="502" name="テキスト ボックス 501">
                <a:extLst>
                  <a:ext uri="{FF2B5EF4-FFF2-40B4-BE49-F238E27FC236}">
                    <a16:creationId xmlns:a16="http://schemas.microsoft.com/office/drawing/2014/main" id="{4B0CBDBF-C510-D6F9-6554-060C39D4F227}"/>
                  </a:ext>
                </a:extLst>
              </p:cNvPr>
              <p:cNvSpPr txBox="1"/>
              <p:nvPr/>
            </p:nvSpPr>
            <p:spPr>
              <a:xfrm>
                <a:off x="2630192" y="688975"/>
                <a:ext cx="443836" cy="461665"/>
              </a:xfrm>
              <a:prstGeom prst="rect">
                <a:avLst/>
              </a:prstGeom>
              <a:noFill/>
            </p:spPr>
            <p:txBody>
              <a:bodyPr wrap="square" rtlCol="0">
                <a:spAutoFit/>
              </a:bodyPr>
              <a:lstStyle/>
              <a:p>
                <a:r>
                  <a:rPr kumimoji="1" lang="ja-JP" altLang="en-US" sz="2400" b="1" dirty="0">
                    <a:solidFill>
                      <a:srgbClr val="EA5504"/>
                    </a:solidFill>
                    <a:latin typeface="Segoe UI Black" panose="020B0A02040204020203" pitchFamily="34" charset="0"/>
                    <a:ea typeface="ＤＨＰ特太ゴシック体" panose="020B0500000000000000" pitchFamily="50" charset="-128"/>
                  </a:rPr>
                  <a:t>を</a:t>
                </a:r>
                <a:endParaRPr kumimoji="1" lang="en-US" altLang="ja-JP" sz="2400" b="1" dirty="0">
                  <a:solidFill>
                    <a:srgbClr val="EA5504"/>
                  </a:solidFill>
                  <a:latin typeface="Segoe UI Black" panose="020B0A02040204020203" pitchFamily="34" charset="0"/>
                  <a:ea typeface="ＤＨＰ特太ゴシック体" panose="020B0500000000000000" pitchFamily="50" charset="-128"/>
                </a:endParaRPr>
              </a:p>
            </p:txBody>
          </p:sp>
          <p:sp>
            <p:nvSpPr>
              <p:cNvPr id="467" name="テキスト ボックス 466">
                <a:extLst>
                  <a:ext uri="{FF2B5EF4-FFF2-40B4-BE49-F238E27FC236}">
                    <a16:creationId xmlns:a16="http://schemas.microsoft.com/office/drawing/2014/main" id="{FE85E982-D3D2-63DC-33BA-DCAFEBAD09CF}"/>
                  </a:ext>
                </a:extLst>
              </p:cNvPr>
              <p:cNvSpPr txBox="1"/>
              <p:nvPr/>
            </p:nvSpPr>
            <p:spPr>
              <a:xfrm>
                <a:off x="2328115" y="593725"/>
                <a:ext cx="600657" cy="584775"/>
              </a:xfrm>
              <a:prstGeom prst="rect">
                <a:avLst/>
              </a:prstGeom>
              <a:noFill/>
            </p:spPr>
            <p:txBody>
              <a:bodyPr wrap="square" rtlCol="0">
                <a:spAutoFit/>
              </a:bodyPr>
              <a:lstStyle/>
              <a:p>
                <a:r>
                  <a:rPr kumimoji="1" lang="en-US" altLang="ja-JP" sz="3200" b="1" dirty="0">
                    <a:solidFill>
                      <a:srgbClr val="EA5504"/>
                    </a:solidFill>
                    <a:latin typeface="Segoe UI Black" panose="020B0A02040204020203" pitchFamily="34" charset="0"/>
                    <a:ea typeface="ＤＨＰ特太ゴシック体" panose="020B0500000000000000" pitchFamily="50" charset="-128"/>
                  </a:rPr>
                  <a:t>』</a:t>
                </a:r>
                <a:endParaRPr kumimoji="1" lang="en-US" altLang="ja-JP" sz="2800" b="1" dirty="0">
                  <a:solidFill>
                    <a:srgbClr val="EA5504"/>
                  </a:solidFill>
                  <a:latin typeface="Segoe UI Black" panose="020B0A02040204020203" pitchFamily="34" charset="0"/>
                  <a:ea typeface="ＤＨＰ特太ゴシック体" panose="020B0500000000000000" pitchFamily="50" charset="-128"/>
                </a:endParaRPr>
              </a:p>
            </p:txBody>
          </p:sp>
          <p:sp>
            <p:nvSpPr>
              <p:cNvPr id="468" name="テキスト ボックス 467">
                <a:extLst>
                  <a:ext uri="{FF2B5EF4-FFF2-40B4-BE49-F238E27FC236}">
                    <a16:creationId xmlns:a16="http://schemas.microsoft.com/office/drawing/2014/main" id="{317D883C-6934-2E40-CEEC-6ADD5ACE233A}"/>
                  </a:ext>
                </a:extLst>
              </p:cNvPr>
              <p:cNvSpPr txBox="1"/>
              <p:nvPr/>
            </p:nvSpPr>
            <p:spPr>
              <a:xfrm>
                <a:off x="348668" y="466150"/>
                <a:ext cx="600657" cy="584775"/>
              </a:xfrm>
              <a:prstGeom prst="rect">
                <a:avLst/>
              </a:prstGeom>
              <a:noFill/>
            </p:spPr>
            <p:txBody>
              <a:bodyPr wrap="square" rtlCol="0">
                <a:spAutoFit/>
              </a:bodyPr>
              <a:lstStyle/>
              <a:p>
                <a:r>
                  <a:rPr kumimoji="1" lang="en-US" altLang="ja-JP" sz="3200" b="1" dirty="0">
                    <a:solidFill>
                      <a:srgbClr val="EA5504"/>
                    </a:solidFill>
                    <a:latin typeface="Segoe UI Black" panose="020B0A02040204020203" pitchFamily="34" charset="0"/>
                    <a:ea typeface="ＤＨＰ特太ゴシック体" panose="020B0500000000000000" pitchFamily="50" charset="-128"/>
                  </a:rPr>
                  <a:t>『</a:t>
                </a:r>
                <a:endParaRPr kumimoji="1" lang="en-US" altLang="ja-JP" sz="2800" b="1" dirty="0">
                  <a:solidFill>
                    <a:srgbClr val="EA5504"/>
                  </a:solidFill>
                  <a:latin typeface="Segoe UI Black" panose="020B0A02040204020203" pitchFamily="34" charset="0"/>
                  <a:ea typeface="ＤＨＰ特太ゴシック体" panose="020B0500000000000000" pitchFamily="50" charset="-128"/>
                </a:endParaRPr>
              </a:p>
            </p:txBody>
          </p:sp>
        </p:grpSp>
      </p:grpSp>
      <p:sp>
        <p:nvSpPr>
          <p:cNvPr id="66" name="矢印: ストライプ 65">
            <a:extLst>
              <a:ext uri="{FF2B5EF4-FFF2-40B4-BE49-F238E27FC236}">
                <a16:creationId xmlns:a16="http://schemas.microsoft.com/office/drawing/2014/main" id="{D64557E7-BFDD-F2C0-6045-2351D9226FE7}"/>
              </a:ext>
            </a:extLst>
          </p:cNvPr>
          <p:cNvSpPr/>
          <p:nvPr/>
        </p:nvSpPr>
        <p:spPr>
          <a:xfrm rot="20791268">
            <a:off x="2063890" y="9257731"/>
            <a:ext cx="1242699" cy="291468"/>
          </a:xfrm>
          <a:prstGeom prst="strip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25B661AD-FF82-9A90-B1B5-053DDDF4C6D9}"/>
              </a:ext>
            </a:extLst>
          </p:cNvPr>
          <p:cNvGrpSpPr/>
          <p:nvPr/>
        </p:nvGrpSpPr>
        <p:grpSpPr>
          <a:xfrm>
            <a:off x="1234700" y="8857818"/>
            <a:ext cx="320878" cy="325345"/>
            <a:chOff x="-412750" y="8914548"/>
            <a:chExt cx="320878" cy="325345"/>
          </a:xfrm>
        </p:grpSpPr>
        <p:sp>
          <p:nvSpPr>
            <p:cNvPr id="76" name="楕円 75">
              <a:extLst>
                <a:ext uri="{FF2B5EF4-FFF2-40B4-BE49-F238E27FC236}">
                  <a16:creationId xmlns:a16="http://schemas.microsoft.com/office/drawing/2014/main" id="{50B3D8F6-7667-8A0D-BD2A-4BAAEAC154E8}"/>
                </a:ext>
              </a:extLst>
            </p:cNvPr>
            <p:cNvSpPr/>
            <p:nvPr/>
          </p:nvSpPr>
          <p:spPr>
            <a:xfrm>
              <a:off x="-335233" y="8997984"/>
              <a:ext cx="168240" cy="168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7EAEFB10-692E-98AD-2A7C-5FBC4856119C}"/>
                </a:ext>
              </a:extLst>
            </p:cNvPr>
            <p:cNvSpPr txBox="1"/>
            <p:nvPr/>
          </p:nvSpPr>
          <p:spPr>
            <a:xfrm>
              <a:off x="-412750" y="8914548"/>
              <a:ext cx="320878" cy="325345"/>
            </a:xfrm>
            <a:prstGeom prst="rect">
              <a:avLst/>
            </a:prstGeom>
            <a:noFill/>
          </p:spPr>
          <p:txBody>
            <a:bodyPr wrap="square" rtlCol="0" anchor="ctr">
              <a:spAutoFit/>
            </a:bodyPr>
            <a:lstStyle/>
            <a:p>
              <a:pPr algn="ctr">
                <a:lnSpc>
                  <a:spcPts val="2000"/>
                </a:lnSpc>
              </a:pPr>
              <a:r>
                <a:rPr kumimoji="1" lang="ja-JP" altLang="en-US" sz="1400" b="1" dirty="0">
                  <a:solidFill>
                    <a:srgbClr val="003CB8"/>
                  </a:solidFill>
                  <a:latin typeface="Yu Gothic UI Semilight" panose="020B0400000000000000" pitchFamily="50" charset="-128"/>
                  <a:ea typeface="Yu Gothic UI Semilight" panose="020B0400000000000000" pitchFamily="50" charset="-128"/>
                </a:rPr>
                <a:t>②</a:t>
              </a:r>
              <a:endParaRPr kumimoji="1" lang="en-US" altLang="ja-JP" sz="1400" b="1" dirty="0">
                <a:solidFill>
                  <a:srgbClr val="003CB8"/>
                </a:solidFill>
                <a:latin typeface="Yu Gothic UI Semilight" panose="020B0400000000000000" pitchFamily="50" charset="-128"/>
                <a:ea typeface="Yu Gothic UI Semilight" panose="020B0400000000000000" pitchFamily="50" charset="-128"/>
              </a:endParaRPr>
            </a:p>
          </p:txBody>
        </p:sp>
      </p:grpSp>
      <p:cxnSp>
        <p:nvCxnSpPr>
          <p:cNvPr id="192" name="直線コネクタ 191">
            <a:extLst>
              <a:ext uri="{FF2B5EF4-FFF2-40B4-BE49-F238E27FC236}">
                <a16:creationId xmlns:a16="http://schemas.microsoft.com/office/drawing/2014/main" id="{7AF6EC86-3574-54E6-A3E9-9C20E72C072D}"/>
              </a:ext>
            </a:extLst>
          </p:cNvPr>
          <p:cNvCxnSpPr>
            <a:cxnSpLocks/>
          </p:cNvCxnSpPr>
          <p:nvPr/>
        </p:nvCxnSpPr>
        <p:spPr>
          <a:xfrm>
            <a:off x="0" y="6895066"/>
            <a:ext cx="7556500" cy="0"/>
          </a:xfrm>
          <a:prstGeom prst="line">
            <a:avLst/>
          </a:prstGeom>
          <a:ln w="9525">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3" name="グループ化 212">
            <a:extLst>
              <a:ext uri="{FF2B5EF4-FFF2-40B4-BE49-F238E27FC236}">
                <a16:creationId xmlns:a16="http://schemas.microsoft.com/office/drawing/2014/main" id="{026060C9-9AF3-690C-7B7D-235F63B5C0E7}"/>
              </a:ext>
            </a:extLst>
          </p:cNvPr>
          <p:cNvGrpSpPr/>
          <p:nvPr/>
        </p:nvGrpSpPr>
        <p:grpSpPr>
          <a:xfrm>
            <a:off x="1016000" y="2367280"/>
            <a:ext cx="1685462" cy="461665"/>
            <a:chOff x="1327860" y="2413000"/>
            <a:chExt cx="1685462" cy="461665"/>
          </a:xfrm>
        </p:grpSpPr>
        <p:grpSp>
          <p:nvGrpSpPr>
            <p:cNvPr id="82" name="グループ化 81">
              <a:extLst>
                <a:ext uri="{FF2B5EF4-FFF2-40B4-BE49-F238E27FC236}">
                  <a16:creationId xmlns:a16="http://schemas.microsoft.com/office/drawing/2014/main" id="{F0779CD2-10CB-7704-D7AA-F8F9CF290A35}"/>
                </a:ext>
              </a:extLst>
            </p:cNvPr>
            <p:cNvGrpSpPr/>
            <p:nvPr/>
          </p:nvGrpSpPr>
          <p:grpSpPr>
            <a:xfrm>
              <a:off x="1492855" y="2413000"/>
              <a:ext cx="1520467" cy="461665"/>
              <a:chOff x="1387554" y="2451100"/>
              <a:chExt cx="1520467" cy="461665"/>
            </a:xfrm>
          </p:grpSpPr>
          <p:sp>
            <p:nvSpPr>
              <p:cNvPr id="7" name="吹き出し: 角を丸めた四角形 6">
                <a:extLst>
                  <a:ext uri="{FF2B5EF4-FFF2-40B4-BE49-F238E27FC236}">
                    <a16:creationId xmlns:a16="http://schemas.microsoft.com/office/drawing/2014/main" id="{40701646-5BC3-73A8-86A7-0C43BB147A79}"/>
                  </a:ext>
                </a:extLst>
              </p:cNvPr>
              <p:cNvSpPr/>
              <p:nvPr/>
            </p:nvSpPr>
            <p:spPr>
              <a:xfrm rot="10800000">
                <a:off x="1399159" y="2453609"/>
                <a:ext cx="1497258" cy="456646"/>
              </a:xfrm>
              <a:prstGeom prst="wedgeRoundRectCallout">
                <a:avLst>
                  <a:gd name="adj1" fmla="val 21838"/>
                  <a:gd name="adj2" fmla="val 49950"/>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solidFill>
                    <a:schemeClr val="bg1"/>
                  </a:solidFill>
                </a:endParaRPr>
              </a:p>
            </p:txBody>
          </p:sp>
          <p:sp>
            <p:nvSpPr>
              <p:cNvPr id="3" name="テキスト ボックス 2">
                <a:extLst>
                  <a:ext uri="{FF2B5EF4-FFF2-40B4-BE49-F238E27FC236}">
                    <a16:creationId xmlns:a16="http://schemas.microsoft.com/office/drawing/2014/main" id="{961CB7A5-5CC3-4554-62B1-BDD2033D3B02}"/>
                  </a:ext>
                </a:extLst>
              </p:cNvPr>
              <p:cNvSpPr txBox="1"/>
              <p:nvPr/>
            </p:nvSpPr>
            <p:spPr>
              <a:xfrm>
                <a:off x="1387554" y="2451100"/>
                <a:ext cx="1520467" cy="461665"/>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長時間労働した人が高く評価されそう</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a:t>
                </a:r>
              </a:p>
            </p:txBody>
          </p:sp>
        </p:grpSp>
        <p:sp>
          <p:nvSpPr>
            <p:cNvPr id="199" name="二等辺三角形 198">
              <a:extLst>
                <a:ext uri="{FF2B5EF4-FFF2-40B4-BE49-F238E27FC236}">
                  <a16:creationId xmlns:a16="http://schemas.microsoft.com/office/drawing/2014/main" id="{B6C68FC9-1021-D348-EF4F-5980F0CA80B2}"/>
                </a:ext>
              </a:extLst>
            </p:cNvPr>
            <p:cNvSpPr/>
            <p:nvPr/>
          </p:nvSpPr>
          <p:spPr>
            <a:xfrm rot="15751569">
              <a:off x="1361219" y="2604999"/>
              <a:ext cx="125083" cy="191802"/>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2" name="グループ化 211">
            <a:extLst>
              <a:ext uri="{FF2B5EF4-FFF2-40B4-BE49-F238E27FC236}">
                <a16:creationId xmlns:a16="http://schemas.microsoft.com/office/drawing/2014/main" id="{1BB627FE-EC56-976C-E292-9F06379D97CC}"/>
              </a:ext>
            </a:extLst>
          </p:cNvPr>
          <p:cNvGrpSpPr/>
          <p:nvPr/>
        </p:nvGrpSpPr>
        <p:grpSpPr>
          <a:xfrm>
            <a:off x="1029855" y="2842324"/>
            <a:ext cx="1671607" cy="481536"/>
            <a:chOff x="1341715" y="2888044"/>
            <a:chExt cx="1671607" cy="481536"/>
          </a:xfrm>
        </p:grpSpPr>
        <p:grpSp>
          <p:nvGrpSpPr>
            <p:cNvPr id="83" name="グループ化 82">
              <a:extLst>
                <a:ext uri="{FF2B5EF4-FFF2-40B4-BE49-F238E27FC236}">
                  <a16:creationId xmlns:a16="http://schemas.microsoft.com/office/drawing/2014/main" id="{A3EC4E9F-E10E-124D-F950-D5C4D1C54E7E}"/>
                </a:ext>
              </a:extLst>
            </p:cNvPr>
            <p:cNvGrpSpPr/>
            <p:nvPr/>
          </p:nvGrpSpPr>
          <p:grpSpPr>
            <a:xfrm>
              <a:off x="1492855" y="2888044"/>
              <a:ext cx="1520467" cy="481536"/>
              <a:chOff x="1394230" y="2951786"/>
              <a:chExt cx="1520467" cy="481536"/>
            </a:xfrm>
            <a:noFill/>
          </p:grpSpPr>
          <p:sp>
            <p:nvSpPr>
              <p:cNvPr id="23" name="吹き出し: 角を丸めた四角形 22">
                <a:extLst>
                  <a:ext uri="{FF2B5EF4-FFF2-40B4-BE49-F238E27FC236}">
                    <a16:creationId xmlns:a16="http://schemas.microsoft.com/office/drawing/2014/main" id="{780827CC-2601-80D1-E605-8012937FDE7B}"/>
                  </a:ext>
                </a:extLst>
              </p:cNvPr>
              <p:cNvSpPr/>
              <p:nvPr/>
            </p:nvSpPr>
            <p:spPr>
              <a:xfrm rot="10800000">
                <a:off x="1405835" y="2976676"/>
                <a:ext cx="1497258" cy="456646"/>
              </a:xfrm>
              <a:prstGeom prst="wedgeRoundRectCallout">
                <a:avLst>
                  <a:gd name="adj1" fmla="val 21838"/>
                  <a:gd name="adj2" fmla="val 49950"/>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solidFill>
                    <a:schemeClr val="bg1"/>
                  </a:solidFill>
                </a:endParaRPr>
              </a:p>
            </p:txBody>
          </p:sp>
          <p:sp>
            <p:nvSpPr>
              <p:cNvPr id="24" name="テキスト ボックス 23">
                <a:extLst>
                  <a:ext uri="{FF2B5EF4-FFF2-40B4-BE49-F238E27FC236}">
                    <a16:creationId xmlns:a16="http://schemas.microsoft.com/office/drawing/2014/main" id="{1EBCD73A-174B-9517-DDF9-040F8B899362}"/>
                  </a:ext>
                </a:extLst>
              </p:cNvPr>
              <p:cNvSpPr txBox="1"/>
              <p:nvPr/>
            </p:nvSpPr>
            <p:spPr>
              <a:xfrm>
                <a:off x="1394230" y="2951786"/>
                <a:ext cx="1520467" cy="461665"/>
              </a:xfrm>
              <a:prstGeom prst="rect">
                <a:avLst/>
              </a:prstGeom>
              <a:grp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半強制的な長時間労働に繋がりそう</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a:t>
                </a:r>
              </a:p>
            </p:txBody>
          </p:sp>
        </p:grpSp>
        <p:sp>
          <p:nvSpPr>
            <p:cNvPr id="200" name="二等辺三角形 199">
              <a:extLst>
                <a:ext uri="{FF2B5EF4-FFF2-40B4-BE49-F238E27FC236}">
                  <a16:creationId xmlns:a16="http://schemas.microsoft.com/office/drawing/2014/main" id="{2E3858AE-DBB2-2899-5DCE-3C0752F86EF0}"/>
                </a:ext>
              </a:extLst>
            </p:cNvPr>
            <p:cNvSpPr/>
            <p:nvPr/>
          </p:nvSpPr>
          <p:spPr>
            <a:xfrm rot="17291447">
              <a:off x="1379026" y="2905143"/>
              <a:ext cx="117180" cy="191802"/>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1" name="グループ化 210">
            <a:extLst>
              <a:ext uri="{FF2B5EF4-FFF2-40B4-BE49-F238E27FC236}">
                <a16:creationId xmlns:a16="http://schemas.microsoft.com/office/drawing/2014/main" id="{454954BD-9DA8-5F06-02EB-ECA628EF403B}"/>
              </a:ext>
            </a:extLst>
          </p:cNvPr>
          <p:cNvGrpSpPr/>
          <p:nvPr/>
        </p:nvGrpSpPr>
        <p:grpSpPr>
          <a:xfrm>
            <a:off x="1018618" y="3356289"/>
            <a:ext cx="1682844" cy="691200"/>
            <a:chOff x="1330478" y="3402009"/>
            <a:chExt cx="1682844" cy="691200"/>
          </a:xfrm>
        </p:grpSpPr>
        <p:grpSp>
          <p:nvGrpSpPr>
            <p:cNvPr id="84" name="グループ化 83">
              <a:extLst>
                <a:ext uri="{FF2B5EF4-FFF2-40B4-BE49-F238E27FC236}">
                  <a16:creationId xmlns:a16="http://schemas.microsoft.com/office/drawing/2014/main" id="{E5ACC304-FD52-1577-E14F-1688A17C8C49}"/>
                </a:ext>
              </a:extLst>
            </p:cNvPr>
            <p:cNvGrpSpPr/>
            <p:nvPr/>
          </p:nvGrpSpPr>
          <p:grpSpPr>
            <a:xfrm>
              <a:off x="1492855" y="3402009"/>
              <a:ext cx="1520467" cy="691200"/>
              <a:chOff x="1394230" y="3497259"/>
              <a:chExt cx="1520467" cy="691200"/>
            </a:xfrm>
          </p:grpSpPr>
          <p:sp>
            <p:nvSpPr>
              <p:cNvPr id="25" name="吹き出し: 角を丸めた四角形 24">
                <a:extLst>
                  <a:ext uri="{FF2B5EF4-FFF2-40B4-BE49-F238E27FC236}">
                    <a16:creationId xmlns:a16="http://schemas.microsoft.com/office/drawing/2014/main" id="{B4872841-63E5-ECDE-41B2-CA922661C653}"/>
                  </a:ext>
                </a:extLst>
              </p:cNvPr>
              <p:cNvSpPr/>
              <p:nvPr/>
            </p:nvSpPr>
            <p:spPr>
              <a:xfrm rot="10800000">
                <a:off x="1405835" y="3497259"/>
                <a:ext cx="1497258" cy="691200"/>
              </a:xfrm>
              <a:prstGeom prst="wedgeRoundRectCallout">
                <a:avLst>
                  <a:gd name="adj1" fmla="val 21838"/>
                  <a:gd name="adj2" fmla="val 49950"/>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solidFill>
                    <a:schemeClr val="bg1"/>
                  </a:solidFill>
                </a:endParaRPr>
              </a:p>
            </p:txBody>
          </p:sp>
          <p:sp>
            <p:nvSpPr>
              <p:cNvPr id="26" name="テキスト ボックス 25">
                <a:extLst>
                  <a:ext uri="{FF2B5EF4-FFF2-40B4-BE49-F238E27FC236}">
                    <a16:creationId xmlns:a16="http://schemas.microsoft.com/office/drawing/2014/main" id="{C8F20885-AEA4-B9A2-EAEE-A1D661C4B1D2}"/>
                  </a:ext>
                </a:extLst>
              </p:cNvPr>
              <p:cNvSpPr txBox="1"/>
              <p:nvPr/>
            </p:nvSpPr>
            <p:spPr>
              <a:xfrm>
                <a:off x="1394230" y="3519694"/>
                <a:ext cx="1520467" cy="646331"/>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働きすぎによる過労死に追い込まれる人が増えそう</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a:t>
                </a:r>
              </a:p>
            </p:txBody>
          </p:sp>
        </p:grpSp>
        <p:sp>
          <p:nvSpPr>
            <p:cNvPr id="201" name="二等辺三角形 200">
              <a:extLst>
                <a:ext uri="{FF2B5EF4-FFF2-40B4-BE49-F238E27FC236}">
                  <a16:creationId xmlns:a16="http://schemas.microsoft.com/office/drawing/2014/main" id="{42072182-8200-8BCC-CF35-777D964792A3}"/>
                </a:ext>
              </a:extLst>
            </p:cNvPr>
            <p:cNvSpPr/>
            <p:nvPr/>
          </p:nvSpPr>
          <p:spPr>
            <a:xfrm rot="16200000">
              <a:off x="1357635" y="3773132"/>
              <a:ext cx="137488" cy="191802"/>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0" name="グループ化 209">
            <a:extLst>
              <a:ext uri="{FF2B5EF4-FFF2-40B4-BE49-F238E27FC236}">
                <a16:creationId xmlns:a16="http://schemas.microsoft.com/office/drawing/2014/main" id="{E912FE5B-41FD-B808-3D5C-3EA01634F422}"/>
              </a:ext>
            </a:extLst>
          </p:cNvPr>
          <p:cNvGrpSpPr/>
          <p:nvPr/>
        </p:nvGrpSpPr>
        <p:grpSpPr>
          <a:xfrm>
            <a:off x="1016178" y="4617400"/>
            <a:ext cx="1685284" cy="691200"/>
            <a:chOff x="1328038" y="4655500"/>
            <a:chExt cx="1685284" cy="691200"/>
          </a:xfrm>
        </p:grpSpPr>
        <p:grpSp>
          <p:nvGrpSpPr>
            <p:cNvPr id="85" name="グループ化 84">
              <a:extLst>
                <a:ext uri="{FF2B5EF4-FFF2-40B4-BE49-F238E27FC236}">
                  <a16:creationId xmlns:a16="http://schemas.microsoft.com/office/drawing/2014/main" id="{4C50CCF6-E2AC-EBBB-6B2C-89B16FBE4BE3}"/>
                </a:ext>
              </a:extLst>
            </p:cNvPr>
            <p:cNvGrpSpPr/>
            <p:nvPr/>
          </p:nvGrpSpPr>
          <p:grpSpPr>
            <a:xfrm>
              <a:off x="1492855" y="4655500"/>
              <a:ext cx="1520467" cy="691200"/>
              <a:chOff x="1394319" y="4503100"/>
              <a:chExt cx="1520467" cy="691200"/>
            </a:xfrm>
          </p:grpSpPr>
          <p:sp>
            <p:nvSpPr>
              <p:cNvPr id="30" name="吹き出し: 角を丸めた四角形 29">
                <a:extLst>
                  <a:ext uri="{FF2B5EF4-FFF2-40B4-BE49-F238E27FC236}">
                    <a16:creationId xmlns:a16="http://schemas.microsoft.com/office/drawing/2014/main" id="{DA2DD7FC-02E9-C724-F484-7D30E013E0BC}"/>
                  </a:ext>
                </a:extLst>
              </p:cNvPr>
              <p:cNvSpPr/>
              <p:nvPr/>
            </p:nvSpPr>
            <p:spPr>
              <a:xfrm rot="10800000">
                <a:off x="1405924" y="4503100"/>
                <a:ext cx="1497258" cy="691200"/>
              </a:xfrm>
              <a:prstGeom prst="wedgeRoundRectCallout">
                <a:avLst>
                  <a:gd name="adj1" fmla="val 21838"/>
                  <a:gd name="adj2" fmla="val 49950"/>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solidFill>
                    <a:schemeClr val="bg1"/>
                  </a:solidFill>
                </a:endParaRPr>
              </a:p>
            </p:txBody>
          </p:sp>
          <p:sp>
            <p:nvSpPr>
              <p:cNvPr id="31" name="テキスト ボックス 30">
                <a:extLst>
                  <a:ext uri="{FF2B5EF4-FFF2-40B4-BE49-F238E27FC236}">
                    <a16:creationId xmlns:a16="http://schemas.microsoft.com/office/drawing/2014/main" id="{75C8EE60-C4A5-8E8A-671D-20044CAA2D94}"/>
                  </a:ext>
                </a:extLst>
              </p:cNvPr>
              <p:cNvSpPr txBox="1"/>
              <p:nvPr/>
            </p:nvSpPr>
            <p:spPr>
              <a:xfrm>
                <a:off x="1394319" y="4525535"/>
                <a:ext cx="1520467" cy="646331"/>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最低賃金</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1,500</a:t>
                </a:r>
                <a:r>
                  <a:rPr kumimoji="1" lang="ja-JP" altLang="en-US" sz="1200" dirty="0">
                    <a:solidFill>
                      <a:schemeClr val="bg1"/>
                    </a:solidFill>
                    <a:latin typeface="Yu Gothic UI Semilight" panose="020B0400000000000000" pitchFamily="50" charset="-128"/>
                    <a:ea typeface="Yu Gothic UI Semilight" panose="020B0400000000000000" pitchFamily="50" charset="-128"/>
                  </a:rPr>
                  <a:t>円の目標は石破政権から</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維持されているの</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200" dirty="0">
                    <a:solidFill>
                      <a:schemeClr val="bg1"/>
                    </a:solidFill>
                    <a:latin typeface="Yu Gothic UI Semilight" panose="020B0400000000000000" pitchFamily="50" charset="-128"/>
                    <a:ea typeface="Yu Gothic UI Semilight" panose="020B0400000000000000" pitchFamily="50" charset="-128"/>
                  </a:rPr>
                  <a:t>？</a:t>
                </a:r>
                <a:endParaRPr kumimoji="1" lang="en-US" altLang="ja-JP" sz="1200" dirty="0">
                  <a:solidFill>
                    <a:schemeClr val="bg1"/>
                  </a:solidFill>
                  <a:latin typeface="Yu Gothic UI Semilight" panose="020B0400000000000000" pitchFamily="50" charset="-128"/>
                  <a:ea typeface="Yu Gothic UI Semilight" panose="020B0400000000000000" pitchFamily="50" charset="-128"/>
                </a:endParaRPr>
              </a:p>
            </p:txBody>
          </p:sp>
        </p:grpSp>
        <p:sp>
          <p:nvSpPr>
            <p:cNvPr id="202" name="二等辺三角形 201">
              <a:extLst>
                <a:ext uri="{FF2B5EF4-FFF2-40B4-BE49-F238E27FC236}">
                  <a16:creationId xmlns:a16="http://schemas.microsoft.com/office/drawing/2014/main" id="{C1AAD81F-5755-2DF0-691E-E872898BB5F9}"/>
                </a:ext>
              </a:extLst>
            </p:cNvPr>
            <p:cNvSpPr/>
            <p:nvPr/>
          </p:nvSpPr>
          <p:spPr>
            <a:xfrm rot="16200000">
              <a:off x="1335449" y="5066563"/>
              <a:ext cx="176980" cy="191802"/>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8" name="グループ化 207">
            <a:extLst>
              <a:ext uri="{FF2B5EF4-FFF2-40B4-BE49-F238E27FC236}">
                <a16:creationId xmlns:a16="http://schemas.microsoft.com/office/drawing/2014/main" id="{C0E58362-4227-66EB-D809-151585F52EC1}"/>
              </a:ext>
            </a:extLst>
          </p:cNvPr>
          <p:cNvGrpSpPr/>
          <p:nvPr/>
        </p:nvGrpSpPr>
        <p:grpSpPr>
          <a:xfrm>
            <a:off x="1048135" y="6397816"/>
            <a:ext cx="1653327" cy="461665"/>
            <a:chOff x="1359995" y="6359716"/>
            <a:chExt cx="1653327" cy="461665"/>
          </a:xfrm>
        </p:grpSpPr>
        <p:grpSp>
          <p:nvGrpSpPr>
            <p:cNvPr id="89" name="グループ化 88">
              <a:extLst>
                <a:ext uri="{FF2B5EF4-FFF2-40B4-BE49-F238E27FC236}">
                  <a16:creationId xmlns:a16="http://schemas.microsoft.com/office/drawing/2014/main" id="{8B2E98C1-FC43-76E2-FE76-CAB817EFEEC2}"/>
                </a:ext>
              </a:extLst>
            </p:cNvPr>
            <p:cNvGrpSpPr/>
            <p:nvPr/>
          </p:nvGrpSpPr>
          <p:grpSpPr>
            <a:xfrm>
              <a:off x="1492855" y="6359716"/>
              <a:ext cx="1520467" cy="461665"/>
              <a:chOff x="1502367" y="6230176"/>
              <a:chExt cx="1520467" cy="461665"/>
            </a:xfrm>
          </p:grpSpPr>
          <p:sp>
            <p:nvSpPr>
              <p:cNvPr id="40" name="吹き出し: 角を丸めた四角形 39">
                <a:extLst>
                  <a:ext uri="{FF2B5EF4-FFF2-40B4-BE49-F238E27FC236}">
                    <a16:creationId xmlns:a16="http://schemas.microsoft.com/office/drawing/2014/main" id="{1C137F10-72EB-BD82-5E27-6CE869AA3C57}"/>
                  </a:ext>
                </a:extLst>
              </p:cNvPr>
              <p:cNvSpPr/>
              <p:nvPr/>
            </p:nvSpPr>
            <p:spPr>
              <a:xfrm rot="10800000">
                <a:off x="1513971" y="6232685"/>
                <a:ext cx="1497258" cy="456646"/>
              </a:xfrm>
              <a:prstGeom prst="wedgeRoundRectCallout">
                <a:avLst>
                  <a:gd name="adj1" fmla="val 21838"/>
                  <a:gd name="adj2" fmla="val 49950"/>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solidFill>
                    <a:schemeClr val="bg1"/>
                  </a:solidFill>
                </a:endParaRPr>
              </a:p>
            </p:txBody>
          </p:sp>
          <p:sp>
            <p:nvSpPr>
              <p:cNvPr id="41" name="テキスト ボックス 40">
                <a:extLst>
                  <a:ext uri="{FF2B5EF4-FFF2-40B4-BE49-F238E27FC236}">
                    <a16:creationId xmlns:a16="http://schemas.microsoft.com/office/drawing/2014/main" id="{27918E92-957A-DBEF-027B-4CCF77F9D284}"/>
                  </a:ext>
                </a:extLst>
              </p:cNvPr>
              <p:cNvSpPr txBox="1"/>
              <p:nvPr/>
            </p:nvSpPr>
            <p:spPr>
              <a:xfrm>
                <a:off x="1502367" y="6230176"/>
                <a:ext cx="1520467" cy="461665"/>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職場の人材定着にも影響が</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a:t>
                </a:r>
              </a:p>
            </p:txBody>
          </p:sp>
        </p:grpSp>
        <p:sp>
          <p:nvSpPr>
            <p:cNvPr id="205" name="二等辺三角形 204">
              <a:extLst>
                <a:ext uri="{FF2B5EF4-FFF2-40B4-BE49-F238E27FC236}">
                  <a16:creationId xmlns:a16="http://schemas.microsoft.com/office/drawing/2014/main" id="{07B788A1-BF34-D617-794F-B099EFDC4329}"/>
                </a:ext>
              </a:extLst>
            </p:cNvPr>
            <p:cNvSpPr/>
            <p:nvPr/>
          </p:nvSpPr>
          <p:spPr>
            <a:xfrm rot="17147920">
              <a:off x="1391462" y="6385696"/>
              <a:ext cx="100725" cy="163660"/>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9" name="グループ化 208">
            <a:extLst>
              <a:ext uri="{FF2B5EF4-FFF2-40B4-BE49-F238E27FC236}">
                <a16:creationId xmlns:a16="http://schemas.microsoft.com/office/drawing/2014/main" id="{7B0658A1-0F9E-FC6A-E053-9622E3CCC3A4}"/>
              </a:ext>
            </a:extLst>
          </p:cNvPr>
          <p:cNvGrpSpPr/>
          <p:nvPr/>
        </p:nvGrpSpPr>
        <p:grpSpPr>
          <a:xfrm>
            <a:off x="1045775" y="5923175"/>
            <a:ext cx="1655687" cy="461665"/>
            <a:chOff x="1357635" y="5862215"/>
            <a:chExt cx="1655687" cy="461665"/>
          </a:xfrm>
        </p:grpSpPr>
        <p:grpSp>
          <p:nvGrpSpPr>
            <p:cNvPr id="86" name="グループ化 85">
              <a:extLst>
                <a:ext uri="{FF2B5EF4-FFF2-40B4-BE49-F238E27FC236}">
                  <a16:creationId xmlns:a16="http://schemas.microsoft.com/office/drawing/2014/main" id="{F3C4E8B5-7194-9044-B306-70B17D182D66}"/>
                </a:ext>
              </a:extLst>
            </p:cNvPr>
            <p:cNvGrpSpPr/>
            <p:nvPr/>
          </p:nvGrpSpPr>
          <p:grpSpPr>
            <a:xfrm>
              <a:off x="1492855" y="5862215"/>
              <a:ext cx="1520467" cy="461665"/>
              <a:chOff x="1493552" y="5732675"/>
              <a:chExt cx="1520467" cy="461665"/>
            </a:xfrm>
          </p:grpSpPr>
          <p:sp>
            <p:nvSpPr>
              <p:cNvPr id="34" name="吹き出し: 角を丸めた四角形 33">
                <a:extLst>
                  <a:ext uri="{FF2B5EF4-FFF2-40B4-BE49-F238E27FC236}">
                    <a16:creationId xmlns:a16="http://schemas.microsoft.com/office/drawing/2014/main" id="{E824BB8A-679A-C782-AEDD-D99C30D993A8}"/>
                  </a:ext>
                </a:extLst>
              </p:cNvPr>
              <p:cNvSpPr/>
              <p:nvPr/>
            </p:nvSpPr>
            <p:spPr>
              <a:xfrm rot="10800000">
                <a:off x="1505156" y="5735184"/>
                <a:ext cx="1497258" cy="456646"/>
              </a:xfrm>
              <a:prstGeom prst="wedgeRoundRectCallout">
                <a:avLst>
                  <a:gd name="adj1" fmla="val 21838"/>
                  <a:gd name="adj2" fmla="val 49950"/>
                  <a:gd name="adj3" fmla="val 16667"/>
                </a:avLst>
              </a:prstGeom>
              <a:solidFill>
                <a:srgbClr val="00206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p>
            </p:txBody>
          </p:sp>
          <p:sp>
            <p:nvSpPr>
              <p:cNvPr id="35" name="テキスト ボックス 34">
                <a:extLst>
                  <a:ext uri="{FF2B5EF4-FFF2-40B4-BE49-F238E27FC236}">
                    <a16:creationId xmlns:a16="http://schemas.microsoft.com/office/drawing/2014/main" id="{F201A807-1C58-0FC0-7D13-95257A13C515}"/>
                  </a:ext>
                </a:extLst>
              </p:cNvPr>
              <p:cNvSpPr txBox="1"/>
              <p:nvPr/>
            </p:nvSpPr>
            <p:spPr>
              <a:xfrm>
                <a:off x="1493552" y="5732675"/>
                <a:ext cx="1520467" cy="461665"/>
              </a:xfrm>
              <a:prstGeom prst="rect">
                <a:avLst/>
              </a:prstGeom>
              <a:noFill/>
            </p:spPr>
            <p:txBody>
              <a:bodyPr wrap="square" rtlCol="0">
                <a:spAutoFit/>
              </a:bodyPr>
              <a:lstStyle/>
              <a:p>
                <a:r>
                  <a:rPr kumimoji="1" lang="ja-JP" altLang="en-US" sz="1200" dirty="0">
                    <a:solidFill>
                      <a:schemeClr val="bg1"/>
                    </a:solidFill>
                    <a:latin typeface="Yu Gothic UI Semilight" panose="020B0400000000000000" pitchFamily="50" charset="-128"/>
                    <a:ea typeface="Yu Gothic UI Semilight" panose="020B0400000000000000" pitchFamily="50" charset="-128"/>
                  </a:rPr>
                  <a:t>お手洗いが老朽化で不衛生のまま</a:t>
                </a:r>
                <a:r>
                  <a:rPr kumimoji="1" lang="en-US" altLang="ja-JP" sz="1200" dirty="0">
                    <a:solidFill>
                      <a:schemeClr val="bg1"/>
                    </a:solidFill>
                    <a:latin typeface="Yu Gothic UI Semilight" panose="020B0400000000000000" pitchFamily="50" charset="-128"/>
                    <a:ea typeface="Yu Gothic UI Semilight" panose="020B0400000000000000" pitchFamily="50" charset="-128"/>
                  </a:rPr>
                  <a:t>…</a:t>
                </a:r>
              </a:p>
            </p:txBody>
          </p:sp>
        </p:grpSp>
        <p:sp>
          <p:nvSpPr>
            <p:cNvPr id="207" name="二等辺三角形 206">
              <a:extLst>
                <a:ext uri="{FF2B5EF4-FFF2-40B4-BE49-F238E27FC236}">
                  <a16:creationId xmlns:a16="http://schemas.microsoft.com/office/drawing/2014/main" id="{B349CA92-CCD6-0E6C-158B-7931917343BE}"/>
                </a:ext>
              </a:extLst>
            </p:cNvPr>
            <p:cNvSpPr/>
            <p:nvPr/>
          </p:nvSpPr>
          <p:spPr>
            <a:xfrm rot="15249426">
              <a:off x="1389102" y="6128907"/>
              <a:ext cx="100725" cy="163660"/>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4" name="テキスト ボックス 213">
            <a:extLst>
              <a:ext uri="{FF2B5EF4-FFF2-40B4-BE49-F238E27FC236}">
                <a16:creationId xmlns:a16="http://schemas.microsoft.com/office/drawing/2014/main" id="{4A56ED30-65C8-E55F-0CE5-DD59D9BD941A}"/>
              </a:ext>
            </a:extLst>
          </p:cNvPr>
          <p:cNvSpPr txBox="1"/>
          <p:nvPr/>
        </p:nvSpPr>
        <p:spPr>
          <a:xfrm>
            <a:off x="4090777" y="5907532"/>
            <a:ext cx="3294853" cy="276999"/>
          </a:xfrm>
          <a:prstGeom prst="rect">
            <a:avLst/>
          </a:prstGeom>
          <a:noFill/>
        </p:spPr>
        <p:txBody>
          <a:bodyPr wrap="square" rtlCol="0">
            <a:spAutoFit/>
          </a:bodyPr>
          <a:lstStyle/>
          <a:p>
            <a:r>
              <a:rPr kumimoji="1" lang="ja-JP" altLang="en-US" sz="1200" b="1" dirty="0">
                <a:solidFill>
                  <a:srgbClr val="EA5504"/>
                </a:solidFill>
                <a:latin typeface="Yu Gothic UI Semilight" panose="020B0400000000000000" pitchFamily="50" charset="-128"/>
                <a:ea typeface="Yu Gothic UI Semilight" panose="020B0400000000000000" pitchFamily="50" charset="-128"/>
              </a:rPr>
              <a:t>視察実施と労働者の環境改善に努めると答弁 ◎</a:t>
            </a:r>
            <a:endParaRPr kumimoji="1" lang="en-US" altLang="ja-JP" sz="1200" b="1" dirty="0">
              <a:solidFill>
                <a:srgbClr val="EA5504"/>
              </a:solidFill>
              <a:latin typeface="Yu Gothic UI Semilight" panose="020B0400000000000000" pitchFamily="50" charset="-128"/>
              <a:ea typeface="Yu Gothic UI Semilight" panose="020B0400000000000000" pitchFamily="50" charset="-128"/>
            </a:endParaRPr>
          </a:p>
        </p:txBody>
      </p:sp>
      <p:sp>
        <p:nvSpPr>
          <p:cNvPr id="215" name="テキスト ボックス 214">
            <a:extLst>
              <a:ext uri="{FF2B5EF4-FFF2-40B4-BE49-F238E27FC236}">
                <a16:creationId xmlns:a16="http://schemas.microsoft.com/office/drawing/2014/main" id="{250DCDC5-6159-2565-70DA-90393513701B}"/>
              </a:ext>
            </a:extLst>
          </p:cNvPr>
          <p:cNvSpPr txBox="1"/>
          <p:nvPr/>
        </p:nvSpPr>
        <p:spPr>
          <a:xfrm>
            <a:off x="4084681" y="4479151"/>
            <a:ext cx="3370219" cy="276999"/>
          </a:xfrm>
          <a:prstGeom prst="rect">
            <a:avLst/>
          </a:prstGeom>
          <a:noFill/>
        </p:spPr>
        <p:txBody>
          <a:bodyPr wrap="square" rtlCol="0">
            <a:spAutoFit/>
          </a:bodyPr>
          <a:lstStyle/>
          <a:p>
            <a:r>
              <a:rPr kumimoji="1" lang="ja-JP" altLang="en-US" sz="1200" b="1" dirty="0">
                <a:solidFill>
                  <a:srgbClr val="EA5504"/>
                </a:solidFill>
                <a:latin typeface="Yu Gothic UI Semilight" panose="020B0400000000000000" pitchFamily="50" charset="-128"/>
                <a:ea typeface="Yu Gothic UI Semilight" panose="020B0400000000000000" pitchFamily="50" charset="-128"/>
              </a:rPr>
              <a:t>最低賃金を所管する上野厚労大臣が明言 ◎</a:t>
            </a:r>
            <a:endParaRPr kumimoji="1" lang="en-US" altLang="ja-JP" sz="1200" b="1" dirty="0">
              <a:solidFill>
                <a:srgbClr val="EA5504"/>
              </a:solidFill>
              <a:latin typeface="Yu Gothic UI Semilight" panose="020B0400000000000000" pitchFamily="50" charset="-128"/>
              <a:ea typeface="Yu Gothic UI Semilight" panose="020B0400000000000000" pitchFamily="50" charset="-128"/>
            </a:endParaRPr>
          </a:p>
        </p:txBody>
      </p:sp>
      <p:sp>
        <p:nvSpPr>
          <p:cNvPr id="216" name="テキスト ボックス 215">
            <a:extLst>
              <a:ext uri="{FF2B5EF4-FFF2-40B4-BE49-F238E27FC236}">
                <a16:creationId xmlns:a16="http://schemas.microsoft.com/office/drawing/2014/main" id="{9A10AE45-53E6-1E2E-71D0-8729A0682A70}"/>
              </a:ext>
            </a:extLst>
          </p:cNvPr>
          <p:cNvSpPr txBox="1"/>
          <p:nvPr/>
        </p:nvSpPr>
        <p:spPr>
          <a:xfrm>
            <a:off x="4048104" y="2344132"/>
            <a:ext cx="3294853" cy="276999"/>
          </a:xfrm>
          <a:prstGeom prst="rect">
            <a:avLst/>
          </a:prstGeom>
          <a:noFill/>
        </p:spPr>
        <p:txBody>
          <a:bodyPr wrap="square" rtlCol="0">
            <a:spAutoFit/>
          </a:bodyPr>
          <a:lstStyle/>
          <a:p>
            <a:r>
              <a:rPr kumimoji="1" lang="ja-JP" altLang="en-US" sz="1200" b="1" dirty="0">
                <a:solidFill>
                  <a:srgbClr val="EA5504"/>
                </a:solidFill>
                <a:latin typeface="Yu Gothic UI Semilight" panose="020B0400000000000000" pitchFamily="50" charset="-128"/>
                <a:ea typeface="Yu Gothic UI Semilight" panose="020B0400000000000000" pitchFamily="50" charset="-128"/>
              </a:rPr>
              <a:t>世間は今以上に働くことを望んでいないことが判明！</a:t>
            </a:r>
            <a:endParaRPr kumimoji="1" lang="en-US" altLang="ja-JP" sz="1200" b="1" dirty="0">
              <a:solidFill>
                <a:srgbClr val="EA5504"/>
              </a:solidFill>
              <a:latin typeface="Yu Gothic UI Semilight" panose="020B0400000000000000" pitchFamily="50" charset="-128"/>
              <a:ea typeface="Yu Gothic UI Semilight" panose="020B0400000000000000" pitchFamily="50" charset="-128"/>
            </a:endParaRPr>
          </a:p>
        </p:txBody>
      </p:sp>
      <p:grpSp>
        <p:nvGrpSpPr>
          <p:cNvPr id="394" name="グループ化 393">
            <a:extLst>
              <a:ext uri="{FF2B5EF4-FFF2-40B4-BE49-F238E27FC236}">
                <a16:creationId xmlns:a16="http://schemas.microsoft.com/office/drawing/2014/main" id="{F0722A8D-3A6F-63EC-9184-12A115594F83}"/>
              </a:ext>
            </a:extLst>
          </p:cNvPr>
          <p:cNvGrpSpPr/>
          <p:nvPr/>
        </p:nvGrpSpPr>
        <p:grpSpPr>
          <a:xfrm>
            <a:off x="4083050" y="3351620"/>
            <a:ext cx="3129590" cy="720000"/>
            <a:chOff x="4083050" y="3482430"/>
            <a:chExt cx="3129590" cy="720000"/>
          </a:xfrm>
        </p:grpSpPr>
        <p:pic>
          <p:nvPicPr>
            <p:cNvPr id="399" name="図 398">
              <a:extLst>
                <a:ext uri="{FF2B5EF4-FFF2-40B4-BE49-F238E27FC236}">
                  <a16:creationId xmlns:a16="http://schemas.microsoft.com/office/drawing/2014/main" id="{BF6E6606-7DCE-DC19-8551-131E13938281}"/>
                </a:ext>
              </a:extLst>
            </p:cNvPr>
            <p:cNvPicPr>
              <a:picLocks noChangeAspect="1"/>
            </p:cNvPicPr>
            <p:nvPr/>
          </p:nvPicPr>
          <p:blipFill>
            <a:blip r:embed="rId16" cstate="print">
              <a:extLst>
                <a:ext uri="{28A0092B-C50C-407E-A947-70E740481C1C}">
                  <a14:useLocalDpi xmlns:a14="http://schemas.microsoft.com/office/drawing/2010/main" val="0"/>
                </a:ext>
              </a:extLst>
            </a:blip>
            <a:srcRect l="34877"/>
            <a:stretch>
              <a:fillRect/>
            </a:stretch>
          </p:blipFill>
          <p:spPr>
            <a:xfrm>
              <a:off x="4083050" y="3482430"/>
              <a:ext cx="468883" cy="720000"/>
            </a:xfrm>
            <a:prstGeom prst="rect">
              <a:avLst/>
            </a:prstGeom>
          </p:spPr>
        </p:pic>
        <p:sp>
          <p:nvSpPr>
            <p:cNvPr id="218" name="テキスト ボックス 217">
              <a:extLst>
                <a:ext uri="{FF2B5EF4-FFF2-40B4-BE49-F238E27FC236}">
                  <a16:creationId xmlns:a16="http://schemas.microsoft.com/office/drawing/2014/main" id="{E998B2DF-A53F-8AAA-03A2-E24543C08A38}"/>
                </a:ext>
              </a:extLst>
            </p:cNvPr>
            <p:cNvSpPr txBox="1"/>
            <p:nvPr/>
          </p:nvSpPr>
          <p:spPr>
            <a:xfrm>
              <a:off x="4657138" y="3537580"/>
              <a:ext cx="2555502" cy="461665"/>
            </a:xfrm>
            <a:prstGeom prst="rect">
              <a:avLst/>
            </a:prstGeom>
            <a:noFill/>
          </p:spPr>
          <p:txBody>
            <a:bodyPr wrap="square" rtlCol="0">
              <a:spAutoFit/>
            </a:bodyPr>
            <a:lstStyle/>
            <a:p>
              <a:r>
                <a:rPr kumimoji="1" lang="ja-JP" altLang="en-US" sz="1200" dirty="0">
                  <a:latin typeface="Yu Gothic UI Semilight" panose="020B0400000000000000" pitchFamily="50" charset="-128"/>
                  <a:ea typeface="Yu Gothic UI Semilight" panose="020B0400000000000000" pitchFamily="50" charset="-128"/>
                </a:rPr>
                <a:t>労働時間の</a:t>
              </a:r>
              <a:r>
                <a:rPr kumimoji="1" lang="ja-JP" altLang="en-US" sz="1200" b="1" dirty="0">
                  <a:solidFill>
                    <a:srgbClr val="0070C0"/>
                  </a:solidFill>
                  <a:latin typeface="Yu Gothic UI Semilight" panose="020B0400000000000000" pitchFamily="50" charset="-128"/>
                  <a:ea typeface="Yu Gothic UI Semilight" panose="020B0400000000000000" pitchFamily="50" charset="-128"/>
                </a:rPr>
                <a:t>規制緩和ではなく</a:t>
              </a:r>
              <a:endParaRPr kumimoji="1" lang="en-US" altLang="ja-JP" sz="1200" b="1" dirty="0">
                <a:solidFill>
                  <a:srgbClr val="0070C0"/>
                </a:solidFill>
                <a:latin typeface="Yu Gothic UI Semilight" panose="020B0400000000000000" pitchFamily="50" charset="-128"/>
                <a:ea typeface="Yu Gothic UI Semilight" panose="020B0400000000000000" pitchFamily="50" charset="-128"/>
              </a:endParaRPr>
            </a:p>
            <a:p>
              <a:r>
                <a:rPr kumimoji="1" lang="ja-JP" altLang="en-US" sz="1200" b="1" dirty="0">
                  <a:solidFill>
                    <a:srgbClr val="FF0000"/>
                  </a:solidFill>
                  <a:latin typeface="Yu Gothic UI Semilight" panose="020B0400000000000000" pitchFamily="50" charset="-128"/>
                  <a:ea typeface="Yu Gothic UI Semilight" panose="020B0400000000000000" pitchFamily="50" charset="-128"/>
                </a:rPr>
                <a:t>「賃上げ」をすべき</a:t>
              </a:r>
              <a:r>
                <a:rPr kumimoji="1" lang="ja-JP" altLang="en-US" sz="1200" dirty="0">
                  <a:latin typeface="Yu Gothic UI Semilight" panose="020B0400000000000000" pitchFamily="50" charset="-128"/>
                  <a:ea typeface="Yu Gothic UI Semilight" panose="020B0400000000000000" pitchFamily="50" charset="-128"/>
                </a:rPr>
                <a:t>と強く要望しました◎</a:t>
              </a:r>
              <a:endParaRPr kumimoji="1" lang="en-US" altLang="ja-JP" sz="1200" dirty="0">
                <a:latin typeface="Yu Gothic UI Semilight" panose="020B0400000000000000" pitchFamily="50" charset="-128"/>
                <a:ea typeface="Yu Gothic UI Semilight" panose="020B0400000000000000" pitchFamily="50" charset="-128"/>
              </a:endParaRPr>
            </a:p>
          </p:txBody>
        </p:sp>
        <p:sp>
          <p:nvSpPr>
            <p:cNvPr id="219" name="吹き出し: 角を丸めた四角形 218">
              <a:extLst>
                <a:ext uri="{FF2B5EF4-FFF2-40B4-BE49-F238E27FC236}">
                  <a16:creationId xmlns:a16="http://schemas.microsoft.com/office/drawing/2014/main" id="{0E526176-8A49-7F81-813A-EB194912E115}"/>
                </a:ext>
              </a:extLst>
            </p:cNvPr>
            <p:cNvSpPr/>
            <p:nvPr/>
          </p:nvSpPr>
          <p:spPr>
            <a:xfrm>
              <a:off x="4639938" y="3538943"/>
              <a:ext cx="2536435" cy="446921"/>
            </a:xfrm>
            <a:prstGeom prst="wedgeRoundRectCallout">
              <a:avLst>
                <a:gd name="adj1" fmla="val -53879"/>
                <a:gd name="adj2" fmla="val 18212"/>
                <a:gd name="adj3" fmla="val 16667"/>
              </a:avLst>
            </a:prstGeom>
            <a:noFill/>
            <a:ln w="1905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6" name="グループ化 395">
            <a:extLst>
              <a:ext uri="{FF2B5EF4-FFF2-40B4-BE49-F238E27FC236}">
                <a16:creationId xmlns:a16="http://schemas.microsoft.com/office/drawing/2014/main" id="{8832C0F3-B999-6BB6-284D-99E891CC6D86}"/>
              </a:ext>
            </a:extLst>
          </p:cNvPr>
          <p:cNvGrpSpPr/>
          <p:nvPr/>
        </p:nvGrpSpPr>
        <p:grpSpPr>
          <a:xfrm>
            <a:off x="2753781" y="2373587"/>
            <a:ext cx="1368491" cy="246221"/>
            <a:chOff x="2670503" y="2366340"/>
            <a:chExt cx="1368491" cy="246221"/>
          </a:xfrm>
        </p:grpSpPr>
        <p:sp>
          <p:nvSpPr>
            <p:cNvPr id="224" name="四角形: 角を丸くする 223">
              <a:extLst>
                <a:ext uri="{FF2B5EF4-FFF2-40B4-BE49-F238E27FC236}">
                  <a16:creationId xmlns:a16="http://schemas.microsoft.com/office/drawing/2014/main" id="{0D9163A0-68A1-1C64-1480-026CEFDEBC6D}"/>
                </a:ext>
              </a:extLst>
            </p:cNvPr>
            <p:cNvSpPr/>
            <p:nvPr/>
          </p:nvSpPr>
          <p:spPr>
            <a:xfrm>
              <a:off x="2727324" y="2392652"/>
              <a:ext cx="1225207" cy="199022"/>
            </a:xfrm>
            <a:prstGeom prst="round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テキスト ボックス 219">
              <a:extLst>
                <a:ext uri="{FF2B5EF4-FFF2-40B4-BE49-F238E27FC236}">
                  <a16:creationId xmlns:a16="http://schemas.microsoft.com/office/drawing/2014/main" id="{53990F07-BF5B-93B5-3403-50A1D4BAD418}"/>
                </a:ext>
              </a:extLst>
            </p:cNvPr>
            <p:cNvSpPr txBox="1"/>
            <p:nvPr/>
          </p:nvSpPr>
          <p:spPr>
            <a:xfrm>
              <a:off x="2670503" y="2366340"/>
              <a:ext cx="1368491" cy="246221"/>
            </a:xfrm>
            <a:prstGeom prst="rect">
              <a:avLst/>
            </a:prstGeom>
            <a:noFill/>
          </p:spPr>
          <p:txBody>
            <a:bodyPr wrap="square" rtlCol="0">
              <a:spAutoFit/>
            </a:bodyPr>
            <a:lstStyle/>
            <a:p>
              <a:r>
                <a:rPr kumimoji="1" lang="en-US" altLang="ja-JP" sz="10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000" b="1" dirty="0">
                  <a:solidFill>
                    <a:schemeClr val="bg1"/>
                  </a:solidFill>
                  <a:latin typeface="Yu Gothic UI Semilight" panose="020B0400000000000000" pitchFamily="50" charset="-128"/>
                  <a:ea typeface="Yu Gothic UI Semilight" panose="020B0400000000000000" pitchFamily="50" charset="-128"/>
                </a:rPr>
                <a:t>現場の声</a:t>
              </a:r>
              <a:r>
                <a:rPr kumimoji="1" lang="en-US" altLang="ja-JP" sz="10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000" b="1" dirty="0">
                  <a:solidFill>
                    <a:schemeClr val="bg1"/>
                  </a:solidFill>
                  <a:latin typeface="Yu Gothic UI Semilight" panose="020B0400000000000000" pitchFamily="50" charset="-128"/>
                  <a:ea typeface="Yu Gothic UI Semilight" panose="020B0400000000000000" pitchFamily="50" charset="-128"/>
                </a:rPr>
                <a:t>を国政へ！</a:t>
              </a:r>
              <a:endParaRPr kumimoji="1" lang="en-US" altLang="ja-JP" sz="1000" b="1" dirty="0">
                <a:solidFill>
                  <a:schemeClr val="bg1"/>
                </a:solidFill>
                <a:latin typeface="Yu Gothic UI Semilight" panose="020B0400000000000000" pitchFamily="50" charset="-128"/>
                <a:ea typeface="Yu Gothic UI Semilight" panose="020B0400000000000000" pitchFamily="50" charset="-128"/>
              </a:endParaRPr>
            </a:p>
          </p:txBody>
        </p:sp>
      </p:grpSp>
      <p:grpSp>
        <p:nvGrpSpPr>
          <p:cNvPr id="248" name="グループ化 247">
            <a:extLst>
              <a:ext uri="{FF2B5EF4-FFF2-40B4-BE49-F238E27FC236}">
                <a16:creationId xmlns:a16="http://schemas.microsoft.com/office/drawing/2014/main" id="{9BB5C6DD-B2B9-07FC-ACF9-B63E0B56B797}"/>
              </a:ext>
            </a:extLst>
          </p:cNvPr>
          <p:cNvGrpSpPr/>
          <p:nvPr/>
        </p:nvGrpSpPr>
        <p:grpSpPr>
          <a:xfrm>
            <a:off x="321082" y="6876764"/>
            <a:ext cx="3380869" cy="904415"/>
            <a:chOff x="321082" y="6838664"/>
            <a:chExt cx="3380869" cy="904415"/>
          </a:xfrm>
        </p:grpSpPr>
        <p:grpSp>
          <p:nvGrpSpPr>
            <p:cNvPr id="108" name="グループ化 107">
              <a:extLst>
                <a:ext uri="{FF2B5EF4-FFF2-40B4-BE49-F238E27FC236}">
                  <a16:creationId xmlns:a16="http://schemas.microsoft.com/office/drawing/2014/main" id="{9F15C31B-F92A-F471-9268-D6CED329B231}"/>
                </a:ext>
              </a:extLst>
            </p:cNvPr>
            <p:cNvGrpSpPr/>
            <p:nvPr/>
          </p:nvGrpSpPr>
          <p:grpSpPr>
            <a:xfrm>
              <a:off x="1292199" y="6838664"/>
              <a:ext cx="2409752" cy="870731"/>
              <a:chOff x="1170279" y="6686700"/>
              <a:chExt cx="2409752" cy="870731"/>
            </a:xfrm>
          </p:grpSpPr>
          <p:sp>
            <p:nvSpPr>
              <p:cNvPr id="505" name="テキスト ボックス 504">
                <a:extLst>
                  <a:ext uri="{FF2B5EF4-FFF2-40B4-BE49-F238E27FC236}">
                    <a16:creationId xmlns:a16="http://schemas.microsoft.com/office/drawing/2014/main" id="{DC4C529C-DB7E-26B5-C4ED-92140D57233B}"/>
                  </a:ext>
                </a:extLst>
              </p:cNvPr>
              <p:cNvSpPr txBox="1"/>
              <p:nvPr/>
            </p:nvSpPr>
            <p:spPr>
              <a:xfrm>
                <a:off x="1170279" y="6686700"/>
                <a:ext cx="2392071" cy="587661"/>
              </a:xfrm>
              <a:prstGeom prst="rect">
                <a:avLst/>
              </a:prstGeom>
              <a:noFill/>
            </p:spPr>
            <p:txBody>
              <a:bodyPr wrap="square" rtlCol="0">
                <a:spAutoFit/>
              </a:bodyPr>
              <a:lstStyle/>
              <a:p>
                <a:pPr>
                  <a:lnSpc>
                    <a:spcPts val="2000"/>
                  </a:lnSpc>
                </a:pPr>
                <a:r>
                  <a:rPr kumimoji="1" lang="ja-JP" altLang="en-US" sz="1600" dirty="0">
                    <a:latin typeface="Yu Gothic UI Semilight" panose="020B0400000000000000" pitchFamily="50" charset="-128"/>
                    <a:ea typeface="Yu Gothic UI Semilight" panose="020B0400000000000000" pitchFamily="50" charset="-128"/>
                  </a:rPr>
                  <a:t>郡山りょうの国会質疑を</a:t>
                </a:r>
                <a:endParaRPr kumimoji="1" lang="en-US" altLang="ja-JP" sz="1600" dirty="0">
                  <a:latin typeface="Yu Gothic UI Semilight" panose="020B0400000000000000" pitchFamily="50" charset="-128"/>
                  <a:ea typeface="Yu Gothic UI Semilight" panose="020B0400000000000000" pitchFamily="50" charset="-128"/>
                </a:endParaRPr>
              </a:p>
              <a:p>
                <a:pPr>
                  <a:lnSpc>
                    <a:spcPts val="2000"/>
                  </a:lnSpc>
                </a:pPr>
                <a:r>
                  <a:rPr kumimoji="1" lang="ja-JP" altLang="en-US" sz="1600" dirty="0">
                    <a:latin typeface="Yu Gothic UI Semilight" panose="020B0400000000000000" pitchFamily="50" charset="-128"/>
                    <a:ea typeface="Yu Gothic UI Semilight" panose="020B0400000000000000" pitchFamily="50" charset="-128"/>
                  </a:rPr>
                  <a:t>再生リストにまとめました！</a:t>
                </a:r>
                <a:endParaRPr kumimoji="1" lang="en-US" altLang="ja-JP" sz="1600" dirty="0">
                  <a:latin typeface="Yu Gothic UI Semilight" panose="020B0400000000000000" pitchFamily="50" charset="-128"/>
                  <a:ea typeface="Yu Gothic UI Semilight" panose="020B0400000000000000" pitchFamily="50" charset="-128"/>
                </a:endParaRPr>
              </a:p>
            </p:txBody>
          </p:sp>
          <p:grpSp>
            <p:nvGrpSpPr>
              <p:cNvPr id="103" name="グループ化 102">
                <a:extLst>
                  <a:ext uri="{FF2B5EF4-FFF2-40B4-BE49-F238E27FC236}">
                    <a16:creationId xmlns:a16="http://schemas.microsoft.com/office/drawing/2014/main" id="{3A21C3CA-BA4F-104A-5F6F-556DD99449E7}"/>
                  </a:ext>
                </a:extLst>
              </p:cNvPr>
              <p:cNvGrpSpPr/>
              <p:nvPr/>
            </p:nvGrpSpPr>
            <p:grpSpPr>
              <a:xfrm>
                <a:off x="1234900" y="7226250"/>
                <a:ext cx="2345131" cy="331181"/>
                <a:chOff x="1239668" y="7231669"/>
                <a:chExt cx="2345131" cy="331181"/>
              </a:xfrm>
            </p:grpSpPr>
            <p:grpSp>
              <p:nvGrpSpPr>
                <p:cNvPr id="104" name="グループ化 103">
                  <a:extLst>
                    <a:ext uri="{FF2B5EF4-FFF2-40B4-BE49-F238E27FC236}">
                      <a16:creationId xmlns:a16="http://schemas.microsoft.com/office/drawing/2014/main" id="{415AC418-1ED5-FB80-492F-54E63D96CA71}"/>
                    </a:ext>
                  </a:extLst>
                </p:cNvPr>
                <p:cNvGrpSpPr/>
                <p:nvPr/>
              </p:nvGrpSpPr>
              <p:grpSpPr>
                <a:xfrm>
                  <a:off x="1239668" y="7231669"/>
                  <a:ext cx="2345131" cy="331181"/>
                  <a:chOff x="1239668" y="7231669"/>
                  <a:chExt cx="2345131" cy="331181"/>
                </a:xfrm>
              </p:grpSpPr>
              <p:sp>
                <p:nvSpPr>
                  <p:cNvPr id="106" name="四角形: 角を丸くする 105">
                    <a:extLst>
                      <a:ext uri="{FF2B5EF4-FFF2-40B4-BE49-F238E27FC236}">
                        <a16:creationId xmlns:a16="http://schemas.microsoft.com/office/drawing/2014/main" id="{5EA40809-C505-2AE0-753E-B9B2DB7E0C75}"/>
                      </a:ext>
                    </a:extLst>
                  </p:cNvPr>
                  <p:cNvSpPr/>
                  <p:nvPr/>
                </p:nvSpPr>
                <p:spPr>
                  <a:xfrm>
                    <a:off x="1239668" y="7246909"/>
                    <a:ext cx="2255120" cy="288000"/>
                  </a:xfrm>
                  <a:prstGeom prst="roundRect">
                    <a:avLst>
                      <a:gd name="adj" fmla="val 95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679B9069-AB83-D7F8-8751-4EDA4953873B}"/>
                      </a:ext>
                    </a:extLst>
                  </p:cNvPr>
                  <p:cNvSpPr txBox="1"/>
                  <p:nvPr/>
                </p:nvSpPr>
                <p:spPr>
                  <a:xfrm>
                    <a:off x="1401218" y="7231669"/>
                    <a:ext cx="2183581" cy="331181"/>
                  </a:xfrm>
                  <a:prstGeom prst="rect">
                    <a:avLst/>
                  </a:prstGeom>
                  <a:noFill/>
                </p:spPr>
                <p:txBody>
                  <a:bodyPr wrap="square" rtlCol="0">
                    <a:spAutoFit/>
                  </a:bodyPr>
                  <a:lstStyle/>
                  <a:p>
                    <a:pPr algn="ctr">
                      <a:lnSpc>
                        <a:spcPts val="2000"/>
                      </a:lnSpc>
                    </a:pP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アーカイブは、こちらから！</a:t>
                    </a:r>
                    <a:endParaRPr kumimoji="1" lang="en-US" altLang="ja-JP" sz="1600" b="1" dirty="0">
                      <a:solidFill>
                        <a:schemeClr val="bg1"/>
                      </a:solidFill>
                      <a:latin typeface="Yu Gothic UI Semilight" panose="020B0400000000000000" pitchFamily="50" charset="-128"/>
                      <a:ea typeface="Yu Gothic UI Semilight" panose="020B0400000000000000" pitchFamily="50" charset="-128"/>
                    </a:endParaRPr>
                  </a:p>
                </p:txBody>
              </p:sp>
            </p:grpSp>
            <p:sp>
              <p:nvSpPr>
                <p:cNvPr id="105" name="二等辺三角形 104">
                  <a:extLst>
                    <a:ext uri="{FF2B5EF4-FFF2-40B4-BE49-F238E27FC236}">
                      <a16:creationId xmlns:a16="http://schemas.microsoft.com/office/drawing/2014/main" id="{6C46FB4D-1270-0D93-D897-49F1946D561E}"/>
                    </a:ext>
                  </a:extLst>
                </p:cNvPr>
                <p:cNvSpPr/>
                <p:nvPr/>
              </p:nvSpPr>
              <p:spPr>
                <a:xfrm rot="16200000">
                  <a:off x="1279555" y="7307212"/>
                  <a:ext cx="180000" cy="180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27" name="図 226">
              <a:extLst>
                <a:ext uri="{FF2B5EF4-FFF2-40B4-BE49-F238E27FC236}">
                  <a16:creationId xmlns:a16="http://schemas.microsoft.com/office/drawing/2014/main" id="{8654ED04-34E3-62AB-5937-1EA222435583}"/>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082" y="6843079"/>
              <a:ext cx="900000" cy="900000"/>
            </a:xfrm>
            <a:prstGeom prst="rect">
              <a:avLst/>
            </a:prstGeom>
          </p:spPr>
        </p:pic>
      </p:grpSp>
      <p:grpSp>
        <p:nvGrpSpPr>
          <p:cNvPr id="238" name="グループ化 237">
            <a:extLst>
              <a:ext uri="{FF2B5EF4-FFF2-40B4-BE49-F238E27FC236}">
                <a16:creationId xmlns:a16="http://schemas.microsoft.com/office/drawing/2014/main" id="{12F12E3E-28BF-C7F7-3CF2-10025C52B8A1}"/>
              </a:ext>
            </a:extLst>
          </p:cNvPr>
          <p:cNvGrpSpPr/>
          <p:nvPr/>
        </p:nvGrpSpPr>
        <p:grpSpPr>
          <a:xfrm>
            <a:off x="3778250" y="6863179"/>
            <a:ext cx="3309948" cy="936000"/>
            <a:chOff x="3614962" y="6825079"/>
            <a:chExt cx="3309948" cy="936000"/>
          </a:xfrm>
        </p:grpSpPr>
        <p:grpSp>
          <p:nvGrpSpPr>
            <p:cNvPr id="126" name="グループ化 125">
              <a:extLst>
                <a:ext uri="{FF2B5EF4-FFF2-40B4-BE49-F238E27FC236}">
                  <a16:creationId xmlns:a16="http://schemas.microsoft.com/office/drawing/2014/main" id="{0A6F294D-E5B5-7664-47E8-80650D7A6318}"/>
                </a:ext>
              </a:extLst>
            </p:cNvPr>
            <p:cNvGrpSpPr/>
            <p:nvPr/>
          </p:nvGrpSpPr>
          <p:grpSpPr>
            <a:xfrm>
              <a:off x="4623277" y="6838729"/>
              <a:ext cx="2301633" cy="870600"/>
              <a:chOff x="4569937" y="6838300"/>
              <a:chExt cx="2301633" cy="870600"/>
            </a:xfrm>
          </p:grpSpPr>
          <p:sp>
            <p:nvSpPr>
              <p:cNvPr id="507" name="テキスト ボックス 506">
                <a:extLst>
                  <a:ext uri="{FF2B5EF4-FFF2-40B4-BE49-F238E27FC236}">
                    <a16:creationId xmlns:a16="http://schemas.microsoft.com/office/drawing/2014/main" id="{E67BE31D-6227-3E4E-CF3F-85A811A21727}"/>
                  </a:ext>
                </a:extLst>
              </p:cNvPr>
              <p:cNvSpPr txBox="1"/>
              <p:nvPr/>
            </p:nvSpPr>
            <p:spPr>
              <a:xfrm>
                <a:off x="4569937" y="6838300"/>
                <a:ext cx="2218213" cy="587661"/>
              </a:xfrm>
              <a:prstGeom prst="rect">
                <a:avLst/>
              </a:prstGeom>
              <a:noFill/>
            </p:spPr>
            <p:txBody>
              <a:bodyPr wrap="square" rtlCol="0">
                <a:spAutoFit/>
              </a:bodyPr>
              <a:lstStyle/>
              <a:p>
                <a:pPr>
                  <a:lnSpc>
                    <a:spcPts val="2000"/>
                  </a:lnSpc>
                </a:pPr>
                <a:r>
                  <a:rPr kumimoji="1" lang="en-US" altLang="ja-JP" sz="1600" dirty="0">
                    <a:latin typeface="Yu Gothic UI Semilight" panose="020B0400000000000000" pitchFamily="50" charset="-128"/>
                    <a:ea typeface="Yu Gothic UI Semilight" panose="020B0400000000000000" pitchFamily="50" charset="-128"/>
                  </a:rPr>
                  <a:t>11</a:t>
                </a:r>
                <a:r>
                  <a:rPr kumimoji="1" lang="ja-JP" altLang="en-US" sz="1600" dirty="0">
                    <a:latin typeface="Yu Gothic UI Semilight" panose="020B0400000000000000" pitchFamily="50" charset="-128"/>
                    <a:ea typeface="Yu Gothic UI Semilight" panose="020B0400000000000000" pitchFamily="50" charset="-128"/>
                  </a:rPr>
                  <a:t>月の振り返り動画で</a:t>
                </a:r>
                <a:endParaRPr kumimoji="1" lang="en-US" altLang="ja-JP" sz="1600" dirty="0">
                  <a:latin typeface="Yu Gothic UI Semilight" panose="020B0400000000000000" pitchFamily="50" charset="-128"/>
                  <a:ea typeface="Yu Gothic UI Semilight" panose="020B0400000000000000" pitchFamily="50" charset="-128"/>
                </a:endParaRPr>
              </a:p>
              <a:p>
                <a:pPr>
                  <a:lnSpc>
                    <a:spcPts val="2000"/>
                  </a:lnSpc>
                </a:pPr>
                <a:r>
                  <a:rPr kumimoji="1" lang="ja-JP" altLang="en-US" sz="1600" dirty="0">
                    <a:latin typeface="Yu Gothic UI Semilight" panose="020B0400000000000000" pitchFamily="50" charset="-128"/>
                    <a:ea typeface="Yu Gothic UI Semilight" panose="020B0400000000000000" pitchFamily="50" charset="-128"/>
                  </a:rPr>
                  <a:t>初質疑</a:t>
                </a:r>
                <a:r>
                  <a:rPr kumimoji="1" lang="ja-JP" altLang="en-US" sz="1000" dirty="0">
                    <a:latin typeface="Yu Gothic UI Semilight" panose="020B0400000000000000" pitchFamily="50" charset="-128"/>
                    <a:ea typeface="Yu Gothic UI Semilight" panose="020B0400000000000000" pitchFamily="50" charset="-128"/>
                  </a:rPr>
                  <a:t>等</a:t>
                </a:r>
                <a:r>
                  <a:rPr kumimoji="1" lang="ja-JP" altLang="en-US" sz="1600" dirty="0">
                    <a:latin typeface="Yu Gothic UI Semilight" panose="020B0400000000000000" pitchFamily="50" charset="-128"/>
                    <a:ea typeface="Yu Gothic UI Semilight" panose="020B0400000000000000" pitchFamily="50" charset="-128"/>
                  </a:rPr>
                  <a:t>について解説◎</a:t>
                </a:r>
                <a:endParaRPr kumimoji="1" lang="en-US" altLang="ja-JP" sz="1600" dirty="0">
                  <a:latin typeface="Yu Gothic UI Semilight" panose="020B0400000000000000" pitchFamily="50" charset="-128"/>
                  <a:ea typeface="Yu Gothic UI Semilight" panose="020B0400000000000000" pitchFamily="50" charset="-128"/>
                </a:endParaRPr>
              </a:p>
            </p:txBody>
          </p:sp>
          <p:grpSp>
            <p:nvGrpSpPr>
              <p:cNvPr id="121" name="グループ化 120">
                <a:extLst>
                  <a:ext uri="{FF2B5EF4-FFF2-40B4-BE49-F238E27FC236}">
                    <a16:creationId xmlns:a16="http://schemas.microsoft.com/office/drawing/2014/main" id="{5DD19BA6-57E0-49DB-CA74-6281AE5BBAD8}"/>
                  </a:ext>
                </a:extLst>
              </p:cNvPr>
              <p:cNvGrpSpPr/>
              <p:nvPr/>
            </p:nvGrpSpPr>
            <p:grpSpPr>
              <a:xfrm>
                <a:off x="4616450" y="7377719"/>
                <a:ext cx="2255120" cy="331181"/>
                <a:chOff x="1239668" y="7231669"/>
                <a:chExt cx="2255120" cy="331181"/>
              </a:xfrm>
            </p:grpSpPr>
            <p:grpSp>
              <p:nvGrpSpPr>
                <p:cNvPr id="122" name="グループ化 121">
                  <a:extLst>
                    <a:ext uri="{FF2B5EF4-FFF2-40B4-BE49-F238E27FC236}">
                      <a16:creationId xmlns:a16="http://schemas.microsoft.com/office/drawing/2014/main" id="{158897A1-D72C-DCB7-9A89-8680FF3A7150}"/>
                    </a:ext>
                  </a:extLst>
                </p:cNvPr>
                <p:cNvGrpSpPr/>
                <p:nvPr/>
              </p:nvGrpSpPr>
              <p:grpSpPr>
                <a:xfrm>
                  <a:off x="1239668" y="7231669"/>
                  <a:ext cx="2255120" cy="331181"/>
                  <a:chOff x="1239668" y="7231669"/>
                  <a:chExt cx="2255120" cy="331181"/>
                </a:xfrm>
              </p:grpSpPr>
              <p:sp>
                <p:nvSpPr>
                  <p:cNvPr id="124" name="四角形: 角を丸くする 123">
                    <a:extLst>
                      <a:ext uri="{FF2B5EF4-FFF2-40B4-BE49-F238E27FC236}">
                        <a16:creationId xmlns:a16="http://schemas.microsoft.com/office/drawing/2014/main" id="{9549BD79-74F0-B433-B326-7C016FCF2CD5}"/>
                      </a:ext>
                    </a:extLst>
                  </p:cNvPr>
                  <p:cNvSpPr/>
                  <p:nvPr/>
                </p:nvSpPr>
                <p:spPr>
                  <a:xfrm>
                    <a:off x="1239668" y="7246909"/>
                    <a:ext cx="2255120" cy="288000"/>
                  </a:xfrm>
                  <a:prstGeom prst="roundRect">
                    <a:avLst>
                      <a:gd name="adj" fmla="val 95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B44D2EDA-B060-5F91-9D31-AE2E87C15487}"/>
                      </a:ext>
                    </a:extLst>
                  </p:cNvPr>
                  <p:cNvSpPr txBox="1"/>
                  <p:nvPr/>
                </p:nvSpPr>
                <p:spPr>
                  <a:xfrm>
                    <a:off x="1426618" y="7231669"/>
                    <a:ext cx="1869701" cy="331181"/>
                  </a:xfrm>
                  <a:prstGeom prst="rect">
                    <a:avLst/>
                  </a:prstGeom>
                  <a:noFill/>
                </p:spPr>
                <p:txBody>
                  <a:bodyPr wrap="square" rtlCol="0">
                    <a:spAutoFit/>
                  </a:bodyPr>
                  <a:lstStyle/>
                  <a:p>
                    <a:pPr>
                      <a:lnSpc>
                        <a:spcPts val="2000"/>
                      </a:lnSpc>
                    </a:pPr>
                    <a:r>
                      <a:rPr kumimoji="1" lang="ja-JP" altLang="en-US" sz="1600" b="1" dirty="0">
                        <a:solidFill>
                          <a:schemeClr val="bg1"/>
                        </a:solidFill>
                        <a:latin typeface="Yu Gothic UI Semilight" panose="020B0400000000000000" pitchFamily="50" charset="-128"/>
                        <a:ea typeface="Yu Gothic UI Semilight" panose="020B0400000000000000" pitchFamily="50" charset="-128"/>
                      </a:rPr>
                      <a:t>動画をご覧ください！</a:t>
                    </a:r>
                    <a:endParaRPr kumimoji="1" lang="en-US" altLang="ja-JP" sz="1600" b="1" dirty="0">
                      <a:solidFill>
                        <a:schemeClr val="bg1"/>
                      </a:solidFill>
                      <a:latin typeface="Yu Gothic UI Semilight" panose="020B0400000000000000" pitchFamily="50" charset="-128"/>
                      <a:ea typeface="Yu Gothic UI Semilight" panose="020B0400000000000000" pitchFamily="50" charset="-128"/>
                    </a:endParaRPr>
                  </a:p>
                </p:txBody>
              </p:sp>
            </p:grpSp>
            <p:sp>
              <p:nvSpPr>
                <p:cNvPr id="123" name="二等辺三角形 122">
                  <a:extLst>
                    <a:ext uri="{FF2B5EF4-FFF2-40B4-BE49-F238E27FC236}">
                      <a16:creationId xmlns:a16="http://schemas.microsoft.com/office/drawing/2014/main" id="{21CC05A6-CA54-F86D-B327-3EEAB1E0C216}"/>
                    </a:ext>
                  </a:extLst>
                </p:cNvPr>
                <p:cNvSpPr/>
                <p:nvPr/>
              </p:nvSpPr>
              <p:spPr>
                <a:xfrm rot="16200000">
                  <a:off x="1279555" y="7307212"/>
                  <a:ext cx="180000" cy="180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29" name="図 228">
              <a:extLst>
                <a:ext uri="{FF2B5EF4-FFF2-40B4-BE49-F238E27FC236}">
                  <a16:creationId xmlns:a16="http://schemas.microsoft.com/office/drawing/2014/main" id="{386558AA-F6AC-C714-5D0F-DEE3C0990348}"/>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4962" y="6825079"/>
              <a:ext cx="936000" cy="936000"/>
            </a:xfrm>
            <a:prstGeom prst="rect">
              <a:avLst/>
            </a:prstGeom>
          </p:spPr>
        </p:pic>
      </p:grpSp>
      <p:grpSp>
        <p:nvGrpSpPr>
          <p:cNvPr id="397" name="グループ化 396">
            <a:extLst>
              <a:ext uri="{FF2B5EF4-FFF2-40B4-BE49-F238E27FC236}">
                <a16:creationId xmlns:a16="http://schemas.microsoft.com/office/drawing/2014/main" id="{5AA7B75D-EBFB-F172-88EB-79CDC2B2E3E7}"/>
              </a:ext>
            </a:extLst>
          </p:cNvPr>
          <p:cNvGrpSpPr/>
          <p:nvPr/>
        </p:nvGrpSpPr>
        <p:grpSpPr>
          <a:xfrm>
            <a:off x="2753781" y="4497023"/>
            <a:ext cx="1368491" cy="246221"/>
            <a:chOff x="2670503" y="2366340"/>
            <a:chExt cx="1368491" cy="246221"/>
          </a:xfrm>
        </p:grpSpPr>
        <p:sp>
          <p:nvSpPr>
            <p:cNvPr id="400" name="四角形: 角を丸くする 399">
              <a:extLst>
                <a:ext uri="{FF2B5EF4-FFF2-40B4-BE49-F238E27FC236}">
                  <a16:creationId xmlns:a16="http://schemas.microsoft.com/office/drawing/2014/main" id="{3AEEF7A3-50F0-4D82-C40B-D3648E840D18}"/>
                </a:ext>
              </a:extLst>
            </p:cNvPr>
            <p:cNvSpPr/>
            <p:nvPr/>
          </p:nvSpPr>
          <p:spPr>
            <a:xfrm>
              <a:off x="2727324" y="2392652"/>
              <a:ext cx="1225207" cy="199022"/>
            </a:xfrm>
            <a:prstGeom prst="round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テキスト ボックス 400">
              <a:extLst>
                <a:ext uri="{FF2B5EF4-FFF2-40B4-BE49-F238E27FC236}">
                  <a16:creationId xmlns:a16="http://schemas.microsoft.com/office/drawing/2014/main" id="{3829208F-82EA-713A-1911-5052F98620BF}"/>
                </a:ext>
              </a:extLst>
            </p:cNvPr>
            <p:cNvSpPr txBox="1"/>
            <p:nvPr/>
          </p:nvSpPr>
          <p:spPr>
            <a:xfrm>
              <a:off x="2670503" y="2366340"/>
              <a:ext cx="1368491" cy="246221"/>
            </a:xfrm>
            <a:prstGeom prst="rect">
              <a:avLst/>
            </a:prstGeom>
            <a:noFill/>
          </p:spPr>
          <p:txBody>
            <a:bodyPr wrap="square" rtlCol="0">
              <a:spAutoFit/>
            </a:bodyPr>
            <a:lstStyle/>
            <a:p>
              <a:r>
                <a:rPr kumimoji="1" lang="en-US" altLang="ja-JP" sz="10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000" b="1" dirty="0">
                  <a:solidFill>
                    <a:schemeClr val="bg1"/>
                  </a:solidFill>
                  <a:latin typeface="Yu Gothic UI Semilight" panose="020B0400000000000000" pitchFamily="50" charset="-128"/>
                  <a:ea typeface="Yu Gothic UI Semilight" panose="020B0400000000000000" pitchFamily="50" charset="-128"/>
                </a:rPr>
                <a:t>現場の声</a:t>
              </a:r>
              <a:r>
                <a:rPr kumimoji="1" lang="en-US" altLang="ja-JP" sz="10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000" b="1" dirty="0">
                  <a:solidFill>
                    <a:schemeClr val="bg1"/>
                  </a:solidFill>
                  <a:latin typeface="Yu Gothic UI Semilight" panose="020B0400000000000000" pitchFamily="50" charset="-128"/>
                  <a:ea typeface="Yu Gothic UI Semilight" panose="020B0400000000000000" pitchFamily="50" charset="-128"/>
                </a:rPr>
                <a:t>を国政へ！</a:t>
              </a:r>
              <a:endParaRPr kumimoji="1" lang="en-US" altLang="ja-JP" sz="1000" b="1" dirty="0">
                <a:solidFill>
                  <a:schemeClr val="bg1"/>
                </a:solidFill>
                <a:latin typeface="Yu Gothic UI Semilight" panose="020B0400000000000000" pitchFamily="50" charset="-128"/>
                <a:ea typeface="Yu Gothic UI Semilight" panose="020B0400000000000000" pitchFamily="50" charset="-128"/>
              </a:endParaRPr>
            </a:p>
          </p:txBody>
        </p:sp>
      </p:grpSp>
      <p:grpSp>
        <p:nvGrpSpPr>
          <p:cNvPr id="402" name="グループ化 401">
            <a:extLst>
              <a:ext uri="{FF2B5EF4-FFF2-40B4-BE49-F238E27FC236}">
                <a16:creationId xmlns:a16="http://schemas.microsoft.com/office/drawing/2014/main" id="{76BA3A19-95C3-E272-2E52-2149E36EE387}"/>
              </a:ext>
            </a:extLst>
          </p:cNvPr>
          <p:cNvGrpSpPr/>
          <p:nvPr/>
        </p:nvGrpSpPr>
        <p:grpSpPr>
          <a:xfrm>
            <a:off x="2753781" y="5908523"/>
            <a:ext cx="1368491" cy="246221"/>
            <a:chOff x="2670503" y="2366340"/>
            <a:chExt cx="1368491" cy="246221"/>
          </a:xfrm>
        </p:grpSpPr>
        <p:sp>
          <p:nvSpPr>
            <p:cNvPr id="403" name="四角形: 角を丸くする 402">
              <a:extLst>
                <a:ext uri="{FF2B5EF4-FFF2-40B4-BE49-F238E27FC236}">
                  <a16:creationId xmlns:a16="http://schemas.microsoft.com/office/drawing/2014/main" id="{BC91B7CA-DD7C-68C8-D2D3-AE3DC8B98929}"/>
                </a:ext>
              </a:extLst>
            </p:cNvPr>
            <p:cNvSpPr/>
            <p:nvPr/>
          </p:nvSpPr>
          <p:spPr>
            <a:xfrm>
              <a:off x="2727324" y="2392652"/>
              <a:ext cx="1225207" cy="199022"/>
            </a:xfrm>
            <a:prstGeom prst="round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テキスト ボックス 403">
              <a:extLst>
                <a:ext uri="{FF2B5EF4-FFF2-40B4-BE49-F238E27FC236}">
                  <a16:creationId xmlns:a16="http://schemas.microsoft.com/office/drawing/2014/main" id="{265F6FB7-C549-AF39-B2D3-32AA126BAB3B}"/>
                </a:ext>
              </a:extLst>
            </p:cNvPr>
            <p:cNvSpPr txBox="1"/>
            <p:nvPr/>
          </p:nvSpPr>
          <p:spPr>
            <a:xfrm>
              <a:off x="2670503" y="2366340"/>
              <a:ext cx="1368491" cy="246221"/>
            </a:xfrm>
            <a:prstGeom prst="rect">
              <a:avLst/>
            </a:prstGeom>
            <a:noFill/>
          </p:spPr>
          <p:txBody>
            <a:bodyPr wrap="square" rtlCol="0">
              <a:spAutoFit/>
            </a:bodyPr>
            <a:lstStyle/>
            <a:p>
              <a:r>
                <a:rPr kumimoji="1" lang="en-US" altLang="ja-JP" sz="10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000" b="1" dirty="0">
                  <a:solidFill>
                    <a:schemeClr val="bg1"/>
                  </a:solidFill>
                  <a:latin typeface="Yu Gothic UI Semilight" panose="020B0400000000000000" pitchFamily="50" charset="-128"/>
                  <a:ea typeface="Yu Gothic UI Semilight" panose="020B0400000000000000" pitchFamily="50" charset="-128"/>
                </a:rPr>
                <a:t>現場の声</a:t>
              </a:r>
              <a:r>
                <a:rPr kumimoji="1" lang="en-US" altLang="ja-JP" sz="1000" b="1" dirty="0">
                  <a:solidFill>
                    <a:schemeClr val="bg1"/>
                  </a:solidFill>
                  <a:latin typeface="Yu Gothic UI Semilight" panose="020B0400000000000000" pitchFamily="50" charset="-128"/>
                  <a:ea typeface="Yu Gothic UI Semilight" panose="020B0400000000000000" pitchFamily="50" charset="-128"/>
                </a:rPr>
                <a:t>』</a:t>
              </a:r>
              <a:r>
                <a:rPr kumimoji="1" lang="ja-JP" altLang="en-US" sz="1000" b="1" dirty="0">
                  <a:solidFill>
                    <a:schemeClr val="bg1"/>
                  </a:solidFill>
                  <a:latin typeface="Yu Gothic UI Semilight" panose="020B0400000000000000" pitchFamily="50" charset="-128"/>
                  <a:ea typeface="Yu Gothic UI Semilight" panose="020B0400000000000000" pitchFamily="50" charset="-128"/>
                </a:rPr>
                <a:t>を国政へ！</a:t>
              </a:r>
              <a:endParaRPr kumimoji="1" lang="en-US" altLang="ja-JP" sz="1000" b="1" dirty="0">
                <a:solidFill>
                  <a:schemeClr val="bg1"/>
                </a:solidFill>
                <a:latin typeface="Yu Gothic UI Semilight" panose="020B0400000000000000" pitchFamily="50" charset="-128"/>
                <a:ea typeface="Yu Gothic UI Semilight" panose="020B0400000000000000" pitchFamily="50" charset="-128"/>
              </a:endParaRPr>
            </a:p>
          </p:txBody>
        </p:sp>
      </p:grpSp>
      <p:grpSp>
        <p:nvGrpSpPr>
          <p:cNvPr id="415" name="グループ化 414">
            <a:extLst>
              <a:ext uri="{FF2B5EF4-FFF2-40B4-BE49-F238E27FC236}">
                <a16:creationId xmlns:a16="http://schemas.microsoft.com/office/drawing/2014/main" id="{1A7667F5-862C-21DF-90BC-A73F2F5C8FFD}"/>
              </a:ext>
            </a:extLst>
          </p:cNvPr>
          <p:cNvGrpSpPr/>
          <p:nvPr/>
        </p:nvGrpSpPr>
        <p:grpSpPr>
          <a:xfrm>
            <a:off x="6673850" y="9928224"/>
            <a:ext cx="619551" cy="619551"/>
            <a:chOff x="6731874" y="9959760"/>
            <a:chExt cx="566936" cy="566936"/>
          </a:xfrm>
        </p:grpSpPr>
        <p:sp>
          <p:nvSpPr>
            <p:cNvPr id="462" name="正方形/長方形 461">
              <a:extLst>
                <a:ext uri="{FF2B5EF4-FFF2-40B4-BE49-F238E27FC236}">
                  <a16:creationId xmlns:a16="http://schemas.microsoft.com/office/drawing/2014/main" id="{A16963DB-B744-CF07-0C87-BAF44152B7F0}"/>
                </a:ext>
              </a:extLst>
            </p:cNvPr>
            <p:cNvSpPr/>
            <p:nvPr/>
          </p:nvSpPr>
          <p:spPr>
            <a:xfrm>
              <a:off x="6789329" y="10016187"/>
              <a:ext cx="460788" cy="460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5" name="Picture 2">
              <a:extLst>
                <a:ext uri="{FF2B5EF4-FFF2-40B4-BE49-F238E27FC236}">
                  <a16:creationId xmlns:a16="http://schemas.microsoft.com/office/drawing/2014/main" id="{8BD0F115-BBF7-FB7A-B825-A6CB141196B8}"/>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874" y="9959760"/>
              <a:ext cx="566936" cy="566936"/>
            </a:xfrm>
            <a:prstGeom prst="rect">
              <a:avLst/>
            </a:prstGeom>
            <a:noFill/>
            <a:extLst>
              <a:ext uri="{909E8E84-426E-40DD-AFC4-6F175D3DCCD1}">
                <a14:hiddenFill xmlns:a14="http://schemas.microsoft.com/office/drawing/2010/main">
                  <a:solidFill>
                    <a:srgbClr val="FFFFFF"/>
                  </a:solidFill>
                </a14:hiddenFill>
              </a:ext>
            </a:extLst>
          </p:spPr>
        </p:pic>
      </p:grpSp>
      <p:pic>
        <p:nvPicPr>
          <p:cNvPr id="406" name="図 405" descr="QR コード&#10;&#10;自動的に生成された説明">
            <a:extLst>
              <a:ext uri="{FF2B5EF4-FFF2-40B4-BE49-F238E27FC236}">
                <a16:creationId xmlns:a16="http://schemas.microsoft.com/office/drawing/2014/main" id="{7D33B268-6A5E-0A57-C5BB-EAFF8541020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60950" y="9987607"/>
            <a:ext cx="500784" cy="500784"/>
          </a:xfrm>
          <a:prstGeom prst="rect">
            <a:avLst/>
          </a:prstGeom>
        </p:spPr>
      </p:pic>
      <p:sp>
        <p:nvSpPr>
          <p:cNvPr id="2" name="テキスト ボックス 1">
            <a:extLst>
              <a:ext uri="{FF2B5EF4-FFF2-40B4-BE49-F238E27FC236}">
                <a16:creationId xmlns:a16="http://schemas.microsoft.com/office/drawing/2014/main" id="{BFA2485C-B4EB-3E87-C28D-0A18C69EE0E6}"/>
              </a:ext>
            </a:extLst>
          </p:cNvPr>
          <p:cNvSpPr txBox="1"/>
          <p:nvPr/>
        </p:nvSpPr>
        <p:spPr>
          <a:xfrm>
            <a:off x="5679345" y="3888837"/>
            <a:ext cx="1735696" cy="200055"/>
          </a:xfrm>
          <a:prstGeom prst="rect">
            <a:avLst/>
          </a:prstGeom>
          <a:noFill/>
        </p:spPr>
        <p:txBody>
          <a:bodyPr wrap="square" rtlCol="0">
            <a:spAutoFit/>
          </a:bodyPr>
          <a:lstStyle/>
          <a:p>
            <a:r>
              <a:rPr kumimoji="1" lang="ja-JP" altLang="en-US" sz="700" dirty="0">
                <a:latin typeface="Yu Gothic UI Semilight" panose="020B0400000000000000" pitchFamily="50" charset="-128"/>
                <a:ea typeface="Yu Gothic UI Semilight" panose="020B0400000000000000" pitchFamily="50" charset="-128"/>
              </a:rPr>
              <a:t>（</a:t>
            </a:r>
            <a:r>
              <a:rPr kumimoji="1" lang="en-US" altLang="ja-JP" sz="700" dirty="0">
                <a:latin typeface="Yu Gothic UI Semilight" panose="020B0400000000000000" pitchFamily="50" charset="-128"/>
                <a:ea typeface="Yu Gothic UI Semilight" panose="020B0400000000000000" pitchFamily="50" charset="-128"/>
              </a:rPr>
              <a:t>2025.11.27 </a:t>
            </a:r>
            <a:r>
              <a:rPr kumimoji="1" lang="ja-JP" altLang="en-US" sz="700" dirty="0">
                <a:latin typeface="Yu Gothic UI Semilight" panose="020B0400000000000000" pitchFamily="50" charset="-128"/>
                <a:ea typeface="Yu Gothic UI Semilight" panose="020B0400000000000000" pitchFamily="50" charset="-128"/>
              </a:rPr>
              <a:t>参議院・厚生労働委員会）</a:t>
            </a:r>
            <a:endParaRPr kumimoji="1" lang="en-US" altLang="ja-JP" sz="700" dirty="0">
              <a:latin typeface="Yu Gothic UI Semilight" panose="020B0400000000000000" pitchFamily="50" charset="-128"/>
              <a:ea typeface="Yu Gothic UI Semilight" panose="020B0400000000000000" pitchFamily="50" charset="-128"/>
            </a:endParaRPr>
          </a:p>
        </p:txBody>
      </p:sp>
      <p:sp>
        <p:nvSpPr>
          <p:cNvPr id="9" name="テキスト ボックス 8">
            <a:extLst>
              <a:ext uri="{FF2B5EF4-FFF2-40B4-BE49-F238E27FC236}">
                <a16:creationId xmlns:a16="http://schemas.microsoft.com/office/drawing/2014/main" id="{ADB24786-B22B-3B81-FE47-3A5F3330185D}"/>
              </a:ext>
            </a:extLst>
          </p:cNvPr>
          <p:cNvSpPr txBox="1"/>
          <p:nvPr/>
        </p:nvSpPr>
        <p:spPr>
          <a:xfrm>
            <a:off x="5679345" y="5304128"/>
            <a:ext cx="1735696" cy="200055"/>
          </a:xfrm>
          <a:prstGeom prst="rect">
            <a:avLst/>
          </a:prstGeom>
          <a:noFill/>
        </p:spPr>
        <p:txBody>
          <a:bodyPr wrap="square" rtlCol="0">
            <a:spAutoFit/>
          </a:bodyPr>
          <a:lstStyle/>
          <a:p>
            <a:r>
              <a:rPr kumimoji="1" lang="ja-JP" altLang="en-US" sz="700" dirty="0">
                <a:latin typeface="Yu Gothic UI Semilight" panose="020B0400000000000000" pitchFamily="50" charset="-128"/>
                <a:ea typeface="Yu Gothic UI Semilight" panose="020B0400000000000000" pitchFamily="50" charset="-128"/>
              </a:rPr>
              <a:t>（</a:t>
            </a:r>
            <a:r>
              <a:rPr kumimoji="1" lang="en-US" altLang="ja-JP" sz="700" dirty="0">
                <a:latin typeface="Yu Gothic UI Semilight" panose="020B0400000000000000" pitchFamily="50" charset="-128"/>
                <a:ea typeface="Yu Gothic UI Semilight" panose="020B0400000000000000" pitchFamily="50" charset="-128"/>
              </a:rPr>
              <a:t>2025.11.27 </a:t>
            </a:r>
            <a:r>
              <a:rPr kumimoji="1" lang="ja-JP" altLang="en-US" sz="700" dirty="0">
                <a:latin typeface="Yu Gothic UI Semilight" panose="020B0400000000000000" pitchFamily="50" charset="-128"/>
                <a:ea typeface="Yu Gothic UI Semilight" panose="020B0400000000000000" pitchFamily="50" charset="-128"/>
              </a:rPr>
              <a:t>参議院・厚生労働委員会）</a:t>
            </a:r>
            <a:endParaRPr kumimoji="1" lang="en-US" altLang="ja-JP" sz="700" dirty="0">
              <a:latin typeface="Yu Gothic UI Semilight" panose="020B0400000000000000" pitchFamily="50" charset="-128"/>
              <a:ea typeface="Yu Gothic UI Semilight" panose="020B0400000000000000" pitchFamily="50" charset="-128"/>
            </a:endParaRPr>
          </a:p>
        </p:txBody>
      </p:sp>
      <p:sp>
        <p:nvSpPr>
          <p:cNvPr id="14" name="テキスト ボックス 13">
            <a:extLst>
              <a:ext uri="{FF2B5EF4-FFF2-40B4-BE49-F238E27FC236}">
                <a16:creationId xmlns:a16="http://schemas.microsoft.com/office/drawing/2014/main" id="{B284077A-CCEF-01CA-6249-A28798D89C99}"/>
              </a:ext>
            </a:extLst>
          </p:cNvPr>
          <p:cNvSpPr txBox="1"/>
          <p:nvPr/>
        </p:nvSpPr>
        <p:spPr>
          <a:xfrm>
            <a:off x="5494078" y="6704938"/>
            <a:ext cx="1914613" cy="200055"/>
          </a:xfrm>
          <a:prstGeom prst="rect">
            <a:avLst/>
          </a:prstGeom>
          <a:noFill/>
        </p:spPr>
        <p:txBody>
          <a:bodyPr wrap="square" rtlCol="0">
            <a:spAutoFit/>
          </a:bodyPr>
          <a:lstStyle/>
          <a:p>
            <a:r>
              <a:rPr kumimoji="1" lang="ja-JP" altLang="en-US" sz="700" dirty="0">
                <a:latin typeface="Yu Gothic UI Semilight" panose="020B0400000000000000" pitchFamily="50" charset="-128"/>
                <a:ea typeface="Yu Gothic UI Semilight" panose="020B0400000000000000" pitchFamily="50" charset="-128"/>
              </a:rPr>
              <a:t>（</a:t>
            </a:r>
            <a:r>
              <a:rPr kumimoji="1" lang="en-US" altLang="ja-JP" sz="700" dirty="0">
                <a:latin typeface="Yu Gothic UI Semilight" panose="020B0400000000000000" pitchFamily="50" charset="-128"/>
                <a:ea typeface="Yu Gothic UI Semilight" panose="020B0400000000000000" pitchFamily="50" charset="-128"/>
              </a:rPr>
              <a:t>2025.11.28 </a:t>
            </a:r>
            <a:r>
              <a:rPr kumimoji="1" lang="ja-JP" altLang="en-US" sz="700" dirty="0">
                <a:latin typeface="Yu Gothic UI Semilight" panose="020B0400000000000000" pitchFamily="50" charset="-128"/>
                <a:ea typeface="Yu Gothic UI Semilight" panose="020B0400000000000000" pitchFamily="50" charset="-128"/>
              </a:rPr>
              <a:t>参議院・デジタル</a:t>
            </a:r>
            <a:r>
              <a:rPr kumimoji="1" lang="en-US" altLang="ja-JP" sz="700" dirty="0">
                <a:latin typeface="Yu Gothic UI Semilight" panose="020B0400000000000000" pitchFamily="50" charset="-128"/>
                <a:ea typeface="Yu Gothic UI Semilight" panose="020B0400000000000000" pitchFamily="50" charset="-128"/>
              </a:rPr>
              <a:t>AI</a:t>
            </a:r>
            <a:r>
              <a:rPr kumimoji="1" lang="ja-JP" altLang="en-US" sz="700" dirty="0">
                <a:latin typeface="Yu Gothic UI Semilight" panose="020B0400000000000000" pitchFamily="50" charset="-128"/>
                <a:ea typeface="Yu Gothic UI Semilight" panose="020B0400000000000000" pitchFamily="50" charset="-128"/>
              </a:rPr>
              <a:t>特別委員会）</a:t>
            </a:r>
            <a:endParaRPr kumimoji="1" lang="en-US" altLang="ja-JP" sz="700" dirty="0">
              <a:latin typeface="Yu Gothic UI Semilight" panose="020B0400000000000000" pitchFamily="50" charset="-128"/>
              <a:ea typeface="Yu Gothic UI Semilight" panose="020B0400000000000000" pitchFamily="50" charset="-128"/>
            </a:endParaRPr>
          </a:p>
        </p:txBody>
      </p:sp>
    </p:spTree>
    <p:extLst>
      <p:ext uri="{BB962C8B-B14F-4D97-AF65-F5344CB8AC3E}">
        <p14:creationId xmlns:p14="http://schemas.microsoft.com/office/powerpoint/2010/main" val="321491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C7DB2-B322-456E-83A5-671C3BA1F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015d1-1fb6-4ff2-9e56-a924d2e6ef07"/>
    <ds:schemaRef ds:uri="36b22aac-cebf-46da-a759-5c924adb7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05BE6-5288-43F3-A40A-2466846BB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23423</TotalTime>
  <Words>841</Words>
  <Application>Microsoft Office PowerPoint</Application>
  <PresentationFormat>ユーザー設定</PresentationFormat>
  <Paragraphs>78</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Yu Gothic UI</vt:lpstr>
      <vt:lpstr>Calibri</vt:lpstr>
      <vt:lpstr>游ゴシック</vt:lpstr>
      <vt:lpstr>Arial</vt:lpstr>
      <vt:lpstr>Segoe UI Black</vt:lpstr>
      <vt:lpstr>Yu Gothic UI Semilight</vt:lpstr>
      <vt:lpstr>ＤＦ特太ゴシック体</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参議院第１７総支部 立憲民主党</cp:lastModifiedBy>
  <cp:revision>269</cp:revision>
  <cp:lastPrinted>2025-12-22T01:17:56Z</cp:lastPrinted>
  <dcterms:created xsi:type="dcterms:W3CDTF">2006-08-16T00:00:00Z</dcterms:created>
  <dcterms:modified xsi:type="dcterms:W3CDTF">2025-12-26T09:35:33Z</dcterms:modified>
  <dc:identifier>DAGCijUpT20</dc:identifier>
</cp:coreProperties>
</file>