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2.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style1.xml" ContentType="application/vnd.ms-office.chartstyle+xml"/>
  <Override PartName="/ppt/charts/chart2.xml" ContentType="application/vnd.openxmlformats-officedocument.drawingml.chart+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customXml/itemProps1.xml" ContentType="application/vnd.openxmlformats-officedocument.customXmlProperties+xml"/>
  <Override PartName="/docProps/app.xml" ContentType="application/vnd.openxmlformats-officedocument.extended-properties+xml"/>
  <Override PartName="/customXml/itemProps2.xml" ContentType="application/vnd.openxmlformats-officedocument.customXmlProperties+xml"/>
  <Override PartName="/ppt/authors.xml" ContentType="application/vnd.ms-powerpoint.author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
  </p:notesMasterIdLst>
  <p:sldIdLst>
    <p:sldId id="267" r:id="rId4"/>
    <p:sldId id="266" r:id="rId5"/>
  </p:sldIdLst>
  <p:sldSz cx="7556500" cy="10693400"/>
  <p:notesSz cx="6794500" cy="9931400"/>
  <p:embeddedFontLst>
    <p:embeddedFont>
      <p:font typeface="游ゴシック" panose="020B0400000000000000" pitchFamily="50" charset="-128"/>
      <p:regular r:id="rId7"/>
      <p:bold r:id="rId8"/>
    </p:embeddedFont>
    <p:embeddedFont>
      <p:font typeface="Calibri" panose="020F0502020204030204" pitchFamily="34" charset="0"/>
      <p:regular r:id="rId9"/>
      <p:bold r:id="rId10"/>
      <p:italic r:id="rId11"/>
      <p:boldItalic r:id="rId12"/>
    </p:embeddedFont>
    <p:embeddedFont>
      <p:font typeface="HG創英角ｺﾞｼｯｸUB" panose="020B0909000000000000" pitchFamily="49" charset="-128"/>
      <p:regular r:id="rId13"/>
    </p:embeddedFont>
    <p:embeddedFont>
      <p:font typeface="Rounded M+ Bold" panose="020B0600070205080204" charset="-128"/>
      <p:regular r:id="rId14"/>
    </p:embeddedFont>
    <p:embeddedFont>
      <p:font typeface="Noto Sans JP Medium" panose="020B0200000000000000" pitchFamily="50" charset="-128"/>
      <p:regular r:id="rId15"/>
    </p:embeddedFont>
    <p:embeddedFont>
      <p:font typeface="HGP創英ﾌﾟﾚｾﾞﾝｽEB" panose="02020800000000000000" pitchFamily="18" charset="-128"/>
      <p:regular r:id="rId16"/>
    </p:embeddedFont>
    <p:embeddedFont>
      <p:font typeface="BIZ UDゴシック" panose="020B0400000000000000" pitchFamily="49" charset="-128"/>
      <p:regular r:id="rId17"/>
      <p:bold r:id="rId18"/>
    </p:embeddedFont>
    <p:embeddedFont>
      <p:font typeface="BIZ UDPゴシック" panose="020B0400000000000000" pitchFamily="50" charset="-128"/>
      <p:regular r:id="rId19"/>
      <p:bold r:id="rId20"/>
    </p:embeddedFont>
    <p:embeddedFont>
      <p:font typeface="HGS創英角ｺﾞｼｯｸUB" panose="020B0900000000000000" pitchFamily="50" charset="-128"/>
      <p:regular r:id="rId21"/>
    </p:embeddedFont>
    <p:embeddedFont>
      <p:font typeface="Noto Sans JP Black" panose="020B0200000000000000" pitchFamily="50" charset="-128"/>
      <p:bold r:id="rId22"/>
    </p:embeddedFont>
    <p:embeddedFont>
      <p:font typeface="BIZ UDGothic" panose="020B0400000000000000" pitchFamily="49" charset="-128"/>
      <p:regular r:id="rId23"/>
      <p:bold r:id="rId24"/>
    </p:embeddedFont>
    <p:embeddedFont>
      <p:font typeface="HGP創英角ｺﾞｼｯｸUB" panose="020B0900000000000000" pitchFamily="50" charset="-128"/>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995BBD-008A-64F0-273F-C5574F853E85}" name="田畑 智哉" initials="智田" userId="S::t.tabata@jam-union.jp::76c0089d-5842-4717-99bf-a496d18859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平田 慎太郎" initials="平田" lastIdx="1" clrIdx="0">
    <p:extLst>
      <p:ext uri="{19B8F6BF-5375-455C-9EA6-DF929625EA0E}">
        <p15:presenceInfo xmlns:p15="http://schemas.microsoft.com/office/powerpoint/2012/main" userId="S-1-5-21-1474818069-3981418311-2407823682-7764" providerId="AD"/>
      </p:ext>
    </p:extLst>
  </p:cmAuthor>
  <p:cmAuthor id="2" name="参議院第１７総支部 立憲民主党" initials="参立" lastIdx="1" clrIdx="1">
    <p:extLst>
      <p:ext uri="{19B8F6BF-5375-455C-9EA6-DF929625EA0E}">
        <p15:presenceInfo xmlns:p15="http://schemas.microsoft.com/office/powerpoint/2012/main" userId="81dcfb978150cb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504"/>
    <a:srgbClr val="10253F"/>
    <a:srgbClr val="FFFFFF"/>
    <a:srgbClr val="FF00FF"/>
    <a:srgbClr val="003CB8"/>
    <a:srgbClr val="00B0F0"/>
    <a:srgbClr val="FDEADA"/>
    <a:srgbClr val="A6A6A6"/>
    <a:srgbClr val="F69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3735" autoAdjust="0"/>
  </p:normalViewPr>
  <p:slideViewPr>
    <p:cSldViewPr>
      <p:cViewPr varScale="1">
        <p:scale>
          <a:sx n="55" d="100"/>
          <a:sy n="55" d="100"/>
        </p:scale>
        <p:origin x="72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font" Target="fonts/font14.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font" Target="fonts/font18.fntdata"/><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font" Target="fonts/font9.fntdata"/><Relationship Id="rId23" Type="http://schemas.openxmlformats.org/officeDocument/2006/relationships/font" Target="fonts/font17.fntdata"/><Relationship Id="rId28" Type="http://schemas.openxmlformats.org/officeDocument/2006/relationships/viewProps" Target="viewProps.xml"/><Relationship Id="rId10" Type="http://schemas.openxmlformats.org/officeDocument/2006/relationships/font" Target="fonts/font4.fntdata"/><Relationship Id="rId19" Type="http://schemas.openxmlformats.org/officeDocument/2006/relationships/font" Target="fonts/font13.fntdata"/><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font" Target="fonts/font16.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31978123672595"/>
          <c:y val="0.24245963894688113"/>
          <c:w val="0.45736014678805192"/>
          <c:h val="0.74302974767847185"/>
        </c:manualLayout>
      </c:layout>
      <c:pieChart>
        <c:varyColors val="1"/>
        <c:ser>
          <c:idx val="0"/>
          <c:order val="0"/>
          <c:tx>
            <c:strRef>
              <c:f>Sheet1!$B$1</c:f>
              <c:strCache>
                <c:ptCount val="1"/>
                <c:pt idx="0">
                  <c:v>衆議院2</c:v>
                </c:pt>
              </c:strCache>
            </c:strRef>
          </c:tx>
          <c:spPr>
            <a:ln>
              <a:noFill/>
            </a:ln>
          </c:spPr>
          <c:dPt>
            <c:idx val="0"/>
            <c:bubble3D val="0"/>
            <c:spPr>
              <a:solidFill>
                <a:srgbClr val="D22319"/>
              </a:solidFill>
              <a:ln w="19050">
                <a:noFill/>
              </a:ln>
              <a:effectLst/>
            </c:spPr>
            <c:extLst>
              <c:ext xmlns:c16="http://schemas.microsoft.com/office/drawing/2014/chart" uri="{C3380CC4-5D6E-409C-BE32-E72D297353CC}">
                <c16:uniqueId val="{00000001-0288-44EE-9309-442F95B17F7F}"/>
              </c:ext>
            </c:extLst>
          </c:dPt>
          <c:dPt>
            <c:idx val="1"/>
            <c:bubble3D val="0"/>
            <c:spPr>
              <a:solidFill>
                <a:srgbClr val="37C200"/>
              </a:solidFill>
              <a:ln w="19050">
                <a:noFill/>
              </a:ln>
              <a:effectLst/>
            </c:spPr>
            <c:extLst>
              <c:ext xmlns:c16="http://schemas.microsoft.com/office/drawing/2014/chart" uri="{C3380CC4-5D6E-409C-BE32-E72D297353CC}">
                <c16:uniqueId val="{00000002-0288-44EE-9309-442F95B17F7F}"/>
              </c:ext>
            </c:extLst>
          </c:dPt>
          <c:dPt>
            <c:idx val="2"/>
            <c:bubble3D val="0"/>
            <c:spPr>
              <a:solidFill>
                <a:srgbClr val="2391FF"/>
              </a:solidFill>
              <a:ln w="19050">
                <a:noFill/>
              </a:ln>
              <a:effectLst/>
            </c:spPr>
            <c:extLst>
              <c:ext xmlns:c16="http://schemas.microsoft.com/office/drawing/2014/chart" uri="{C3380CC4-5D6E-409C-BE32-E72D297353CC}">
                <c16:uniqueId val="{00000003-0288-44EE-9309-442F95B17F7F}"/>
              </c:ext>
            </c:extLst>
          </c:dPt>
          <c:dPt>
            <c:idx val="3"/>
            <c:bubble3D val="0"/>
            <c:spPr>
              <a:solidFill>
                <a:srgbClr val="FBBE00"/>
              </a:solidFill>
              <a:ln w="19050">
                <a:noFill/>
              </a:ln>
              <a:effectLst/>
            </c:spPr>
            <c:extLst>
              <c:ext xmlns:c16="http://schemas.microsoft.com/office/drawing/2014/chart" uri="{C3380CC4-5D6E-409C-BE32-E72D297353CC}">
                <c16:uniqueId val="{00000004-0288-44EE-9309-442F95B17F7F}"/>
              </c:ext>
            </c:extLst>
          </c:dPt>
          <c:dPt>
            <c:idx val="4"/>
            <c:bubble3D val="0"/>
            <c:spPr>
              <a:solidFill>
                <a:srgbClr val="F55881"/>
              </a:solidFill>
              <a:ln w="19050">
                <a:noFill/>
              </a:ln>
              <a:effectLst/>
            </c:spPr>
            <c:extLst>
              <c:ext xmlns:c16="http://schemas.microsoft.com/office/drawing/2014/chart" uri="{C3380CC4-5D6E-409C-BE32-E72D297353CC}">
                <c16:uniqueId val="{00000005-0288-44EE-9309-442F95B17F7F}"/>
              </c:ext>
            </c:extLst>
          </c:dPt>
          <c:dPt>
            <c:idx val="5"/>
            <c:bubble3D val="0"/>
            <c:spPr>
              <a:solidFill>
                <a:srgbClr val="E4027E"/>
              </a:solidFill>
              <a:ln w="19050">
                <a:noFill/>
              </a:ln>
              <a:effectLst/>
            </c:spPr>
            <c:extLst>
              <c:ext xmlns:c16="http://schemas.microsoft.com/office/drawing/2014/chart" uri="{C3380CC4-5D6E-409C-BE32-E72D297353CC}">
                <c16:uniqueId val="{00000006-0288-44EE-9309-442F95B17F7F}"/>
              </c:ext>
            </c:extLst>
          </c:dPt>
          <c:dPt>
            <c:idx val="6"/>
            <c:bubble3D val="0"/>
            <c:spPr>
              <a:solidFill>
                <a:srgbClr val="4D78D4"/>
              </a:solidFill>
              <a:ln w="19050">
                <a:noFill/>
              </a:ln>
              <a:effectLst/>
            </c:spPr>
            <c:extLst>
              <c:ext xmlns:c16="http://schemas.microsoft.com/office/drawing/2014/chart" uri="{C3380CC4-5D6E-409C-BE32-E72D297353CC}">
                <c16:uniqueId val="{00000007-0288-44EE-9309-442F95B17F7F}"/>
              </c:ext>
            </c:extLst>
          </c:dPt>
          <c:dPt>
            <c:idx val="7"/>
            <c:bubble3D val="0"/>
            <c:spPr>
              <a:solidFill>
                <a:schemeClr val="accent6">
                  <a:lumMod val="75000"/>
                </a:schemeClr>
              </a:solidFill>
              <a:ln w="19050">
                <a:noFill/>
              </a:ln>
              <a:effectLst/>
            </c:spPr>
            <c:extLst>
              <c:ext xmlns:c16="http://schemas.microsoft.com/office/drawing/2014/chart" uri="{C3380CC4-5D6E-409C-BE32-E72D297353CC}">
                <c16:uniqueId val="{00000008-0288-44EE-9309-442F95B17F7F}"/>
              </c:ext>
            </c:extLst>
          </c:dPt>
          <c:dPt>
            <c:idx val="8"/>
            <c:bubble3D val="0"/>
            <c:spPr>
              <a:solidFill>
                <a:schemeClr val="tx2">
                  <a:lumMod val="60000"/>
                  <a:lumOff val="40000"/>
                </a:schemeClr>
              </a:solidFill>
              <a:ln w="19050">
                <a:noFill/>
              </a:ln>
              <a:effectLst/>
            </c:spPr>
            <c:extLst>
              <c:ext xmlns:c16="http://schemas.microsoft.com/office/drawing/2014/chart" uri="{C3380CC4-5D6E-409C-BE32-E72D297353CC}">
                <c16:uniqueId val="{00000009-0288-44EE-9309-442F95B17F7F}"/>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0A-0288-44EE-9309-442F95B17F7F}"/>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0B-0288-44EE-9309-442F95B17F7F}"/>
              </c:ext>
            </c:extLst>
          </c:dPt>
          <c:dLbls>
            <c:dLbl>
              <c:idx val="0"/>
              <c:layout>
                <c:manualLayout>
                  <c:x val="-0.1700148596445373"/>
                  <c:y val="7.8097811198125769E-2"/>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1-0288-44EE-9309-442F95B17F7F}"/>
                </c:ext>
              </c:extLst>
            </c:dLbl>
            <c:dLbl>
              <c:idx val="1"/>
              <c:layout>
                <c:manualLayout>
                  <c:x val="-6.3565029624799069E-2"/>
                  <c:y val="-3.1696534003419818E-2"/>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2-0288-44EE-9309-442F95B17F7F}"/>
                </c:ext>
              </c:extLst>
            </c:dLbl>
            <c:dLbl>
              <c:idx val="2"/>
              <c:layout>
                <c:manualLayout>
                  <c:x val="0.14728870361739738"/>
                  <c:y val="-0.15624521760488216"/>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3-0288-44EE-9309-442F95B17F7F}"/>
                </c:ext>
              </c:extLst>
            </c:dLbl>
            <c:dLbl>
              <c:idx val="3"/>
              <c:layout>
                <c:manualLayout>
                  <c:x val="-0.16840969240739326"/>
                  <c:y val="0.48596975164608847"/>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0288-44EE-9309-442F95B17F7F}"/>
                </c:ext>
              </c:extLst>
            </c:dLbl>
            <c:dLbl>
              <c:idx val="4"/>
              <c:layout>
                <c:manualLayout>
                  <c:x val="-0.25675698070397673"/>
                  <c:y val="0.3884131422579517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0288-44EE-9309-442F95B17F7F}"/>
                </c:ext>
              </c:extLst>
            </c:dLbl>
            <c:dLbl>
              <c:idx val="5"/>
              <c:layout>
                <c:manualLayout>
                  <c:x val="-0.26798239403962826"/>
                  <c:y val="0.25344332448491835"/>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6-0288-44EE-9309-442F95B17F7F}"/>
                </c:ext>
              </c:extLst>
            </c:dLbl>
            <c:dLbl>
              <c:idx val="6"/>
              <c:layout>
                <c:manualLayout>
                  <c:x val="-0.29968088243815144"/>
                  <c:y val="7.1983970592604446E-2"/>
                </c:manualLayout>
              </c:layout>
              <c:spPr>
                <a:noFill/>
                <a:ln>
                  <a:noFill/>
                </a:ln>
                <a:effectLst/>
              </c:spPr>
              <c:txPr>
                <a:bodyPr rot="0" spcFirstLastPara="1" vertOverflow="overflow" horzOverflow="overflow" vert="horz" wrap="square" lIns="38100" tIns="19050" rIns="38100" bIns="19050" anchor="ctr" anchorCtr="1">
                  <a:noAutofit/>
                </a:bodyPr>
                <a:lstStyle/>
                <a:p>
                  <a:pPr>
                    <a:lnSpc>
                      <a:spcPts val="1200"/>
                    </a:lnSpc>
                    <a:defRPr sz="1050" b="0" i="0" u="none" strike="noStrike" kern="1200" baseline="0">
                      <a:solidFill>
                        <a:schemeClr val="tx1">
                          <a:lumMod val="75000"/>
                          <a:lumOff val="25000"/>
                        </a:schemeClr>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4910669741069843"/>
                      <c:h val="0.19645620365249969"/>
                    </c:manualLayout>
                  </c15:layout>
                </c:ext>
                <c:ext xmlns:c16="http://schemas.microsoft.com/office/drawing/2014/chart" uri="{C3380CC4-5D6E-409C-BE32-E72D297353CC}">
                  <c16:uniqueId val="{00000007-0288-44EE-9309-442F95B17F7F}"/>
                </c:ext>
              </c:extLst>
            </c:dLbl>
            <c:dLbl>
              <c:idx val="7"/>
              <c:layout>
                <c:manualLayout>
                  <c:x val="-0.24960180258529779"/>
                  <c:y val="-3.543461532237408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8-0288-44EE-9309-442F95B17F7F}"/>
                </c:ext>
              </c:extLst>
            </c:dLbl>
            <c:dLbl>
              <c:idx val="8"/>
              <c:layout>
                <c:manualLayout>
                  <c:x val="-6.6948343829498047E-2"/>
                  <c:y val="-4.648965727751665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0288-44EE-9309-442F95B17F7F}"/>
                </c:ext>
              </c:extLst>
            </c:dLbl>
            <c:dLbl>
              <c:idx val="9"/>
              <c:layout>
                <c:manualLayout>
                  <c:x val="5.21692435304143E-2"/>
                  <c:y val="-4.329661713443607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A-0288-44EE-9309-442F95B17F7F}"/>
                </c:ext>
              </c:extLst>
            </c:dLbl>
            <c:dLbl>
              <c:idx val="10"/>
              <c:layout>
                <c:manualLayout>
                  <c:x val="0.30532978903723984"/>
                  <c:y val="1.349698177730334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B-0288-44EE-9309-442F95B17F7F}"/>
                </c:ext>
              </c:extLst>
            </c:dLbl>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tx1">
                        <a:lumMod val="75000"/>
                        <a:lumOff val="25000"/>
                      </a:schemeClr>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自民</c:v>
                </c:pt>
                <c:pt idx="1">
                  <c:v>維新</c:v>
                </c:pt>
                <c:pt idx="2">
                  <c:v>立憲</c:v>
                </c:pt>
                <c:pt idx="3">
                  <c:v>国民</c:v>
                </c:pt>
                <c:pt idx="4">
                  <c:v>公明</c:v>
                </c:pt>
                <c:pt idx="5">
                  <c:v>れ新</c:v>
                </c:pt>
                <c:pt idx="6">
                  <c:v>共産</c:v>
                </c:pt>
                <c:pt idx="7">
                  <c:v>参政</c:v>
                </c:pt>
                <c:pt idx="8">
                  <c:v>保守</c:v>
                </c:pt>
                <c:pt idx="9">
                  <c:v>社民</c:v>
                </c:pt>
                <c:pt idx="10">
                  <c:v>無所属</c:v>
                </c:pt>
              </c:strCache>
            </c:strRef>
          </c:cat>
          <c:val>
            <c:numRef>
              <c:f>Sheet1!$B$2:$B$12</c:f>
              <c:numCache>
                <c:formatCode>General</c:formatCode>
                <c:ptCount val="11"/>
                <c:pt idx="0">
                  <c:v>196</c:v>
                </c:pt>
                <c:pt idx="1">
                  <c:v>35</c:v>
                </c:pt>
                <c:pt idx="2">
                  <c:v>148</c:v>
                </c:pt>
                <c:pt idx="3">
                  <c:v>27</c:v>
                </c:pt>
                <c:pt idx="4">
                  <c:v>24</c:v>
                </c:pt>
                <c:pt idx="5">
                  <c:v>9</c:v>
                </c:pt>
                <c:pt idx="6">
                  <c:v>8</c:v>
                </c:pt>
                <c:pt idx="7">
                  <c:v>3</c:v>
                </c:pt>
                <c:pt idx="8">
                  <c:v>3</c:v>
                </c:pt>
                <c:pt idx="9">
                  <c:v>1</c:v>
                </c:pt>
                <c:pt idx="10">
                  <c:v>11</c:v>
                </c:pt>
              </c:numCache>
            </c:numRef>
          </c:val>
          <c:extLst>
            <c:ext xmlns:c16="http://schemas.microsoft.com/office/drawing/2014/chart" uri="{C3380CC4-5D6E-409C-BE32-E72D297353CC}">
              <c16:uniqueId val="{00000000-0288-44EE-9309-442F95B17F7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31978123672595"/>
          <c:y val="0.24245963894688113"/>
          <c:w val="0.45736014678805192"/>
          <c:h val="0.74302974767847185"/>
        </c:manualLayout>
      </c:layout>
      <c:pieChart>
        <c:varyColors val="1"/>
        <c:ser>
          <c:idx val="0"/>
          <c:order val="0"/>
          <c:tx>
            <c:strRef>
              <c:f>Sheet1!$B$1</c:f>
              <c:strCache>
                <c:ptCount val="1"/>
                <c:pt idx="0">
                  <c:v>参議院2</c:v>
                </c:pt>
              </c:strCache>
            </c:strRef>
          </c:tx>
          <c:spPr>
            <a:ln>
              <a:noFill/>
            </a:ln>
          </c:spPr>
          <c:dPt>
            <c:idx val="0"/>
            <c:bubble3D val="0"/>
            <c:spPr>
              <a:solidFill>
                <a:srgbClr val="D22319"/>
              </a:solidFill>
              <a:ln w="19050">
                <a:noFill/>
              </a:ln>
              <a:effectLst/>
            </c:spPr>
            <c:extLst>
              <c:ext xmlns:c16="http://schemas.microsoft.com/office/drawing/2014/chart" uri="{C3380CC4-5D6E-409C-BE32-E72D297353CC}">
                <c16:uniqueId val="{00000001-D7B4-44F7-9076-050FA0B992D1}"/>
              </c:ext>
            </c:extLst>
          </c:dPt>
          <c:dPt>
            <c:idx val="1"/>
            <c:bubble3D val="0"/>
            <c:spPr>
              <a:solidFill>
                <a:srgbClr val="37C200"/>
              </a:solidFill>
              <a:ln w="19050">
                <a:noFill/>
              </a:ln>
              <a:effectLst/>
            </c:spPr>
            <c:extLst>
              <c:ext xmlns:c16="http://schemas.microsoft.com/office/drawing/2014/chart" uri="{C3380CC4-5D6E-409C-BE32-E72D297353CC}">
                <c16:uniqueId val="{00000003-D7B4-44F7-9076-050FA0B992D1}"/>
              </c:ext>
            </c:extLst>
          </c:dPt>
          <c:dPt>
            <c:idx val="2"/>
            <c:bubble3D val="0"/>
            <c:spPr>
              <a:solidFill>
                <a:srgbClr val="2391FF"/>
              </a:solidFill>
              <a:ln w="19050">
                <a:noFill/>
              </a:ln>
              <a:effectLst/>
            </c:spPr>
            <c:extLst>
              <c:ext xmlns:c16="http://schemas.microsoft.com/office/drawing/2014/chart" uri="{C3380CC4-5D6E-409C-BE32-E72D297353CC}">
                <c16:uniqueId val="{00000005-D7B4-44F7-9076-050FA0B992D1}"/>
              </c:ext>
            </c:extLst>
          </c:dPt>
          <c:dPt>
            <c:idx val="3"/>
            <c:bubble3D val="0"/>
            <c:spPr>
              <a:solidFill>
                <a:srgbClr val="FBBE00"/>
              </a:solidFill>
              <a:ln w="19050">
                <a:noFill/>
              </a:ln>
              <a:effectLst/>
            </c:spPr>
            <c:extLst>
              <c:ext xmlns:c16="http://schemas.microsoft.com/office/drawing/2014/chart" uri="{C3380CC4-5D6E-409C-BE32-E72D297353CC}">
                <c16:uniqueId val="{00000007-D7B4-44F7-9076-050FA0B992D1}"/>
              </c:ext>
            </c:extLst>
          </c:dPt>
          <c:dPt>
            <c:idx val="4"/>
            <c:bubble3D val="0"/>
            <c:spPr>
              <a:solidFill>
                <a:srgbClr val="F55881"/>
              </a:solidFill>
              <a:ln w="19050">
                <a:noFill/>
              </a:ln>
              <a:effectLst/>
            </c:spPr>
            <c:extLst>
              <c:ext xmlns:c16="http://schemas.microsoft.com/office/drawing/2014/chart" uri="{C3380CC4-5D6E-409C-BE32-E72D297353CC}">
                <c16:uniqueId val="{00000009-D7B4-44F7-9076-050FA0B992D1}"/>
              </c:ext>
            </c:extLst>
          </c:dPt>
          <c:dPt>
            <c:idx val="5"/>
            <c:bubble3D val="0"/>
            <c:spPr>
              <a:solidFill>
                <a:srgbClr val="E4027E"/>
              </a:solidFill>
              <a:ln w="19050">
                <a:noFill/>
              </a:ln>
              <a:effectLst/>
            </c:spPr>
            <c:extLst>
              <c:ext xmlns:c16="http://schemas.microsoft.com/office/drawing/2014/chart" uri="{C3380CC4-5D6E-409C-BE32-E72D297353CC}">
                <c16:uniqueId val="{0000000B-D7B4-44F7-9076-050FA0B992D1}"/>
              </c:ext>
            </c:extLst>
          </c:dPt>
          <c:dPt>
            <c:idx val="6"/>
            <c:bubble3D val="0"/>
            <c:spPr>
              <a:solidFill>
                <a:srgbClr val="4D78D4"/>
              </a:solidFill>
              <a:ln w="19050">
                <a:noFill/>
              </a:ln>
              <a:effectLst/>
            </c:spPr>
            <c:extLst>
              <c:ext xmlns:c16="http://schemas.microsoft.com/office/drawing/2014/chart" uri="{C3380CC4-5D6E-409C-BE32-E72D297353CC}">
                <c16:uniqueId val="{0000000D-D7B4-44F7-9076-050FA0B992D1}"/>
              </c:ext>
            </c:extLst>
          </c:dPt>
          <c:dPt>
            <c:idx val="7"/>
            <c:bubble3D val="0"/>
            <c:spPr>
              <a:solidFill>
                <a:schemeClr val="accent6">
                  <a:lumMod val="75000"/>
                </a:schemeClr>
              </a:solidFill>
              <a:ln w="19050">
                <a:noFill/>
              </a:ln>
              <a:effectLst/>
            </c:spPr>
            <c:extLst>
              <c:ext xmlns:c16="http://schemas.microsoft.com/office/drawing/2014/chart" uri="{C3380CC4-5D6E-409C-BE32-E72D297353CC}">
                <c16:uniqueId val="{0000000F-D7B4-44F7-9076-050FA0B992D1}"/>
              </c:ext>
            </c:extLst>
          </c:dPt>
          <c:dPt>
            <c:idx val="8"/>
            <c:bubble3D val="0"/>
            <c:spPr>
              <a:solidFill>
                <a:schemeClr val="tx2">
                  <a:lumMod val="60000"/>
                  <a:lumOff val="40000"/>
                </a:schemeClr>
              </a:solidFill>
              <a:ln w="19050">
                <a:noFill/>
              </a:ln>
              <a:effectLst/>
            </c:spPr>
            <c:extLst>
              <c:ext xmlns:c16="http://schemas.microsoft.com/office/drawing/2014/chart" uri="{C3380CC4-5D6E-409C-BE32-E72D297353CC}">
                <c16:uniqueId val="{00000011-D7B4-44F7-9076-050FA0B992D1}"/>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D7B4-44F7-9076-050FA0B992D1}"/>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D7B4-44F7-9076-050FA0B992D1}"/>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8-D7B4-44F7-9076-050FA0B992D1}"/>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7-D7B4-44F7-9076-050FA0B992D1}"/>
              </c:ext>
            </c:extLst>
          </c:dPt>
          <c:dLbls>
            <c:dLbl>
              <c:idx val="0"/>
              <c:layout>
                <c:manualLayout>
                  <c:x val="-0.1700148596445373"/>
                  <c:y val="7.8097811198125769E-2"/>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1-D7B4-44F7-9076-050FA0B992D1}"/>
                </c:ext>
              </c:extLst>
            </c:dLbl>
            <c:dLbl>
              <c:idx val="1"/>
              <c:layout>
                <c:manualLayout>
                  <c:x val="-7.6829558276779147E-2"/>
                  <c:y val="-3.348710654323888E-3"/>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3-D7B4-44F7-9076-050FA0B992D1}"/>
                </c:ext>
              </c:extLst>
            </c:dLbl>
            <c:dLbl>
              <c:idx val="2"/>
              <c:layout>
                <c:manualLayout>
                  <c:x val="8.5387451741954848E-2"/>
                  <c:y val="-2.1593910379998582E-2"/>
                </c:manualLayout>
              </c:layout>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bg1"/>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ext>
                <c:ext xmlns:c16="http://schemas.microsoft.com/office/drawing/2014/chart" uri="{C3380CC4-5D6E-409C-BE32-E72D297353CC}">
                  <c16:uniqueId val="{00000005-D7B4-44F7-9076-050FA0B992D1}"/>
                </c:ext>
              </c:extLst>
            </c:dLbl>
            <c:dLbl>
              <c:idx val="3"/>
              <c:layout>
                <c:manualLayout>
                  <c:x val="-0.16840969240739326"/>
                  <c:y val="0.48596975164608847"/>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D7B4-44F7-9076-050FA0B992D1}"/>
                </c:ext>
              </c:extLst>
            </c:dLbl>
            <c:dLbl>
              <c:idx val="4"/>
              <c:layout>
                <c:manualLayout>
                  <c:x val="-5.2259863893947711E-2"/>
                  <c:y val="0.1604127825771065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D7B4-44F7-9076-050FA0B992D1}"/>
                </c:ext>
              </c:extLst>
            </c:dLbl>
            <c:dLbl>
              <c:idx val="5"/>
              <c:layout>
                <c:manualLayout>
                  <c:x val="-0.17712656567741952"/>
                  <c:y val="0.2321826662790249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B-D7B4-44F7-9076-050FA0B992D1}"/>
                </c:ext>
              </c:extLst>
            </c:dLbl>
            <c:dLbl>
              <c:idx val="6"/>
              <c:layout>
                <c:manualLayout>
                  <c:x val="-0.19058415865368714"/>
                  <c:y val="0.1499403191793901"/>
                </c:manualLayout>
              </c:layout>
              <c:spPr>
                <a:noFill/>
                <a:ln>
                  <a:noFill/>
                </a:ln>
                <a:effectLst/>
              </c:spPr>
              <c:txPr>
                <a:bodyPr rot="0" spcFirstLastPara="1" vertOverflow="overflow" horzOverflow="overflow" vert="horz" wrap="square" lIns="38100" tIns="19050" rIns="38100" bIns="19050" anchor="ctr" anchorCtr="1">
                  <a:noAutofit/>
                </a:bodyPr>
                <a:lstStyle/>
                <a:p>
                  <a:pPr>
                    <a:lnSpc>
                      <a:spcPts val="1200"/>
                    </a:lnSpc>
                    <a:defRPr sz="1050" b="0" i="0" u="none" strike="noStrike" kern="1200" baseline="0">
                      <a:solidFill>
                        <a:schemeClr val="tx1">
                          <a:lumMod val="75000"/>
                          <a:lumOff val="25000"/>
                        </a:schemeClr>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4910669741069843"/>
                      <c:h val="0.19645620365249969"/>
                    </c:manualLayout>
                  </c15:layout>
                </c:ext>
                <c:ext xmlns:c16="http://schemas.microsoft.com/office/drawing/2014/chart" uri="{C3380CC4-5D6E-409C-BE32-E72D297353CC}">
                  <c16:uniqueId val="{0000000D-D7B4-44F7-9076-050FA0B992D1}"/>
                </c:ext>
              </c:extLst>
            </c:dLbl>
            <c:dLbl>
              <c:idx val="7"/>
              <c:layout>
                <c:manualLayout>
                  <c:x val="-0.24960180258529779"/>
                  <c:y val="-2.126076919342445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F-D7B4-44F7-9076-050FA0B992D1}"/>
                </c:ext>
              </c:extLst>
            </c:dLbl>
            <c:dLbl>
              <c:idx val="8"/>
              <c:layout>
                <c:manualLayout>
                  <c:x val="-9.3477430605723111E-2"/>
                  <c:y val="-6.775042647094110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11-D7B4-44F7-9076-050FA0B992D1}"/>
                </c:ext>
              </c:extLst>
            </c:dLbl>
            <c:dLbl>
              <c:idx val="9"/>
              <c:layout>
                <c:manualLayout>
                  <c:x val="3.4483286849406311E-2"/>
                  <c:y val="-6.455740491386040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13-D7B4-44F7-9076-050FA0B992D1}"/>
                </c:ext>
              </c:extLst>
            </c:dLbl>
            <c:dLbl>
              <c:idx val="10"/>
              <c:layout>
                <c:manualLayout>
                  <c:x val="0.32301600205269682"/>
                  <c:y val="-5.02853463077967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15-D7B4-44F7-9076-050FA0B992D1}"/>
                </c:ext>
              </c:extLst>
            </c:dLbl>
            <c:dLbl>
              <c:idx val="11"/>
              <c:layout>
                <c:manualLayout>
                  <c:x val="0.18136669360192931"/>
                  <c:y val="-5.465356943761638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18-D7B4-44F7-9076-050FA0B992D1}"/>
                </c:ext>
              </c:extLst>
            </c:dLbl>
            <c:dLbl>
              <c:idx val="12"/>
              <c:layout>
                <c:manualLayout>
                  <c:x val="0.43772993180771358"/>
                  <c:y val="1.240239437555000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096603824296674"/>
                      <c:h val="0.27638999951451781"/>
                    </c:manualLayout>
                  </c15:layout>
                </c:ext>
                <c:ext xmlns:c16="http://schemas.microsoft.com/office/drawing/2014/chart" uri="{C3380CC4-5D6E-409C-BE32-E72D297353CC}">
                  <c16:uniqueId val="{00000017-D7B4-44F7-9076-050FA0B992D1}"/>
                </c:ext>
              </c:extLst>
            </c:dLbl>
            <c:spPr>
              <a:noFill/>
              <a:ln>
                <a:noFill/>
              </a:ln>
              <a:effectLst/>
            </c:spPr>
            <c:txPr>
              <a:bodyPr rot="0" spcFirstLastPara="1" vertOverflow="overflow" horzOverflow="overflow" vert="horz" wrap="square" lIns="38100" tIns="19050" rIns="38100" bIns="19050" anchor="ctr" anchorCtr="1">
                <a:spAutoFit/>
              </a:bodyPr>
              <a:lstStyle/>
              <a:p>
                <a:pPr>
                  <a:lnSpc>
                    <a:spcPts val="1200"/>
                  </a:lnSpc>
                  <a:defRPr sz="1050" b="0" i="0" u="none" strike="noStrike" kern="1200" baseline="0">
                    <a:solidFill>
                      <a:schemeClr val="tx1">
                        <a:lumMod val="75000"/>
                        <a:lumOff val="25000"/>
                      </a:schemeClr>
                    </a:solidFill>
                    <a:latin typeface="Noto Sans JP Medium" panose="020B0200000000000000" pitchFamily="50" charset="-128"/>
                    <a:ea typeface="Noto Sans JP Medium" panose="020B0200000000000000"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Sheet1!$A$2:$A$14</c:f>
              <c:strCache>
                <c:ptCount val="13"/>
                <c:pt idx="0">
                  <c:v>自民</c:v>
                </c:pt>
                <c:pt idx="1">
                  <c:v>維新</c:v>
                </c:pt>
                <c:pt idx="2">
                  <c:v>立憲</c:v>
                </c:pt>
                <c:pt idx="3">
                  <c:v>国民</c:v>
                </c:pt>
                <c:pt idx="4">
                  <c:v>公明</c:v>
                </c:pt>
                <c:pt idx="5">
                  <c:v>参政</c:v>
                </c:pt>
                <c:pt idx="6">
                  <c:v>共産</c:v>
                </c:pt>
                <c:pt idx="7">
                  <c:v>れ新</c:v>
                </c:pt>
                <c:pt idx="8">
                  <c:v>社民</c:v>
                </c:pt>
                <c:pt idx="9">
                  <c:v>保守</c:v>
                </c:pt>
                <c:pt idx="10">
                  <c:v>N党</c:v>
                </c:pt>
                <c:pt idx="11">
                  <c:v>みらい</c:v>
                </c:pt>
                <c:pt idx="12">
                  <c:v>無所属</c:v>
                </c:pt>
              </c:strCache>
            </c:strRef>
          </c:cat>
          <c:val>
            <c:numRef>
              <c:f>Sheet1!$B$2:$B$14</c:f>
              <c:numCache>
                <c:formatCode>General</c:formatCode>
                <c:ptCount val="13"/>
                <c:pt idx="0">
                  <c:v>101</c:v>
                </c:pt>
                <c:pt idx="1">
                  <c:v>19</c:v>
                </c:pt>
                <c:pt idx="2">
                  <c:v>38</c:v>
                </c:pt>
                <c:pt idx="3">
                  <c:v>22</c:v>
                </c:pt>
                <c:pt idx="4">
                  <c:v>21</c:v>
                </c:pt>
                <c:pt idx="5">
                  <c:v>15</c:v>
                </c:pt>
                <c:pt idx="6">
                  <c:v>7</c:v>
                </c:pt>
                <c:pt idx="7">
                  <c:v>6</c:v>
                </c:pt>
                <c:pt idx="8">
                  <c:v>2</c:v>
                </c:pt>
                <c:pt idx="9">
                  <c:v>2</c:v>
                </c:pt>
                <c:pt idx="10">
                  <c:v>1</c:v>
                </c:pt>
                <c:pt idx="11">
                  <c:v>1</c:v>
                </c:pt>
                <c:pt idx="12">
                  <c:v>13</c:v>
                </c:pt>
              </c:numCache>
            </c:numRef>
          </c:val>
          <c:extLst>
            <c:ext xmlns:c16="http://schemas.microsoft.com/office/drawing/2014/chart" uri="{C3380CC4-5D6E-409C-BE32-E72D297353CC}">
              <c16:uniqueId val="{00000016-D7B4-44F7-9076-050FA0B992D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3918" cy="497278"/>
          </a:xfrm>
          <a:prstGeom prst="rect">
            <a:avLst/>
          </a:prstGeom>
        </p:spPr>
        <p:txBody>
          <a:bodyPr vert="horz" lIns="90452" tIns="45226" rIns="90452" bIns="4522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016" y="0"/>
            <a:ext cx="2943918" cy="497278"/>
          </a:xfrm>
          <a:prstGeom prst="rect">
            <a:avLst/>
          </a:prstGeom>
        </p:spPr>
        <p:txBody>
          <a:bodyPr vert="horz" lIns="90452" tIns="45226" rIns="90452" bIns="45226" rtlCol="0"/>
          <a:lstStyle>
            <a:lvl1pPr algn="r">
              <a:defRPr sz="1200"/>
            </a:lvl1pPr>
          </a:lstStyle>
          <a:p>
            <a:fld id="{2F8122F1-959C-4C60-87D0-C2D68F5D207B}" type="datetimeFigureOut">
              <a:rPr kumimoji="1" lang="ja-JP" altLang="en-US" smtClean="0"/>
              <a:t>2025/10/28</a:t>
            </a:fld>
            <a:endParaRPr kumimoji="1" lang="ja-JP" altLang="en-US"/>
          </a:p>
        </p:txBody>
      </p:sp>
      <p:sp>
        <p:nvSpPr>
          <p:cNvPr id="4" name="スライド イメージ プレースホルダー 3"/>
          <p:cNvSpPr>
            <a:spLocks noGrp="1" noRot="1" noChangeAspect="1"/>
          </p:cNvSpPr>
          <p:nvPr>
            <p:ph type="sldImg" idx="2"/>
          </p:nvPr>
        </p:nvSpPr>
        <p:spPr>
          <a:xfrm>
            <a:off x="2212975" y="1241425"/>
            <a:ext cx="2368550" cy="3352800"/>
          </a:xfrm>
          <a:prstGeom prst="rect">
            <a:avLst/>
          </a:prstGeom>
          <a:noFill/>
          <a:ln w="12700">
            <a:solidFill>
              <a:prstClr val="black"/>
            </a:solidFill>
          </a:ln>
        </p:spPr>
        <p:txBody>
          <a:bodyPr vert="horz" lIns="90452" tIns="45226" rIns="90452" bIns="45226" rtlCol="0" anchor="ctr"/>
          <a:lstStyle/>
          <a:p>
            <a:endParaRPr lang="ja-JP" altLang="en-US"/>
          </a:p>
        </p:txBody>
      </p:sp>
      <p:sp>
        <p:nvSpPr>
          <p:cNvPr id="5" name="ノート プレースホルダー 4"/>
          <p:cNvSpPr>
            <a:spLocks noGrp="1"/>
          </p:cNvSpPr>
          <p:nvPr>
            <p:ph type="body" sz="quarter" idx="3"/>
          </p:nvPr>
        </p:nvSpPr>
        <p:spPr>
          <a:xfrm>
            <a:off x="679608" y="4779223"/>
            <a:ext cx="5435287" cy="3910557"/>
          </a:xfrm>
          <a:prstGeom prst="rect">
            <a:avLst/>
          </a:prstGeom>
        </p:spPr>
        <p:txBody>
          <a:bodyPr vert="horz" lIns="90452" tIns="45226" rIns="90452" bIns="452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4122"/>
            <a:ext cx="2943918" cy="497278"/>
          </a:xfrm>
          <a:prstGeom prst="rect">
            <a:avLst/>
          </a:prstGeom>
        </p:spPr>
        <p:txBody>
          <a:bodyPr vert="horz" lIns="90452" tIns="45226" rIns="90452" bIns="452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016" y="9434122"/>
            <a:ext cx="2943918" cy="497278"/>
          </a:xfrm>
          <a:prstGeom prst="rect">
            <a:avLst/>
          </a:prstGeom>
        </p:spPr>
        <p:txBody>
          <a:bodyPr vert="horz" lIns="90452" tIns="45226" rIns="90452" bIns="45226" rtlCol="0" anchor="b"/>
          <a:lstStyle>
            <a:lvl1pPr algn="r">
              <a:defRPr sz="1200"/>
            </a:lvl1pPr>
          </a:lstStyle>
          <a:p>
            <a:fld id="{26A2C6D3-792E-43F8-BE28-340B7046B34A}" type="slidenum">
              <a:rPr kumimoji="1" lang="ja-JP" altLang="en-US" smtClean="0"/>
              <a:t>‹#›</a:t>
            </a:fld>
            <a:endParaRPr kumimoji="1" lang="ja-JP" altLang="en-US"/>
          </a:p>
        </p:txBody>
      </p:sp>
    </p:spTree>
    <p:extLst>
      <p:ext uri="{BB962C8B-B14F-4D97-AF65-F5344CB8AC3E}">
        <p14:creationId xmlns:p14="http://schemas.microsoft.com/office/powerpoint/2010/main" val="6918503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76FA-F963-89C4-C1A5-762A1FC0E5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90C928-90EC-DE1A-8D1E-4E29558290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15E906-F683-9474-A38F-55D99B1282F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C427C59-2863-3F81-CE69-F807F6A02A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2C6D3-792E-43F8-BE28-340B7046B34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029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AAB8-BD28-A9C9-51F5-C078D6CA98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2E55E9-682F-5D10-9464-876A3178C4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AFA3F1-1D28-260B-B7FE-9B22C05B3F9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E7FD36E-8565-CD24-F2FD-3BF48FD25302}"/>
              </a:ext>
            </a:extLst>
          </p:cNvPr>
          <p:cNvSpPr>
            <a:spLocks noGrp="1"/>
          </p:cNvSpPr>
          <p:nvPr>
            <p:ph type="sldNum" sz="quarter" idx="5"/>
          </p:nvPr>
        </p:nvSpPr>
        <p:spPr/>
        <p:txBody>
          <a:bodyPr/>
          <a:lstStyle/>
          <a:p>
            <a:pPr defTabSz="904524">
              <a:defRPr/>
            </a:pPr>
            <a:fld id="{26A2C6D3-792E-43F8-BE28-340B7046B34A}" type="slidenum">
              <a:rPr kumimoji="1" lang="ja-JP" altLang="en-US">
                <a:solidFill>
                  <a:prstClr val="black"/>
                </a:solidFill>
                <a:latin typeface="游ゴシック" panose="020F0502020204030204"/>
                <a:ea typeface="游ゴシック" panose="020B0400000000000000" pitchFamily="50" charset="-128"/>
              </a:rPr>
              <a:pPr defTabSz="904524">
                <a:defRPr/>
              </a:pPr>
              <a:t>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5279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hart" Target="../charts/chart1.xm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4924-8993-8250-7BDB-51A739772B39}"/>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60A860E-8E03-0B57-EA2B-FA0BB1D16751}"/>
              </a:ext>
            </a:extLst>
          </p:cNvPr>
          <p:cNvSpPr/>
          <p:nvPr/>
        </p:nvSpPr>
        <p:spPr>
          <a:xfrm>
            <a:off x="246968" y="3844124"/>
            <a:ext cx="7100152" cy="2577743"/>
          </a:xfrm>
          <a:prstGeom prst="rect">
            <a:avLst/>
          </a:prstGeom>
          <a:solidFill>
            <a:schemeClr val="accent6">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extBox 4">
            <a:extLst>
              <a:ext uri="{FF2B5EF4-FFF2-40B4-BE49-F238E27FC236}">
                <a16:creationId xmlns:a16="http://schemas.microsoft.com/office/drawing/2014/main" id="{F7B97BC2-316C-598B-24F2-16BB744CFE8C}"/>
              </a:ext>
            </a:extLst>
          </p:cNvPr>
          <p:cNvSpPr txBox="1"/>
          <p:nvPr/>
        </p:nvSpPr>
        <p:spPr>
          <a:xfrm>
            <a:off x="0" y="-94577"/>
            <a:ext cx="7560000" cy="140644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oup 57">
            <a:extLst>
              <a:ext uri="{FF2B5EF4-FFF2-40B4-BE49-F238E27FC236}">
                <a16:creationId xmlns:a16="http://schemas.microsoft.com/office/drawing/2014/main" id="{032A1077-CEB9-5EC6-208D-3393F3253A33}"/>
              </a:ext>
            </a:extLst>
          </p:cNvPr>
          <p:cNvGrpSpPr/>
          <p:nvPr/>
        </p:nvGrpSpPr>
        <p:grpSpPr>
          <a:xfrm>
            <a:off x="0" y="9960083"/>
            <a:ext cx="7560000" cy="741524"/>
            <a:chOff x="0" y="0"/>
            <a:chExt cx="2709333" cy="204871"/>
          </a:xfrm>
        </p:grpSpPr>
        <p:sp>
          <p:nvSpPr>
            <p:cNvPr id="58" name="Freeform 58">
              <a:extLst>
                <a:ext uri="{FF2B5EF4-FFF2-40B4-BE49-F238E27FC236}">
                  <a16:creationId xmlns:a16="http://schemas.microsoft.com/office/drawing/2014/main" id="{4F5E1E36-F418-469F-9F9C-B65E519BE3B5}"/>
                </a:ext>
              </a:extLst>
            </p:cNvPr>
            <p:cNvSpPr/>
            <p:nvPr/>
          </p:nvSpPr>
          <p:spPr>
            <a:xfrm>
              <a:off x="0" y="0"/>
              <a:ext cx="2709333" cy="204871"/>
            </a:xfrm>
            <a:custGeom>
              <a:avLst/>
              <a:gdLst/>
              <a:ahLst/>
              <a:cxnLst/>
              <a:rect l="l" t="t" r="r" b="b"/>
              <a:pathLst>
                <a:path w="2709333" h="204871">
                  <a:moveTo>
                    <a:pt x="0" y="0"/>
                  </a:moveTo>
                  <a:lnTo>
                    <a:pt x="2709333" y="0"/>
                  </a:lnTo>
                  <a:lnTo>
                    <a:pt x="2709333" y="204871"/>
                  </a:lnTo>
                  <a:lnTo>
                    <a:pt x="0" y="204871"/>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9" name="TextBox 59">
              <a:extLst>
                <a:ext uri="{FF2B5EF4-FFF2-40B4-BE49-F238E27FC236}">
                  <a16:creationId xmlns:a16="http://schemas.microsoft.com/office/drawing/2014/main" id="{281669A9-4798-47B7-CED9-5F8586CA2750}"/>
                </a:ext>
              </a:extLst>
            </p:cNvPr>
            <p:cNvSpPr txBox="1"/>
            <p:nvPr/>
          </p:nvSpPr>
          <p:spPr>
            <a:xfrm>
              <a:off x="0" y="-28575"/>
              <a:ext cx="2709333" cy="2334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0" name="Freeform 60">
            <a:extLst>
              <a:ext uri="{FF2B5EF4-FFF2-40B4-BE49-F238E27FC236}">
                <a16:creationId xmlns:a16="http://schemas.microsoft.com/office/drawing/2014/main" id="{03ED6CDA-EDE5-2B6D-2498-7DA2E03CFCDE}"/>
              </a:ext>
            </a:extLst>
          </p:cNvPr>
          <p:cNvSpPr/>
          <p:nvPr/>
        </p:nvSpPr>
        <p:spPr>
          <a:xfrm>
            <a:off x="1566171" y="9980733"/>
            <a:ext cx="4427655" cy="516324"/>
          </a:xfrm>
          <a:custGeom>
            <a:avLst/>
            <a:gdLst/>
            <a:ahLst/>
            <a:cxnLst/>
            <a:rect l="l" t="t" r="r" b="b"/>
            <a:pathLst>
              <a:path w="4427655" h="516324">
                <a:moveTo>
                  <a:pt x="0" y="0"/>
                </a:moveTo>
                <a:lnTo>
                  <a:pt x="4427654" y="0"/>
                </a:lnTo>
                <a:lnTo>
                  <a:pt x="4427654" y="516324"/>
                </a:lnTo>
                <a:lnTo>
                  <a:pt x="0" y="51632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64" name="Group 64">
            <a:extLst>
              <a:ext uri="{FF2B5EF4-FFF2-40B4-BE49-F238E27FC236}">
                <a16:creationId xmlns:a16="http://schemas.microsoft.com/office/drawing/2014/main" id="{0EC609FE-C397-DA52-0E14-AD01D086AAA2}"/>
              </a:ext>
            </a:extLst>
          </p:cNvPr>
          <p:cNvGrpSpPr/>
          <p:nvPr/>
        </p:nvGrpSpPr>
        <p:grpSpPr>
          <a:xfrm>
            <a:off x="3914461" y="339139"/>
            <a:ext cx="2458318" cy="327637"/>
            <a:chOff x="0" y="0"/>
            <a:chExt cx="881006" cy="117418"/>
          </a:xfrm>
        </p:grpSpPr>
        <p:sp>
          <p:nvSpPr>
            <p:cNvPr id="65" name="Freeform 65">
              <a:extLst>
                <a:ext uri="{FF2B5EF4-FFF2-40B4-BE49-F238E27FC236}">
                  <a16:creationId xmlns:a16="http://schemas.microsoft.com/office/drawing/2014/main" id="{3B080C6D-0A8E-4F57-751A-43AD99725E8E}"/>
                </a:ext>
              </a:extLst>
            </p:cNvPr>
            <p:cNvSpPr/>
            <p:nvPr/>
          </p:nvSpPr>
          <p:spPr>
            <a:xfrm>
              <a:off x="0" y="0"/>
              <a:ext cx="881006" cy="117418"/>
            </a:xfrm>
            <a:custGeom>
              <a:avLst/>
              <a:gdLst/>
              <a:ahLst/>
              <a:cxnLst/>
              <a:rect l="l" t="t" r="r" b="b"/>
              <a:pathLst>
                <a:path w="881006" h="117418">
                  <a:moveTo>
                    <a:pt x="0" y="0"/>
                  </a:moveTo>
                  <a:lnTo>
                    <a:pt x="881006" y="0"/>
                  </a:lnTo>
                  <a:lnTo>
                    <a:pt x="881006" y="117418"/>
                  </a:lnTo>
                  <a:lnTo>
                    <a:pt x="0" y="11741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TextBox 66">
              <a:extLst>
                <a:ext uri="{FF2B5EF4-FFF2-40B4-BE49-F238E27FC236}">
                  <a16:creationId xmlns:a16="http://schemas.microsoft.com/office/drawing/2014/main" id="{922F63BF-BBF2-7D47-13BC-2CC41B28AAEC}"/>
                </a:ext>
              </a:extLst>
            </p:cNvPr>
            <p:cNvSpPr txBox="1"/>
            <p:nvPr/>
          </p:nvSpPr>
          <p:spPr>
            <a:xfrm>
              <a:off x="0" y="66675"/>
              <a:ext cx="881006" cy="50743"/>
            </a:xfrm>
            <a:prstGeom prst="rect">
              <a:avLst/>
            </a:prstGeom>
          </p:spPr>
          <p:txBody>
            <a:bodyPr lIns="50800" tIns="50800" rIns="50800" bIns="50800" rtlCol="0" anchor="ctr"/>
            <a:lstStyle/>
            <a:p>
              <a:pPr marL="0" marR="0" lvl="0" indent="0" algn="ctr" defTabSz="914400" rtl="0" eaLnBrk="1" fontAlgn="auto" latinLnBrk="0" hangingPunct="1">
                <a:lnSpc>
                  <a:spcPts val="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2" name="TextBox 76">
            <a:extLst>
              <a:ext uri="{FF2B5EF4-FFF2-40B4-BE49-F238E27FC236}">
                <a16:creationId xmlns:a16="http://schemas.microsoft.com/office/drawing/2014/main" id="{36F88763-442C-3D41-FADB-C4441F1DC8DC}"/>
              </a:ext>
            </a:extLst>
          </p:cNvPr>
          <p:cNvSpPr txBox="1"/>
          <p:nvPr/>
        </p:nvSpPr>
        <p:spPr>
          <a:xfrm>
            <a:off x="6118326" y="9994900"/>
            <a:ext cx="1165124" cy="5078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発行</a:t>
            </a: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郡山りょう事務所</a:t>
            </a:r>
            <a:endPar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TEL:03-6550-1220</a:t>
            </a:r>
            <a:endParaRPr kumimoji="0" lang="en-US" sz="2000" b="0" i="0" u="none" strike="noStrike" kern="1200" cap="none" spc="0" normalizeH="0" baseline="0" noProof="0" dirty="0">
              <a:ln>
                <a:noFill/>
              </a:ln>
              <a:solidFill>
                <a:srgbClr val="FFFFFF"/>
              </a:solidFill>
              <a:effectLst/>
              <a:uLnTx/>
              <a:uFillTx/>
              <a:latin typeface="Rounded M+ Bold"/>
              <a:ea typeface="Rounded M+ Bold"/>
              <a:cs typeface="+mn-cs"/>
            </a:endParaRPr>
          </a:p>
        </p:txBody>
      </p:sp>
      <p:sp>
        <p:nvSpPr>
          <p:cNvPr id="8" name="Google Shape;92;p1">
            <a:extLst>
              <a:ext uri="{FF2B5EF4-FFF2-40B4-BE49-F238E27FC236}">
                <a16:creationId xmlns:a16="http://schemas.microsoft.com/office/drawing/2014/main" id="{7087D785-FE55-107D-14EA-6B0B9C1D9A6B}"/>
              </a:ext>
            </a:extLst>
          </p:cNvPr>
          <p:cNvSpPr/>
          <p:nvPr/>
        </p:nvSpPr>
        <p:spPr>
          <a:xfrm>
            <a:off x="0" y="0"/>
            <a:ext cx="7556500" cy="1408857"/>
          </a:xfrm>
          <a:prstGeom prst="flowChartDocument">
            <a:avLst/>
          </a:prstGeom>
          <a:solidFill>
            <a:srgbClr val="EA550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 name="Google Shape;95;p1">
            <a:extLst>
              <a:ext uri="{FF2B5EF4-FFF2-40B4-BE49-F238E27FC236}">
                <a16:creationId xmlns:a16="http://schemas.microsoft.com/office/drawing/2014/main" id="{D5FFECB1-D83C-F4A8-F52F-0B155AE2FA18}"/>
              </a:ext>
            </a:extLst>
          </p:cNvPr>
          <p:cNvSpPr txBox="1"/>
          <p:nvPr/>
        </p:nvSpPr>
        <p:spPr>
          <a:xfrm>
            <a:off x="315377" y="130980"/>
            <a:ext cx="3129961" cy="6955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7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郡山りょう</a:t>
            </a:r>
            <a:endParaRPr kumimoji="0" sz="18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1" name="Google Shape;96;p1">
            <a:extLst>
              <a:ext uri="{FF2B5EF4-FFF2-40B4-BE49-F238E27FC236}">
                <a16:creationId xmlns:a16="http://schemas.microsoft.com/office/drawing/2014/main" id="{8DDA7A72-7533-A7FA-A55D-3A77F1452E44}"/>
              </a:ext>
            </a:extLst>
          </p:cNvPr>
          <p:cNvSpPr txBox="1"/>
          <p:nvPr/>
        </p:nvSpPr>
        <p:spPr>
          <a:xfrm>
            <a:off x="335773" y="602141"/>
            <a:ext cx="3742250" cy="7755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マンスリーレポート</a:t>
            </a:r>
            <a:r>
              <a:rPr kumimoji="0" lang="ja-JP" altLang="en-US" sz="36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  </a:t>
            </a:r>
            <a:endParaRPr kumimoji="0" sz="20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4" name="Google Shape;97;p1">
            <a:extLst>
              <a:ext uri="{FF2B5EF4-FFF2-40B4-BE49-F238E27FC236}">
                <a16:creationId xmlns:a16="http://schemas.microsoft.com/office/drawing/2014/main" id="{E5C9C9EA-70D0-15AC-DCF3-7638600E57E4}"/>
              </a:ext>
            </a:extLst>
          </p:cNvPr>
          <p:cNvSpPr txBox="1"/>
          <p:nvPr/>
        </p:nvSpPr>
        <p:spPr>
          <a:xfrm>
            <a:off x="3110807" y="156632"/>
            <a:ext cx="991814" cy="64120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Calibri"/>
                <a:sym typeface="Calibri"/>
              </a:rPr>
              <a:t>2025</a:t>
            </a:r>
          </a:p>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2499"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Calibri"/>
                <a:sym typeface="Calibri"/>
              </a:rPr>
              <a:t>11</a:t>
            </a:r>
            <a:r>
              <a:rPr kumimoji="0" lang="ja-JP" altLang="en-US" sz="2499"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Calibri"/>
                <a:sym typeface="Calibri"/>
              </a:rPr>
              <a:t>月号</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グループ化 14">
            <a:extLst>
              <a:ext uri="{FF2B5EF4-FFF2-40B4-BE49-F238E27FC236}">
                <a16:creationId xmlns:a16="http://schemas.microsoft.com/office/drawing/2014/main" id="{7F5B74E0-DE5E-F560-E447-44462860244D}"/>
              </a:ext>
            </a:extLst>
          </p:cNvPr>
          <p:cNvGrpSpPr/>
          <p:nvPr/>
        </p:nvGrpSpPr>
        <p:grpSpPr>
          <a:xfrm>
            <a:off x="4145798" y="160381"/>
            <a:ext cx="2209158" cy="866813"/>
            <a:chOff x="4188691" y="341947"/>
            <a:chExt cx="2248496" cy="936674"/>
          </a:xfrm>
        </p:grpSpPr>
        <p:sp>
          <p:nvSpPr>
            <p:cNvPr id="17" name="Google Shape;100;p1">
              <a:extLst>
                <a:ext uri="{FF2B5EF4-FFF2-40B4-BE49-F238E27FC236}">
                  <a16:creationId xmlns:a16="http://schemas.microsoft.com/office/drawing/2014/main" id="{AECE6807-CA84-5E78-31C4-379A27D92933}"/>
                </a:ext>
              </a:extLst>
            </p:cNvPr>
            <p:cNvSpPr/>
            <p:nvPr/>
          </p:nvSpPr>
          <p:spPr>
            <a:xfrm>
              <a:off x="4188691" y="341947"/>
              <a:ext cx="2248496" cy="936674"/>
            </a:xfrm>
            <a:prstGeom prst="roundRect">
              <a:avLst>
                <a:gd name="adj" fmla="val 2733"/>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nvGrpSpPr>
            <p:cNvPr id="18" name="Google Shape;101;p1">
              <a:extLst>
                <a:ext uri="{FF2B5EF4-FFF2-40B4-BE49-F238E27FC236}">
                  <a16:creationId xmlns:a16="http://schemas.microsoft.com/office/drawing/2014/main" id="{52356604-AC65-AAF4-B2F6-01299BADAFA2}"/>
                </a:ext>
              </a:extLst>
            </p:cNvPr>
            <p:cNvGrpSpPr/>
            <p:nvPr/>
          </p:nvGrpSpPr>
          <p:grpSpPr>
            <a:xfrm>
              <a:off x="4900394" y="488712"/>
              <a:ext cx="1476701" cy="675998"/>
              <a:chOff x="4809616" y="453141"/>
              <a:chExt cx="1476701" cy="675998"/>
            </a:xfrm>
          </p:grpSpPr>
          <p:sp>
            <p:nvSpPr>
              <p:cNvPr id="35" name="Google Shape;107;p1">
                <a:extLst>
                  <a:ext uri="{FF2B5EF4-FFF2-40B4-BE49-F238E27FC236}">
                    <a16:creationId xmlns:a16="http://schemas.microsoft.com/office/drawing/2014/main" id="{6EDE8AE6-5EF0-9ACA-A447-6A85B47029F0}"/>
                  </a:ext>
                </a:extLst>
              </p:cNvPr>
              <p:cNvSpPr txBox="1"/>
              <p:nvPr/>
            </p:nvSpPr>
            <p:spPr>
              <a:xfrm>
                <a:off x="4809616" y="453141"/>
                <a:ext cx="1476701" cy="558738"/>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4999"/>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LINE</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公式の</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登録</a:t>
                </a:r>
                <a:endPar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endParaRPr>
              </a:p>
              <a:p>
                <a:pPr marL="0" marR="0" lvl="0" indent="0" algn="just" defTabSz="914400" rtl="0" eaLnBrk="1" fontAlgn="auto" latinLnBrk="0" hangingPunct="1">
                  <a:lnSpc>
                    <a:spcPct val="104999"/>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お願いします！</a:t>
                </a:r>
                <a:endParaRPr kumimoji="0" sz="4800" b="0"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Google Shape;108;p1">
                <a:extLst>
                  <a:ext uri="{FF2B5EF4-FFF2-40B4-BE49-F238E27FC236}">
                    <a16:creationId xmlns:a16="http://schemas.microsoft.com/office/drawing/2014/main" id="{C06A0941-7386-4DF7-F4CF-D451E37BD2DC}"/>
                  </a:ext>
                </a:extLst>
              </p:cNvPr>
              <p:cNvSpPr/>
              <p:nvPr/>
            </p:nvSpPr>
            <p:spPr>
              <a:xfrm rot="16204817">
                <a:off x="6028837" y="929013"/>
                <a:ext cx="146018" cy="254234"/>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00B05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grpSp>
      <p:sp>
        <p:nvSpPr>
          <p:cNvPr id="44" name="TextBox 77">
            <a:extLst>
              <a:ext uri="{FF2B5EF4-FFF2-40B4-BE49-F238E27FC236}">
                <a16:creationId xmlns:a16="http://schemas.microsoft.com/office/drawing/2014/main" id="{FF72CFE6-D8D7-B2FF-7A69-3E06A1B795D0}"/>
              </a:ext>
            </a:extLst>
          </p:cNvPr>
          <p:cNvSpPr txBox="1"/>
          <p:nvPr/>
        </p:nvSpPr>
        <p:spPr>
          <a:xfrm>
            <a:off x="259498" y="6396002"/>
            <a:ext cx="6115106" cy="417422"/>
          </a:xfrm>
          <a:prstGeom prst="rect">
            <a:avLst/>
          </a:prstGeom>
          <a:ln>
            <a:noFill/>
          </a:ln>
        </p:spPr>
        <p:txBody>
          <a:bodyPr wrap="square" lIns="0" tIns="0" rIns="0" bIns="0" rtlCol="0" anchor="t">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rPr>
              <a:t>郡山りょうの委員会が</a:t>
            </a:r>
            <a:r>
              <a:rPr lang="ja-JP" altLang="en-US" sz="2400" dirty="0">
                <a:solidFill>
                  <a:srgbClr val="EA5504"/>
                </a:solidFill>
                <a:latin typeface="HGPSoeiKakugothicUB" panose="020B0900000000000000" pitchFamily="34" charset="-128"/>
                <a:ea typeface="HGPSoeiKakugothicUB" panose="020B0900000000000000" pitchFamily="34" charset="-128"/>
              </a:rPr>
              <a:t>決定</a:t>
            </a:r>
            <a:r>
              <a:rPr kumimoji="0" lang="ja-JP" alt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rPr>
              <a:t>！</a:t>
            </a:r>
            <a:endParaRPr kumimoji="0" 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endParaRPr>
          </a:p>
        </p:txBody>
      </p:sp>
      <p:cxnSp>
        <p:nvCxnSpPr>
          <p:cNvPr id="34" name="直線コネクタ 33">
            <a:extLst>
              <a:ext uri="{FF2B5EF4-FFF2-40B4-BE49-F238E27FC236}">
                <a16:creationId xmlns:a16="http://schemas.microsoft.com/office/drawing/2014/main" id="{722191C1-2718-8ED0-D01A-3FDD2DE17411}"/>
              </a:ext>
            </a:extLst>
          </p:cNvPr>
          <p:cNvCxnSpPr>
            <a:cxnSpLocks/>
          </p:cNvCxnSpPr>
          <p:nvPr/>
        </p:nvCxnSpPr>
        <p:spPr>
          <a:xfrm>
            <a:off x="4845050" y="850900"/>
            <a:ext cx="120863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1" name="図 80" descr="口に手を当てている男性&#10;&#10;AI によって生成されたコンテンツは間違っている可能性があります。">
            <a:extLst>
              <a:ext uri="{FF2B5EF4-FFF2-40B4-BE49-F238E27FC236}">
                <a16:creationId xmlns:a16="http://schemas.microsoft.com/office/drawing/2014/main" id="{BA437B91-EFE0-F962-ACC2-D41AD96A6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111" y="166204"/>
            <a:ext cx="844113" cy="844113"/>
          </a:xfrm>
          <a:prstGeom prst="rect">
            <a:avLst/>
          </a:prstGeom>
        </p:spPr>
      </p:pic>
      <p:pic>
        <p:nvPicPr>
          <p:cNvPr id="1026" name="Picture 2">
            <a:extLst>
              <a:ext uri="{FF2B5EF4-FFF2-40B4-BE49-F238E27FC236}">
                <a16:creationId xmlns:a16="http://schemas.microsoft.com/office/drawing/2014/main" id="{F5B8A262-1E7C-6A24-4611-5E0AC4E93C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873" y="166204"/>
            <a:ext cx="844113" cy="84411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77">
            <a:extLst>
              <a:ext uri="{FF2B5EF4-FFF2-40B4-BE49-F238E27FC236}">
                <a16:creationId xmlns:a16="http://schemas.microsoft.com/office/drawing/2014/main" id="{8AD427A0-0F10-7E2B-19AA-71FD77337DAA}"/>
              </a:ext>
            </a:extLst>
          </p:cNvPr>
          <p:cNvSpPr txBox="1"/>
          <p:nvPr/>
        </p:nvSpPr>
        <p:spPr>
          <a:xfrm>
            <a:off x="302170" y="3838156"/>
            <a:ext cx="7100152" cy="408766"/>
          </a:xfrm>
          <a:prstGeom prst="rect">
            <a:avLst/>
          </a:prstGeom>
          <a:ln>
            <a:noFill/>
          </a:ln>
        </p:spPr>
        <p:txBody>
          <a:bodyPr wrap="square" lIns="0" tIns="0" rIns="0" bIns="0" rtlCol="0" anchor="t">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lang="en-US" altLang="ja-JP" sz="2000" dirty="0">
                <a:solidFill>
                  <a:srgbClr val="10253F"/>
                </a:solidFill>
                <a:latin typeface="HGPSoeiKakugothicUB" panose="020B0900000000000000" pitchFamily="34" charset="-128"/>
                <a:ea typeface="HGPSoeiKakugothicUB" panose="020B0900000000000000" pitchFamily="34" charset="-128"/>
              </a:rPr>
              <a:t>10/21</a:t>
            </a:r>
            <a:r>
              <a:rPr lang="ja-JP" altLang="en-US" sz="2000" dirty="0">
                <a:solidFill>
                  <a:srgbClr val="10253F"/>
                </a:solidFill>
                <a:latin typeface="HGPSoeiKakugothicUB" panose="020B0900000000000000" pitchFamily="34" charset="-128"/>
                <a:ea typeface="HGPSoeiKakugothicUB" panose="020B0900000000000000" pitchFamily="34" charset="-128"/>
              </a:rPr>
              <a:t>第</a:t>
            </a:r>
            <a:r>
              <a:rPr lang="en-US" altLang="ja-JP" sz="2000" dirty="0">
                <a:solidFill>
                  <a:srgbClr val="10253F"/>
                </a:solidFill>
                <a:latin typeface="HGPSoeiKakugothicUB" panose="020B0900000000000000" pitchFamily="34" charset="-128"/>
                <a:ea typeface="HGPSoeiKakugothicUB" panose="020B0900000000000000" pitchFamily="34" charset="-128"/>
              </a:rPr>
              <a:t>219</a:t>
            </a:r>
            <a:r>
              <a:rPr lang="ja-JP" altLang="en-US" sz="2000" dirty="0">
                <a:solidFill>
                  <a:srgbClr val="10253F"/>
                </a:solidFill>
                <a:latin typeface="HGPSoeiKakugothicUB" panose="020B0900000000000000" pitchFamily="34" charset="-128"/>
                <a:ea typeface="HGPSoeiKakugothicUB" panose="020B0900000000000000" pitchFamily="34" charset="-128"/>
              </a:rPr>
              <a:t>回国会（臨時会）開会！</a:t>
            </a:r>
            <a:r>
              <a:rPr lang="ja-JP" altLang="en-US" sz="2000" dirty="0">
                <a:solidFill>
                  <a:srgbClr val="FF0000"/>
                </a:solidFill>
                <a:latin typeface="HGPSoeiKakugothicUB" panose="020B0900000000000000" pitchFamily="34" charset="-128"/>
                <a:ea typeface="HGPSoeiKakugothicUB" panose="020B0900000000000000" pitchFamily="34" charset="-128"/>
              </a:rPr>
              <a:t>自維政権・現時点の勢力図</a:t>
            </a:r>
            <a:endParaRPr kumimoji="0" lang="en-US" sz="2000" b="0" i="0" u="none" strike="noStrike" kern="1200" cap="none" spc="0" normalizeH="0" baseline="0" noProof="0" dirty="0">
              <a:ln>
                <a:noFill/>
              </a:ln>
              <a:solidFill>
                <a:srgbClr val="FF0000"/>
              </a:solidFill>
              <a:effectLst/>
              <a:uLnTx/>
              <a:uFillTx/>
              <a:latin typeface="HGPSoeiKakugothicUB" panose="020B0900000000000000" pitchFamily="34" charset="-128"/>
              <a:ea typeface="HGPSoeiKakugothicUB" panose="020B0900000000000000" pitchFamily="34" charset="-128"/>
              <a:cs typeface="+mn-cs"/>
            </a:endParaRPr>
          </a:p>
        </p:txBody>
      </p:sp>
      <p:sp>
        <p:nvSpPr>
          <p:cNvPr id="25" name="TextBox 77">
            <a:extLst>
              <a:ext uri="{FF2B5EF4-FFF2-40B4-BE49-F238E27FC236}">
                <a16:creationId xmlns:a16="http://schemas.microsoft.com/office/drawing/2014/main" id="{F1DAD95B-2446-B2AD-7FD7-BA2FE2CF03E7}"/>
              </a:ext>
            </a:extLst>
          </p:cNvPr>
          <p:cNvSpPr txBox="1"/>
          <p:nvPr/>
        </p:nvSpPr>
        <p:spPr>
          <a:xfrm>
            <a:off x="1134754" y="1469490"/>
            <a:ext cx="6240136" cy="906915"/>
          </a:xfrm>
          <a:prstGeom prst="rect">
            <a:avLst/>
          </a:prstGeom>
          <a:ln>
            <a:noFill/>
          </a:ln>
        </p:spPr>
        <p:txBody>
          <a:bodyPr wrap="square" lIns="0" tIns="0" rIns="0" bIns="0" rtlCol="0" anchor="t">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schemeClr val="tx2">
                    <a:lumMod val="50000"/>
                  </a:schemeClr>
                </a:solidFill>
                <a:effectLst/>
                <a:uLnTx/>
                <a:uFillTx/>
                <a:latin typeface="HGP創英ﾌﾟﾚｾﾞﾝｽEB" panose="02020800000000000000" pitchFamily="18" charset="-128"/>
                <a:ea typeface="HGP創英ﾌﾟﾚｾﾞﾝｽEB" panose="02020800000000000000" pitchFamily="18" charset="-128"/>
              </a:rPr>
              <a:t>ようやく</a:t>
            </a:r>
            <a:r>
              <a:rPr lang="ja-JP" altLang="en-US" sz="2200" dirty="0">
                <a:solidFill>
                  <a:schemeClr val="tx2">
                    <a:lumMod val="50000"/>
                  </a:schemeClr>
                </a:solidFill>
                <a:latin typeface="HGP創英ﾌﾟﾚｾﾞﾝｽEB" panose="02020800000000000000" pitchFamily="18" charset="-128"/>
                <a:ea typeface="HGP創英ﾌﾟﾚｾﾞﾝｽEB" panose="02020800000000000000" pitchFamily="18" charset="-128"/>
              </a:rPr>
              <a:t>始まる臨時国会！置き去りにされてきた国民の</a:t>
            </a:r>
            <a:endParaRPr lang="en-US" altLang="ja-JP" sz="2200" dirty="0">
              <a:solidFill>
                <a:schemeClr val="tx2">
                  <a:lumMod val="50000"/>
                </a:schemeClr>
              </a:solidFill>
              <a:latin typeface="HGP創英ﾌﾟﾚｾﾞﾝｽEB" panose="02020800000000000000" pitchFamily="18" charset="-128"/>
              <a:ea typeface="HGP創英ﾌﾟﾚｾﾞﾝｽEB" panose="02020800000000000000" pitchFamily="18" charset="-128"/>
            </a:endParaRPr>
          </a:p>
          <a:p>
            <a:pPr marL="0" marR="0" lvl="0" indent="0" algn="l" defTabSz="914400" rtl="0" eaLnBrk="1" fontAlgn="auto" latinLnBrk="0" hangingPunct="1">
              <a:lnSpc>
                <a:spcPts val="3780"/>
              </a:lnSpc>
              <a:spcBef>
                <a:spcPts val="0"/>
              </a:spcBef>
              <a:spcAft>
                <a:spcPts val="0"/>
              </a:spcAft>
              <a:buClrTx/>
              <a:buSzTx/>
              <a:buFontTx/>
              <a:buNone/>
              <a:tabLst/>
              <a:defRPr/>
            </a:pPr>
            <a:r>
              <a:rPr lang="ja-JP" altLang="en-US" sz="2200" dirty="0">
                <a:solidFill>
                  <a:srgbClr val="EA5504"/>
                </a:solidFill>
                <a:latin typeface="HGP創英ﾌﾟﾚｾﾞﾝｽEB" panose="02020800000000000000" pitchFamily="18" charset="-128"/>
                <a:ea typeface="HGP創英ﾌﾟﾚｾﾞﾝｽEB" panose="02020800000000000000" pitchFamily="18" charset="-128"/>
              </a:rPr>
              <a:t>「現場の声」</a:t>
            </a:r>
            <a:r>
              <a:rPr lang="ja-JP" altLang="en-US" sz="2200" dirty="0">
                <a:solidFill>
                  <a:schemeClr val="tx2">
                    <a:lumMod val="50000"/>
                  </a:schemeClr>
                </a:solidFill>
                <a:latin typeface="HGP創英ﾌﾟﾚｾﾞﾝｽEB" panose="02020800000000000000" pitchFamily="18" charset="-128"/>
                <a:ea typeface="HGP創英ﾌﾟﾚｾﾞﾝｽEB" panose="02020800000000000000" pitchFamily="18" charset="-128"/>
              </a:rPr>
              <a:t>を国会へ届け、政治の力で不安をなくす！</a:t>
            </a:r>
            <a:endParaRPr lang="en-US" altLang="ja-JP" sz="2200" dirty="0">
              <a:solidFill>
                <a:schemeClr val="tx2">
                  <a:lumMod val="50000"/>
                </a:schemeClr>
              </a:solidFill>
              <a:latin typeface="HGP創英ﾌﾟﾚｾﾞﾝｽEB" panose="02020800000000000000" pitchFamily="18" charset="-128"/>
              <a:ea typeface="HGP創英ﾌﾟﾚｾﾞﾝｽEB" panose="02020800000000000000" pitchFamily="18" charset="-128"/>
            </a:endParaRPr>
          </a:p>
        </p:txBody>
      </p:sp>
      <p:pic>
        <p:nvPicPr>
          <p:cNvPr id="42" name="図 41">
            <a:extLst>
              <a:ext uri="{FF2B5EF4-FFF2-40B4-BE49-F238E27FC236}">
                <a16:creationId xmlns:a16="http://schemas.microsoft.com/office/drawing/2014/main" id="{E642657A-8D9C-2708-61CF-E021A955DF29}"/>
              </a:ext>
            </a:extLst>
          </p:cNvPr>
          <p:cNvPicPr>
            <a:picLocks noChangeAspect="1"/>
          </p:cNvPicPr>
          <p:nvPr/>
        </p:nvPicPr>
        <p:blipFill>
          <a:blip r:embed="rId6" cstate="print">
            <a:extLst>
              <a:ext uri="{28A0092B-C50C-407E-A947-70E740481C1C}">
                <a14:useLocalDpi xmlns:a14="http://schemas.microsoft.com/office/drawing/2010/main" val="0"/>
              </a:ext>
            </a:extLst>
          </a:blip>
          <a:srcRect l="15843" t="2958" r="17309" b="22358"/>
          <a:stretch>
            <a:fillRect/>
          </a:stretch>
        </p:blipFill>
        <p:spPr>
          <a:xfrm>
            <a:off x="224674" y="1375470"/>
            <a:ext cx="962776" cy="1075630"/>
          </a:xfrm>
          <a:prstGeom prst="rect">
            <a:avLst/>
          </a:prstGeom>
        </p:spPr>
      </p:pic>
      <p:grpSp>
        <p:nvGrpSpPr>
          <p:cNvPr id="2" name="グループ化 1">
            <a:extLst>
              <a:ext uri="{FF2B5EF4-FFF2-40B4-BE49-F238E27FC236}">
                <a16:creationId xmlns:a16="http://schemas.microsoft.com/office/drawing/2014/main" id="{CBDBADED-3F83-C6B6-547A-9B84B4E1DCC5}"/>
              </a:ext>
            </a:extLst>
          </p:cNvPr>
          <p:cNvGrpSpPr/>
          <p:nvPr/>
        </p:nvGrpSpPr>
        <p:grpSpPr>
          <a:xfrm>
            <a:off x="206508" y="2417312"/>
            <a:ext cx="7125236" cy="1420504"/>
            <a:chOff x="206508" y="2498592"/>
            <a:chExt cx="7125236" cy="1420504"/>
          </a:xfrm>
        </p:grpSpPr>
        <p:sp>
          <p:nvSpPr>
            <p:cNvPr id="32" name="テキスト ボックス 31">
              <a:extLst>
                <a:ext uri="{FF2B5EF4-FFF2-40B4-BE49-F238E27FC236}">
                  <a16:creationId xmlns:a16="http://schemas.microsoft.com/office/drawing/2014/main" id="{FDE5260A-9C60-467B-001B-F58A120C3939}"/>
                </a:ext>
              </a:extLst>
            </p:cNvPr>
            <p:cNvSpPr txBox="1"/>
            <p:nvPr/>
          </p:nvSpPr>
          <p:spPr>
            <a:xfrm>
              <a:off x="206508" y="2498592"/>
              <a:ext cx="7125236" cy="1195199"/>
            </a:xfrm>
            <a:prstGeom prst="rect">
              <a:avLst/>
            </a:prstGeom>
            <a:noFill/>
          </p:spPr>
          <p:txBody>
            <a:bodyPr wrap="square" rtlCol="0">
              <a:spAutoFit/>
            </a:bodyPr>
            <a:lstStyle/>
            <a:p>
              <a:pPr lvl="0" algn="just">
                <a:lnSpc>
                  <a:spcPts val="1640"/>
                </a:lnSpc>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夏の参議院選挙から</a:t>
              </a:r>
              <a:r>
                <a:rPr kumimoji="0"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約３カ月</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。自民党総裁選挙</a:t>
              </a:r>
              <a:r>
                <a:rPr lang="ja-JP" altLang="en-US" sz="1200" dirty="0">
                  <a:solidFill>
                    <a:prstClr val="black"/>
                  </a:solidFill>
                  <a:latin typeface="BIZ UDPゴシック" panose="020B0400000000000000" pitchFamily="50" charset="-128"/>
                  <a:ea typeface="BIZ UDPゴシック" panose="020B0400000000000000" pitchFamily="50" charset="-128"/>
                </a:rPr>
                <a:t>によって、</a:t>
              </a:r>
              <a:r>
                <a:rPr kumimoji="0" lang="ja-JP" altLang="en-US" sz="120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物価高対策や経済対策はそっちのけ。</a:t>
              </a:r>
              <a:r>
                <a:rPr kumimoji="0"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政治空白が続きました。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単独で過半数を占める政党</a:t>
              </a:r>
              <a:r>
                <a:rPr lang="ja-JP" altLang="en-US" sz="1200" dirty="0">
                  <a:solidFill>
                    <a:prstClr val="black"/>
                  </a:solidFill>
                  <a:latin typeface="BIZ UDPゴシック" panose="020B0400000000000000" pitchFamily="50" charset="-128"/>
                  <a:ea typeface="BIZ UDPゴシック" panose="020B0400000000000000" pitchFamily="50" charset="-128"/>
                </a:rPr>
                <a:t>も</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なくなり、</a:t>
              </a:r>
              <a:r>
                <a:rPr lang="ja-JP" altLang="en-US" sz="1400" b="1" dirty="0">
                  <a:solidFill>
                    <a:srgbClr val="197EC6"/>
                  </a:solidFill>
                  <a:latin typeface="BIZ UDPゴシック" panose="020B0400000000000000" pitchFamily="50" charset="-128"/>
                  <a:ea typeface="BIZ UDPゴシック" panose="020B0400000000000000" pitchFamily="50" charset="-128"/>
                </a:rPr>
                <a:t>少数（政党）乱立の状況</a:t>
              </a:r>
              <a:r>
                <a:rPr lang="ja-JP" altLang="en-US" sz="1200" b="1" dirty="0">
                  <a:latin typeface="BIZ UDPゴシック" panose="020B0400000000000000" pitchFamily="50" charset="-128"/>
                  <a:ea typeface="BIZ UDPゴシック" panose="020B0400000000000000" pitchFamily="50" charset="-128"/>
                </a:rPr>
                <a:t>に</a:t>
              </a:r>
              <a:r>
                <a:rPr lang="ja-JP" altLang="en-US" sz="1200" b="1" dirty="0">
                  <a:solidFill>
                    <a:prstClr val="black"/>
                  </a:solidFill>
                  <a:latin typeface="BIZ UDPゴシック" panose="020B0400000000000000" pitchFamily="50" charset="-128"/>
                  <a:ea typeface="BIZ UDPゴシック" panose="020B0400000000000000" pitchFamily="50" charset="-128"/>
                </a:rPr>
                <a:t>。</a:t>
              </a:r>
              <a:endParaRPr lang="en-US" altLang="ja-JP" sz="1200" b="1" dirty="0">
                <a:solidFill>
                  <a:prstClr val="black"/>
                </a:solidFill>
                <a:latin typeface="BIZ UDPゴシック" panose="020B0400000000000000" pitchFamily="50" charset="-128"/>
                <a:ea typeface="BIZ UDPゴシック" panose="020B0400000000000000" pitchFamily="50" charset="-128"/>
              </a:endParaRPr>
            </a:p>
            <a:p>
              <a:pPr lvl="0" algn="just">
                <a:lnSpc>
                  <a:spcPts val="1640"/>
                </a:lnSpc>
                <a:defRPr/>
              </a:pPr>
              <a:r>
                <a:rPr kumimoji="0" lang="ja-JP" altLang="en-US" sz="12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これにより</a:t>
              </a:r>
              <a:r>
                <a:rPr kumimoji="0"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政局</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は、</a:t>
              </a:r>
              <a:r>
                <a:rPr kumimoji="0"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不安定</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lang="ja-JP" altLang="en-US" sz="1200" dirty="0">
                  <a:solidFill>
                    <a:prstClr val="black"/>
                  </a:solidFill>
                  <a:latin typeface="BIZ UDPゴシック" panose="020B0400000000000000" pitchFamily="50" charset="-128"/>
                  <a:ea typeface="BIZ UDPゴシック" panose="020B0400000000000000" pitchFamily="50" charset="-128"/>
                </a:rPr>
                <a:t>閣外協力の連立政権の本気度も全く不透明</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ですが、郡山りょうは </a:t>
              </a:r>
              <a:r>
                <a:rPr kumimoji="0" lang="ja-JP" altLang="en-US" sz="1400" b="1" i="0" u="none" strike="noStrike" kern="1200" cap="none" spc="0" normalizeH="0" baseline="0" noProof="0" dirty="0">
                  <a:ln>
                    <a:noFill/>
                  </a:ln>
                  <a:solidFill>
                    <a:srgbClr val="EA5504"/>
                  </a:solidFill>
                  <a:effectLst/>
                  <a:uLnTx/>
                  <a:uFillTx/>
                  <a:latin typeface="BIZ UDPゴシック" panose="020B0400000000000000" pitchFamily="50" charset="-128"/>
                  <a:ea typeface="BIZ UDPゴシック" panose="020B0400000000000000" pitchFamily="50" charset="-128"/>
                </a:rPr>
                <a:t>「はたらく」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ことを</a:t>
              </a:r>
              <a:r>
                <a:rPr kumimoji="0" lang="ja-JP" altLang="en-US"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大事にしたい！</a:t>
              </a:r>
              <a:endParaRPr kumimoji="0" lang="en-US" altLang="ja-JP" sz="1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just">
                <a:lnSpc>
                  <a:spcPts val="1080"/>
                </a:lnSpc>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nSpc>
                  <a:spcPts val="1080"/>
                </a:lnSpc>
                <a:defRPr/>
              </a:pPr>
              <a:r>
                <a:rPr kumimoji="0" lang="en-US" altLang="ja-JP" sz="1600" b="1" i="0" u="none" strike="noStrike" kern="1200" cap="none" spc="0" normalizeH="0" baseline="0" noProof="0" dirty="0">
                  <a:ln>
                    <a:noFill/>
                  </a:ln>
                  <a:solidFill>
                    <a:srgbClr val="EA5504"/>
                  </a:solidFill>
                  <a:effectLst/>
                  <a:uLnTx/>
                  <a:uFillTx/>
                  <a:latin typeface="BIZ UDPゴシック" panose="020B0400000000000000" pitchFamily="50" charset="-128"/>
                  <a:ea typeface="BIZ UDPゴシック" panose="020B0400000000000000" pitchFamily="50" charset="-128"/>
                </a:rPr>
                <a:t>『 </a:t>
              </a:r>
              <a:r>
                <a:rPr kumimoji="0" lang="ja-JP" altLang="en-US" sz="1600" b="1" i="0" u="none" strike="noStrike" kern="1200" cap="none" spc="0" normalizeH="0" baseline="0" noProof="0" dirty="0">
                  <a:ln>
                    <a:noFill/>
                  </a:ln>
                  <a:solidFill>
                    <a:srgbClr val="EA5504"/>
                  </a:solidFill>
                  <a:effectLst/>
                  <a:uLnTx/>
                  <a:uFillTx/>
                  <a:latin typeface="BIZ UDPゴシック" panose="020B0400000000000000" pitchFamily="50" charset="-128"/>
                  <a:ea typeface="BIZ UDPゴシック" panose="020B0400000000000000" pitchFamily="50" charset="-128"/>
                </a:rPr>
                <a:t>はたらく者の声なき声を国政に届け、課題解決に取り組みます！ </a:t>
              </a:r>
              <a:r>
                <a:rPr lang="en-US" altLang="ja-JP" sz="1600" b="1" dirty="0">
                  <a:solidFill>
                    <a:srgbClr val="EA5504"/>
                  </a:solidFill>
                  <a:latin typeface="BIZ UDPゴシック" panose="020B0400000000000000" pitchFamily="50" charset="-128"/>
                  <a:ea typeface="BIZ UDPゴシック" panose="020B0400000000000000" pitchFamily="50" charset="-128"/>
                </a:rPr>
                <a:t>』</a:t>
              </a:r>
              <a:endParaRPr kumimoji="0" lang="en-US" altLang="ja-JP" sz="1600" b="1" i="0" u="none" strike="noStrike" kern="1200" cap="none" spc="0" normalizeH="0" baseline="0" noProof="0" dirty="0">
                <a:ln>
                  <a:noFill/>
                </a:ln>
                <a:solidFill>
                  <a:srgbClr val="EA5504"/>
                </a:solidFill>
                <a:effectLst/>
                <a:uLnTx/>
                <a:uFillTx/>
                <a:latin typeface="BIZ UDPゴシック" panose="020B0400000000000000" pitchFamily="50" charset="-128"/>
                <a:ea typeface="BIZ UDPゴシック" panose="020B0400000000000000" pitchFamily="50" charset="-128"/>
              </a:endParaRPr>
            </a:p>
          </p:txBody>
        </p:sp>
        <p:pic>
          <p:nvPicPr>
            <p:cNvPr id="1036" name="Picture 4">
              <a:extLst>
                <a:ext uri="{FF2B5EF4-FFF2-40B4-BE49-F238E27FC236}">
                  <a16:creationId xmlns:a16="http://schemas.microsoft.com/office/drawing/2014/main" id="{35CA06AC-636D-B913-AAA5-82F8862C0E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8418" y="3641250"/>
              <a:ext cx="1159110" cy="277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グループ化 94">
            <a:extLst>
              <a:ext uri="{FF2B5EF4-FFF2-40B4-BE49-F238E27FC236}">
                <a16:creationId xmlns:a16="http://schemas.microsoft.com/office/drawing/2014/main" id="{30652A69-BAA0-C06E-E990-D8964A9E7B6E}"/>
              </a:ext>
            </a:extLst>
          </p:cNvPr>
          <p:cNvGrpSpPr/>
          <p:nvPr/>
        </p:nvGrpSpPr>
        <p:grpSpPr>
          <a:xfrm>
            <a:off x="169593" y="7090611"/>
            <a:ext cx="7294972" cy="624595"/>
            <a:chOff x="296593" y="7074051"/>
            <a:chExt cx="7294972" cy="624595"/>
          </a:xfrm>
        </p:grpSpPr>
        <p:sp>
          <p:nvSpPr>
            <p:cNvPr id="48" name="正方形/長方形 47">
              <a:extLst>
                <a:ext uri="{FF2B5EF4-FFF2-40B4-BE49-F238E27FC236}">
                  <a16:creationId xmlns:a16="http://schemas.microsoft.com/office/drawing/2014/main" id="{1E42BD32-F6DB-26AA-F643-8E011EBED02F}"/>
                </a:ext>
              </a:extLst>
            </p:cNvPr>
            <p:cNvSpPr/>
            <p:nvPr/>
          </p:nvSpPr>
          <p:spPr>
            <a:xfrm>
              <a:off x="322403" y="7421647"/>
              <a:ext cx="696807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社会保障制度・医療・社会福祉・公衆衛生・労働・雇用など幅広い分野を扱う国民の生活に関わる重要な委員会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52" name="正方形/長方形 51">
              <a:extLst>
                <a:ext uri="{FF2B5EF4-FFF2-40B4-BE49-F238E27FC236}">
                  <a16:creationId xmlns:a16="http://schemas.microsoft.com/office/drawing/2014/main" id="{012CB159-17AC-D618-F02B-9D09DF958676}"/>
                </a:ext>
              </a:extLst>
            </p:cNvPr>
            <p:cNvSpPr/>
            <p:nvPr/>
          </p:nvSpPr>
          <p:spPr>
            <a:xfrm>
              <a:off x="296593" y="7074051"/>
              <a:ext cx="7294972" cy="4174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厚生労働委員会</a:t>
              </a:r>
            </a:p>
          </p:txBody>
        </p:sp>
      </p:grpSp>
      <p:grpSp>
        <p:nvGrpSpPr>
          <p:cNvPr id="96" name="グループ化 95">
            <a:extLst>
              <a:ext uri="{FF2B5EF4-FFF2-40B4-BE49-F238E27FC236}">
                <a16:creationId xmlns:a16="http://schemas.microsoft.com/office/drawing/2014/main" id="{1AD68D5D-90E0-0091-C036-E98DAADBCA3F}"/>
              </a:ext>
            </a:extLst>
          </p:cNvPr>
          <p:cNvGrpSpPr/>
          <p:nvPr/>
        </p:nvGrpSpPr>
        <p:grpSpPr>
          <a:xfrm>
            <a:off x="169593" y="7642170"/>
            <a:ext cx="6993883" cy="624595"/>
            <a:chOff x="296593" y="7628820"/>
            <a:chExt cx="6993883" cy="624595"/>
          </a:xfrm>
        </p:grpSpPr>
        <p:sp>
          <p:nvSpPr>
            <p:cNvPr id="50" name="正方形/長方形 49">
              <a:extLst>
                <a:ext uri="{FF2B5EF4-FFF2-40B4-BE49-F238E27FC236}">
                  <a16:creationId xmlns:a16="http://schemas.microsoft.com/office/drawing/2014/main" id="{58662063-7870-5C3B-5582-F0B2F7EC9CD0}"/>
                </a:ext>
              </a:extLst>
            </p:cNvPr>
            <p:cNvSpPr/>
            <p:nvPr/>
          </p:nvSpPr>
          <p:spPr>
            <a:xfrm>
              <a:off x="296593" y="7628820"/>
              <a:ext cx="2191846" cy="4174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spc="150" dirty="0">
                  <a:solidFill>
                    <a:schemeClr val="tx1"/>
                  </a:solidFill>
                  <a:latin typeface="BIZ UDPゴシック" panose="020B0400000000000000" pitchFamily="50" charset="-128"/>
                  <a:ea typeface="BIZ UDPゴシック" panose="020B0400000000000000" pitchFamily="50" charset="-128"/>
                </a:rPr>
                <a:t>決 算 委 員 会</a:t>
              </a:r>
            </a:p>
          </p:txBody>
        </p:sp>
        <p:sp>
          <p:nvSpPr>
            <p:cNvPr id="63" name="正方形/長方形 62">
              <a:extLst>
                <a:ext uri="{FF2B5EF4-FFF2-40B4-BE49-F238E27FC236}">
                  <a16:creationId xmlns:a16="http://schemas.microsoft.com/office/drawing/2014/main" id="{31A9D4DA-6989-77AE-C97E-DA4C043B0419}"/>
                </a:ext>
              </a:extLst>
            </p:cNvPr>
            <p:cNvSpPr/>
            <p:nvPr/>
          </p:nvSpPr>
          <p:spPr>
            <a:xfrm>
              <a:off x="322403" y="7976416"/>
              <a:ext cx="696807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国の使ったお金の使い道をチェックし、国の決算の審査・政策効果の検証・政府への改善要求する委員会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84" name="グループ化 83">
            <a:extLst>
              <a:ext uri="{FF2B5EF4-FFF2-40B4-BE49-F238E27FC236}">
                <a16:creationId xmlns:a16="http://schemas.microsoft.com/office/drawing/2014/main" id="{8CEE6FC6-B673-3EF7-73F4-43005E3D0EA6}"/>
              </a:ext>
            </a:extLst>
          </p:cNvPr>
          <p:cNvGrpSpPr/>
          <p:nvPr/>
        </p:nvGrpSpPr>
        <p:grpSpPr>
          <a:xfrm>
            <a:off x="212983" y="6874306"/>
            <a:ext cx="754967" cy="235596"/>
            <a:chOff x="804347" y="5360635"/>
            <a:chExt cx="754967" cy="235596"/>
          </a:xfrm>
        </p:grpSpPr>
        <p:sp>
          <p:nvSpPr>
            <p:cNvPr id="72" name="四角形: 角を丸くする 71">
              <a:extLst>
                <a:ext uri="{FF2B5EF4-FFF2-40B4-BE49-F238E27FC236}">
                  <a16:creationId xmlns:a16="http://schemas.microsoft.com/office/drawing/2014/main" id="{D98182DC-5A99-62CE-5C92-AF19141EE020}"/>
                </a:ext>
              </a:extLst>
            </p:cNvPr>
            <p:cNvSpPr/>
            <p:nvPr/>
          </p:nvSpPr>
          <p:spPr>
            <a:xfrm>
              <a:off x="852420" y="5365398"/>
              <a:ext cx="658820" cy="230833"/>
            </a:xfrm>
            <a:prstGeom prst="roundRect">
              <a:avLst/>
            </a:prstGeom>
            <a:solidFill>
              <a:schemeClr val="tx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BC6FE3A7-8404-8AB8-81AB-B310F0F641F5}"/>
                </a:ext>
              </a:extLst>
            </p:cNvPr>
            <p:cNvSpPr txBox="1"/>
            <p:nvPr/>
          </p:nvSpPr>
          <p:spPr>
            <a:xfrm>
              <a:off x="804347" y="5360635"/>
              <a:ext cx="754967" cy="23083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常任委員会</a:t>
              </a:r>
              <a:endParaRPr kumimoji="1" lang="en-US" altLang="ja-JP"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grpSp>
        <p:nvGrpSpPr>
          <p:cNvPr id="97" name="グループ化 96">
            <a:extLst>
              <a:ext uri="{FF2B5EF4-FFF2-40B4-BE49-F238E27FC236}">
                <a16:creationId xmlns:a16="http://schemas.microsoft.com/office/drawing/2014/main" id="{9CA0687C-BDB4-530D-8722-26974E2E1F27}"/>
              </a:ext>
            </a:extLst>
          </p:cNvPr>
          <p:cNvGrpSpPr/>
          <p:nvPr/>
        </p:nvGrpSpPr>
        <p:grpSpPr>
          <a:xfrm>
            <a:off x="169593" y="8500609"/>
            <a:ext cx="7100152" cy="624595"/>
            <a:chOff x="296593" y="8465222"/>
            <a:chExt cx="7100152" cy="624595"/>
          </a:xfrm>
        </p:grpSpPr>
        <p:sp>
          <p:nvSpPr>
            <p:cNvPr id="67" name="正方形/長方形 66">
              <a:extLst>
                <a:ext uri="{FF2B5EF4-FFF2-40B4-BE49-F238E27FC236}">
                  <a16:creationId xmlns:a16="http://schemas.microsoft.com/office/drawing/2014/main" id="{D3EB7B6D-14EF-A928-4588-103ACE73B5A3}"/>
                </a:ext>
              </a:extLst>
            </p:cNvPr>
            <p:cNvSpPr/>
            <p:nvPr/>
          </p:nvSpPr>
          <p:spPr>
            <a:xfrm>
              <a:off x="322403" y="8812818"/>
              <a:ext cx="696807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デジタル化、ＡＩ（人工知能）活用、マイナンバー制度、地方自治体の情報システム整備などを扱う委員会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61" name="正方形/長方形 60">
              <a:extLst>
                <a:ext uri="{FF2B5EF4-FFF2-40B4-BE49-F238E27FC236}">
                  <a16:creationId xmlns:a16="http://schemas.microsoft.com/office/drawing/2014/main" id="{2180527F-82CB-A8FC-B184-11917F451ABA}"/>
                </a:ext>
              </a:extLst>
            </p:cNvPr>
            <p:cNvSpPr/>
            <p:nvPr/>
          </p:nvSpPr>
          <p:spPr>
            <a:xfrm>
              <a:off x="296593" y="8465222"/>
              <a:ext cx="7100152" cy="4174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900" b="1" dirty="0">
                  <a:solidFill>
                    <a:schemeClr val="tx1"/>
                  </a:solidFill>
                  <a:latin typeface="BIZ UDPゴシック" panose="020B0400000000000000" pitchFamily="50" charset="-128"/>
                  <a:ea typeface="BIZ UDPゴシック" panose="020B0400000000000000" pitchFamily="50" charset="-128"/>
                </a:rPr>
                <a:t>デジタル社会の形成及び人工知能の活用等に関する特別委員会</a:t>
              </a:r>
            </a:p>
          </p:txBody>
        </p:sp>
      </p:grpSp>
      <p:grpSp>
        <p:nvGrpSpPr>
          <p:cNvPr id="92" name="グループ化 91">
            <a:extLst>
              <a:ext uri="{FF2B5EF4-FFF2-40B4-BE49-F238E27FC236}">
                <a16:creationId xmlns:a16="http://schemas.microsoft.com/office/drawing/2014/main" id="{C0041D8A-7B90-C4AD-2CC3-EE5B903B8396}"/>
              </a:ext>
            </a:extLst>
          </p:cNvPr>
          <p:cNvGrpSpPr/>
          <p:nvPr/>
        </p:nvGrpSpPr>
        <p:grpSpPr>
          <a:xfrm>
            <a:off x="212983" y="8305144"/>
            <a:ext cx="754967" cy="235596"/>
            <a:chOff x="1061714" y="6636401"/>
            <a:chExt cx="754967" cy="235596"/>
          </a:xfrm>
        </p:grpSpPr>
        <p:sp>
          <p:nvSpPr>
            <p:cNvPr id="86" name="四角形: 角を丸くする 85">
              <a:extLst>
                <a:ext uri="{FF2B5EF4-FFF2-40B4-BE49-F238E27FC236}">
                  <a16:creationId xmlns:a16="http://schemas.microsoft.com/office/drawing/2014/main" id="{ED6C9E72-F198-43DD-031D-52DF922F86B6}"/>
                </a:ext>
              </a:extLst>
            </p:cNvPr>
            <p:cNvSpPr/>
            <p:nvPr/>
          </p:nvSpPr>
          <p:spPr>
            <a:xfrm>
              <a:off x="1109787" y="6641164"/>
              <a:ext cx="658820" cy="230833"/>
            </a:xfrm>
            <a:prstGeom prst="roundRect">
              <a:avLst/>
            </a:prstGeom>
            <a:solidFill>
              <a:schemeClr val="tx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a:extLst>
                <a:ext uri="{FF2B5EF4-FFF2-40B4-BE49-F238E27FC236}">
                  <a16:creationId xmlns:a16="http://schemas.microsoft.com/office/drawing/2014/main" id="{02E0A29F-E136-0670-BF3F-E808A11AB34C}"/>
                </a:ext>
              </a:extLst>
            </p:cNvPr>
            <p:cNvSpPr txBox="1"/>
            <p:nvPr/>
          </p:nvSpPr>
          <p:spPr>
            <a:xfrm>
              <a:off x="1061714" y="6636401"/>
              <a:ext cx="754967" cy="23083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特別委員会</a:t>
              </a:r>
              <a:endParaRPr kumimoji="1" lang="en-US" altLang="ja-JP"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grpSp>
        <p:nvGrpSpPr>
          <p:cNvPr id="98" name="グループ化 97">
            <a:extLst>
              <a:ext uri="{FF2B5EF4-FFF2-40B4-BE49-F238E27FC236}">
                <a16:creationId xmlns:a16="http://schemas.microsoft.com/office/drawing/2014/main" id="{6EB0ABFD-5BA4-5087-598F-435DE8C7412C}"/>
              </a:ext>
            </a:extLst>
          </p:cNvPr>
          <p:cNvGrpSpPr/>
          <p:nvPr/>
        </p:nvGrpSpPr>
        <p:grpSpPr>
          <a:xfrm>
            <a:off x="169593" y="9338555"/>
            <a:ext cx="6993883" cy="624595"/>
            <a:chOff x="296593" y="9332205"/>
            <a:chExt cx="6993883" cy="624595"/>
          </a:xfrm>
        </p:grpSpPr>
        <p:sp>
          <p:nvSpPr>
            <p:cNvPr id="54" name="正方形/長方形 53">
              <a:extLst>
                <a:ext uri="{FF2B5EF4-FFF2-40B4-BE49-F238E27FC236}">
                  <a16:creationId xmlns:a16="http://schemas.microsoft.com/office/drawing/2014/main" id="{E8761150-DCA4-C63F-16F3-EFAF8986429C}"/>
                </a:ext>
              </a:extLst>
            </p:cNvPr>
            <p:cNvSpPr/>
            <p:nvPr/>
          </p:nvSpPr>
          <p:spPr>
            <a:xfrm>
              <a:off x="296593" y="9332205"/>
              <a:ext cx="5666057" cy="4174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BIZ UDPゴシック" panose="020B0400000000000000" pitchFamily="50" charset="-128"/>
                  <a:ea typeface="BIZ UDPゴシック" panose="020B0400000000000000" pitchFamily="50" charset="-128"/>
                </a:rPr>
                <a:t>資源エネルギー・持続可能社会に関する調査会</a:t>
              </a:r>
            </a:p>
          </p:txBody>
        </p:sp>
        <p:sp>
          <p:nvSpPr>
            <p:cNvPr id="68" name="正方形/長方形 67">
              <a:extLst>
                <a:ext uri="{FF2B5EF4-FFF2-40B4-BE49-F238E27FC236}">
                  <a16:creationId xmlns:a16="http://schemas.microsoft.com/office/drawing/2014/main" id="{104D10E9-7BA4-1B4E-EB04-F54EA09AD35B}"/>
                </a:ext>
              </a:extLst>
            </p:cNvPr>
            <p:cNvSpPr/>
            <p:nvPr/>
          </p:nvSpPr>
          <p:spPr>
            <a:xfrm>
              <a:off x="322403" y="9679801"/>
              <a:ext cx="696807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日本のエネルギーや資源の問題を持続可能な社会の視点から中長期的に調べ、議論する調査会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88" name="グループ化 87">
            <a:extLst>
              <a:ext uri="{FF2B5EF4-FFF2-40B4-BE49-F238E27FC236}">
                <a16:creationId xmlns:a16="http://schemas.microsoft.com/office/drawing/2014/main" id="{CFFC957A-8AC1-6827-FB54-E247872B55FB}"/>
              </a:ext>
            </a:extLst>
          </p:cNvPr>
          <p:cNvGrpSpPr/>
          <p:nvPr/>
        </p:nvGrpSpPr>
        <p:grpSpPr>
          <a:xfrm>
            <a:off x="212983" y="9139913"/>
            <a:ext cx="754967" cy="235596"/>
            <a:chOff x="804347" y="5360635"/>
            <a:chExt cx="754967" cy="235596"/>
          </a:xfrm>
        </p:grpSpPr>
        <p:sp>
          <p:nvSpPr>
            <p:cNvPr id="89" name="四角形: 角を丸くする 88">
              <a:extLst>
                <a:ext uri="{FF2B5EF4-FFF2-40B4-BE49-F238E27FC236}">
                  <a16:creationId xmlns:a16="http://schemas.microsoft.com/office/drawing/2014/main" id="{48297194-D8EC-7E84-FFC7-52FE11E28FA3}"/>
                </a:ext>
              </a:extLst>
            </p:cNvPr>
            <p:cNvSpPr/>
            <p:nvPr/>
          </p:nvSpPr>
          <p:spPr>
            <a:xfrm>
              <a:off x="852420" y="5365398"/>
              <a:ext cx="658820" cy="230833"/>
            </a:xfrm>
            <a:prstGeom prst="roundRect">
              <a:avLst/>
            </a:prstGeom>
            <a:solidFill>
              <a:schemeClr val="tx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テキスト ボックス 89">
              <a:extLst>
                <a:ext uri="{FF2B5EF4-FFF2-40B4-BE49-F238E27FC236}">
                  <a16:creationId xmlns:a16="http://schemas.microsoft.com/office/drawing/2014/main" id="{A774509E-DFDF-3881-8C45-645A8575683A}"/>
                </a:ext>
              </a:extLst>
            </p:cNvPr>
            <p:cNvSpPr txBox="1"/>
            <p:nvPr/>
          </p:nvSpPr>
          <p:spPr>
            <a:xfrm>
              <a:off x="804347" y="5360635"/>
              <a:ext cx="754967" cy="23083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調査会</a:t>
              </a:r>
              <a:endParaRPr kumimoji="1" lang="en-US" altLang="ja-JP"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AAB9DF48-2F88-9628-E5E6-F8539D028D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9814" y="6918627"/>
            <a:ext cx="628992" cy="540000"/>
          </a:xfrm>
          <a:prstGeom prst="rect">
            <a:avLst/>
          </a:prstGeom>
        </p:spPr>
      </p:pic>
      <p:pic>
        <p:nvPicPr>
          <p:cNvPr id="31" name="図 30">
            <a:extLst>
              <a:ext uri="{FF2B5EF4-FFF2-40B4-BE49-F238E27FC236}">
                <a16:creationId xmlns:a16="http://schemas.microsoft.com/office/drawing/2014/main" id="{2D1D6D5D-BCA1-A323-D27B-EBBCAC0F68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9618" y="6936247"/>
            <a:ext cx="647036" cy="540000"/>
          </a:xfrm>
          <a:prstGeom prst="rect">
            <a:avLst/>
          </a:prstGeom>
        </p:spPr>
      </p:pic>
      <p:pic>
        <p:nvPicPr>
          <p:cNvPr id="62" name="図 61">
            <a:extLst>
              <a:ext uri="{FF2B5EF4-FFF2-40B4-BE49-F238E27FC236}">
                <a16:creationId xmlns:a16="http://schemas.microsoft.com/office/drawing/2014/main" id="{54690B7A-3981-83A8-190C-BEE2E2D692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9534" y="7657107"/>
            <a:ext cx="648000" cy="374848"/>
          </a:xfrm>
          <a:prstGeom prst="rect">
            <a:avLst/>
          </a:prstGeom>
        </p:spPr>
      </p:pic>
      <p:pic>
        <p:nvPicPr>
          <p:cNvPr id="73" name="図 72">
            <a:extLst>
              <a:ext uri="{FF2B5EF4-FFF2-40B4-BE49-F238E27FC236}">
                <a16:creationId xmlns:a16="http://schemas.microsoft.com/office/drawing/2014/main" id="{CEDA158B-F9E2-C926-5A05-AC1A1388A1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2569" y="7696960"/>
            <a:ext cx="605980" cy="822268"/>
          </a:xfrm>
          <a:prstGeom prst="rect">
            <a:avLst/>
          </a:prstGeom>
        </p:spPr>
      </p:pic>
      <p:pic>
        <p:nvPicPr>
          <p:cNvPr id="79" name="図 78">
            <a:extLst>
              <a:ext uri="{FF2B5EF4-FFF2-40B4-BE49-F238E27FC236}">
                <a16:creationId xmlns:a16="http://schemas.microsoft.com/office/drawing/2014/main" id="{CA0D55C8-EF41-8DF2-29B0-50F30EF0E9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2312" y="9142518"/>
            <a:ext cx="866237" cy="759839"/>
          </a:xfrm>
          <a:prstGeom prst="rect">
            <a:avLst/>
          </a:prstGeom>
        </p:spPr>
      </p:pic>
      <p:grpSp>
        <p:nvGrpSpPr>
          <p:cNvPr id="1053" name="グループ化 1052">
            <a:extLst>
              <a:ext uri="{FF2B5EF4-FFF2-40B4-BE49-F238E27FC236}">
                <a16:creationId xmlns:a16="http://schemas.microsoft.com/office/drawing/2014/main" id="{2C17EC78-59C3-20A7-EED3-9350E07E042D}"/>
              </a:ext>
            </a:extLst>
          </p:cNvPr>
          <p:cNvGrpSpPr/>
          <p:nvPr/>
        </p:nvGrpSpPr>
        <p:grpSpPr>
          <a:xfrm>
            <a:off x="235977" y="4359700"/>
            <a:ext cx="3161273" cy="1792033"/>
            <a:chOff x="286777" y="4496860"/>
            <a:chExt cx="3161273" cy="1792033"/>
          </a:xfrm>
        </p:grpSpPr>
        <p:graphicFrame>
          <p:nvGraphicFramePr>
            <p:cNvPr id="119" name="グラフ 118">
              <a:extLst>
                <a:ext uri="{FF2B5EF4-FFF2-40B4-BE49-F238E27FC236}">
                  <a16:creationId xmlns:a16="http://schemas.microsoft.com/office/drawing/2014/main" id="{69037EAD-0221-04D4-7098-BA058524B53F}"/>
                </a:ext>
              </a:extLst>
            </p:cNvPr>
            <p:cNvGraphicFramePr/>
            <p:nvPr/>
          </p:nvGraphicFramePr>
          <p:xfrm>
            <a:off x="575731" y="4496860"/>
            <a:ext cx="2872319" cy="1792033"/>
          </p:xfrm>
          <a:graphic>
            <a:graphicData uri="http://schemas.openxmlformats.org/drawingml/2006/chart">
              <c:chart xmlns:c="http://schemas.openxmlformats.org/drawingml/2006/chart" xmlns:r="http://schemas.openxmlformats.org/officeDocument/2006/relationships" r:id="rId13"/>
            </a:graphicData>
          </a:graphic>
        </p:graphicFrame>
        <p:grpSp>
          <p:nvGrpSpPr>
            <p:cNvPr id="1028" name="グループ化 1027">
              <a:extLst>
                <a:ext uri="{FF2B5EF4-FFF2-40B4-BE49-F238E27FC236}">
                  <a16:creationId xmlns:a16="http://schemas.microsoft.com/office/drawing/2014/main" id="{7004E37F-6D83-FE22-7DD8-DCF8ECEE0B8C}"/>
                </a:ext>
              </a:extLst>
            </p:cNvPr>
            <p:cNvGrpSpPr/>
            <p:nvPr/>
          </p:nvGrpSpPr>
          <p:grpSpPr>
            <a:xfrm>
              <a:off x="286777" y="5100018"/>
              <a:ext cx="323165" cy="580955"/>
              <a:chOff x="-95964" y="5031422"/>
              <a:chExt cx="323165" cy="580955"/>
            </a:xfrm>
          </p:grpSpPr>
          <p:sp>
            <p:nvSpPr>
              <p:cNvPr id="127" name="四角形: 角を丸くする 126">
                <a:extLst>
                  <a:ext uri="{FF2B5EF4-FFF2-40B4-BE49-F238E27FC236}">
                    <a16:creationId xmlns:a16="http://schemas.microsoft.com/office/drawing/2014/main" id="{EC9BB864-6BA0-40D9-C618-935CDBC60F45}"/>
                  </a:ext>
                </a:extLst>
              </p:cNvPr>
              <p:cNvSpPr/>
              <p:nvPr/>
            </p:nvSpPr>
            <p:spPr>
              <a:xfrm>
                <a:off x="-42207" y="5068156"/>
                <a:ext cx="215651" cy="512249"/>
              </a:xfrm>
              <a:prstGeom prst="roundRect">
                <a:avLst/>
              </a:prstGeom>
              <a:solidFill>
                <a:srgbClr val="11A0DB"/>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dirty="0"/>
              </a:p>
            </p:txBody>
          </p:sp>
          <p:sp>
            <p:nvSpPr>
              <p:cNvPr id="1024" name="テキスト ボックス 1023">
                <a:extLst>
                  <a:ext uri="{FF2B5EF4-FFF2-40B4-BE49-F238E27FC236}">
                    <a16:creationId xmlns:a16="http://schemas.microsoft.com/office/drawing/2014/main" id="{1C8F8964-177D-7B2E-B9EC-A82E82D3D641}"/>
                  </a:ext>
                </a:extLst>
              </p:cNvPr>
              <p:cNvSpPr txBox="1"/>
              <p:nvPr/>
            </p:nvSpPr>
            <p:spPr>
              <a:xfrm>
                <a:off x="-95964" y="5031422"/>
                <a:ext cx="323165" cy="580955"/>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衆議院</a:t>
                </a:r>
                <a:endParaRPr kumimoji="1" lang="en-US" altLang="ja-JP"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grpSp>
      <p:grpSp>
        <p:nvGrpSpPr>
          <p:cNvPr id="1052" name="グループ化 1051">
            <a:extLst>
              <a:ext uri="{FF2B5EF4-FFF2-40B4-BE49-F238E27FC236}">
                <a16:creationId xmlns:a16="http://schemas.microsoft.com/office/drawing/2014/main" id="{9E80F8B0-12A6-F55D-F446-BE6A02A8E858}"/>
              </a:ext>
            </a:extLst>
          </p:cNvPr>
          <p:cNvGrpSpPr/>
          <p:nvPr/>
        </p:nvGrpSpPr>
        <p:grpSpPr>
          <a:xfrm>
            <a:off x="3785656" y="4359700"/>
            <a:ext cx="3192994" cy="1792033"/>
            <a:chOff x="3928482" y="4496860"/>
            <a:chExt cx="3192994" cy="1792033"/>
          </a:xfrm>
        </p:grpSpPr>
        <p:graphicFrame>
          <p:nvGraphicFramePr>
            <p:cNvPr id="121" name="グラフ 120">
              <a:extLst>
                <a:ext uri="{FF2B5EF4-FFF2-40B4-BE49-F238E27FC236}">
                  <a16:creationId xmlns:a16="http://schemas.microsoft.com/office/drawing/2014/main" id="{C9577036-2973-8E12-BB4D-14E1C5F6FE00}"/>
                </a:ext>
              </a:extLst>
            </p:cNvPr>
            <p:cNvGraphicFramePr/>
            <p:nvPr/>
          </p:nvGraphicFramePr>
          <p:xfrm>
            <a:off x="4249157" y="4496860"/>
            <a:ext cx="2872319" cy="1792033"/>
          </p:xfrm>
          <a:graphic>
            <a:graphicData uri="http://schemas.openxmlformats.org/drawingml/2006/chart">
              <c:chart xmlns:c="http://schemas.openxmlformats.org/drawingml/2006/chart" xmlns:r="http://schemas.openxmlformats.org/officeDocument/2006/relationships" r:id="rId14"/>
            </a:graphicData>
          </a:graphic>
        </p:graphicFrame>
        <p:grpSp>
          <p:nvGrpSpPr>
            <p:cNvPr id="1027" name="グループ化 1026">
              <a:extLst>
                <a:ext uri="{FF2B5EF4-FFF2-40B4-BE49-F238E27FC236}">
                  <a16:creationId xmlns:a16="http://schemas.microsoft.com/office/drawing/2014/main" id="{96135B69-7B17-31EA-54E8-4EC84AAADE1A}"/>
                </a:ext>
              </a:extLst>
            </p:cNvPr>
            <p:cNvGrpSpPr/>
            <p:nvPr/>
          </p:nvGrpSpPr>
          <p:grpSpPr>
            <a:xfrm>
              <a:off x="3928482" y="5102399"/>
              <a:ext cx="323165" cy="580955"/>
              <a:chOff x="-436059" y="5257524"/>
              <a:chExt cx="323165" cy="580955"/>
            </a:xfrm>
          </p:grpSpPr>
          <p:sp>
            <p:nvSpPr>
              <p:cNvPr id="124" name="四角形: 角を丸くする 123">
                <a:extLst>
                  <a:ext uri="{FF2B5EF4-FFF2-40B4-BE49-F238E27FC236}">
                    <a16:creationId xmlns:a16="http://schemas.microsoft.com/office/drawing/2014/main" id="{4E985ADC-1177-4C81-C6E1-F7E9F15B9505}"/>
                  </a:ext>
                </a:extLst>
              </p:cNvPr>
              <p:cNvSpPr/>
              <p:nvPr/>
            </p:nvSpPr>
            <p:spPr>
              <a:xfrm>
                <a:off x="-379127" y="5291877"/>
                <a:ext cx="215651" cy="512249"/>
              </a:xfrm>
              <a:prstGeom prst="roundRect">
                <a:avLst/>
              </a:prstGeom>
              <a:solidFill>
                <a:srgbClr val="DEA6CB"/>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dirty="0"/>
              </a:p>
            </p:txBody>
          </p:sp>
          <p:sp>
            <p:nvSpPr>
              <p:cNvPr id="125" name="テキスト ボックス 124">
                <a:extLst>
                  <a:ext uri="{FF2B5EF4-FFF2-40B4-BE49-F238E27FC236}">
                    <a16:creationId xmlns:a16="http://schemas.microsoft.com/office/drawing/2014/main" id="{10D1B9E1-6C20-F573-155D-95C180E3A4A3}"/>
                  </a:ext>
                </a:extLst>
              </p:cNvPr>
              <p:cNvSpPr txBox="1"/>
              <p:nvPr/>
            </p:nvSpPr>
            <p:spPr>
              <a:xfrm>
                <a:off x="-436059" y="5257524"/>
                <a:ext cx="323165" cy="580955"/>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参議院</a:t>
                </a:r>
                <a:endParaRPr kumimoji="1" lang="en-US" altLang="ja-JP"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endParaRPr>
              </a:p>
            </p:txBody>
          </p:sp>
        </p:grpSp>
      </p:grpSp>
      <p:sp>
        <p:nvSpPr>
          <p:cNvPr id="1055" name="テキスト ボックス 1054">
            <a:extLst>
              <a:ext uri="{FF2B5EF4-FFF2-40B4-BE49-F238E27FC236}">
                <a16:creationId xmlns:a16="http://schemas.microsoft.com/office/drawing/2014/main" id="{B4EA9B3E-104C-3E9D-6144-E18C0A37358A}"/>
              </a:ext>
            </a:extLst>
          </p:cNvPr>
          <p:cNvSpPr txBox="1"/>
          <p:nvPr/>
        </p:nvSpPr>
        <p:spPr>
          <a:xfrm>
            <a:off x="224674" y="6132756"/>
            <a:ext cx="3708466" cy="276999"/>
          </a:xfrm>
          <a:prstGeom prst="rect">
            <a:avLst/>
          </a:prstGeom>
          <a:noFill/>
        </p:spPr>
        <p:txBody>
          <a:bodyPr wrap="square" rtlCol="0">
            <a:spAutoFit/>
          </a:bodyPr>
          <a:lstStyle/>
          <a:p>
            <a:r>
              <a:rPr kumimoji="1" lang="ja-JP" altLang="en-US" sz="1200" dirty="0">
                <a:solidFill>
                  <a:srgbClr val="C00000"/>
                </a:solidFill>
                <a:latin typeface="Noto Sans JP Black" panose="020B0200000000000000" pitchFamily="50" charset="-128"/>
                <a:ea typeface="Noto Sans JP Black" panose="020B0200000000000000" pitchFamily="50" charset="-128"/>
              </a:rPr>
              <a:t>与党（自維新政権）：</a:t>
            </a:r>
            <a:r>
              <a:rPr kumimoji="1" lang="en-US" altLang="ja-JP" sz="1200" dirty="0">
                <a:solidFill>
                  <a:srgbClr val="C00000"/>
                </a:solidFill>
                <a:latin typeface="Noto Sans JP Black" panose="020B0200000000000000" pitchFamily="50" charset="-128"/>
                <a:ea typeface="Noto Sans JP Black" panose="020B0200000000000000" pitchFamily="50" charset="-128"/>
              </a:rPr>
              <a:t>231</a:t>
            </a:r>
            <a:r>
              <a:rPr kumimoji="1" lang="ja-JP" altLang="en-US" sz="1200" dirty="0">
                <a:solidFill>
                  <a:srgbClr val="C00000"/>
                </a:solidFill>
                <a:latin typeface="Noto Sans JP Black" panose="020B0200000000000000" pitchFamily="50" charset="-128"/>
                <a:ea typeface="Noto Sans JP Black" panose="020B0200000000000000" pitchFamily="50" charset="-128"/>
              </a:rPr>
              <a:t>　</a:t>
            </a:r>
            <a:r>
              <a:rPr kumimoji="1" lang="ja-JP" altLang="en-US" sz="1200" dirty="0">
                <a:solidFill>
                  <a:srgbClr val="024197"/>
                </a:solidFill>
                <a:latin typeface="Noto Sans JP Black" panose="020B0200000000000000" pitchFamily="50" charset="-128"/>
                <a:ea typeface="Noto Sans JP Black" panose="020B0200000000000000" pitchFamily="50" charset="-128"/>
              </a:rPr>
              <a:t>野党（その他）：</a:t>
            </a:r>
            <a:r>
              <a:rPr kumimoji="1" lang="en-US" altLang="ja-JP" sz="1200" dirty="0">
                <a:solidFill>
                  <a:srgbClr val="024197"/>
                </a:solidFill>
                <a:latin typeface="Noto Sans JP Black" panose="020B0200000000000000" pitchFamily="50" charset="-128"/>
                <a:ea typeface="Noto Sans JP Black" panose="020B0200000000000000" pitchFamily="50" charset="-128"/>
              </a:rPr>
              <a:t>234</a:t>
            </a:r>
            <a:endParaRPr kumimoji="1" lang="ja-JP" altLang="en-US" sz="1200" dirty="0">
              <a:solidFill>
                <a:srgbClr val="024197"/>
              </a:solidFill>
              <a:latin typeface="Noto Sans JP Black" panose="020B0200000000000000" pitchFamily="50" charset="-128"/>
              <a:ea typeface="Noto Sans JP Black" panose="020B0200000000000000" pitchFamily="50" charset="-128"/>
            </a:endParaRPr>
          </a:p>
        </p:txBody>
      </p:sp>
      <p:pic>
        <p:nvPicPr>
          <p:cNvPr id="1057" name="図 1056">
            <a:extLst>
              <a:ext uri="{FF2B5EF4-FFF2-40B4-BE49-F238E27FC236}">
                <a16:creationId xmlns:a16="http://schemas.microsoft.com/office/drawing/2014/main" id="{003D8BA5-A5BE-6A58-9847-DE8E9FC682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38549" y="6528005"/>
            <a:ext cx="900000" cy="900000"/>
          </a:xfrm>
          <a:prstGeom prst="rect">
            <a:avLst/>
          </a:prstGeom>
        </p:spPr>
      </p:pic>
      <p:sp>
        <p:nvSpPr>
          <p:cNvPr id="1058" name="吹き出し: 角を丸めた四角形 1057">
            <a:extLst>
              <a:ext uri="{FF2B5EF4-FFF2-40B4-BE49-F238E27FC236}">
                <a16:creationId xmlns:a16="http://schemas.microsoft.com/office/drawing/2014/main" id="{3CC2EE7E-1F14-137B-43BB-8FC6109B7AAF}"/>
              </a:ext>
            </a:extLst>
          </p:cNvPr>
          <p:cNvSpPr/>
          <p:nvPr/>
        </p:nvSpPr>
        <p:spPr>
          <a:xfrm flipH="1">
            <a:off x="4093842" y="6512862"/>
            <a:ext cx="2202071" cy="911490"/>
          </a:xfrm>
          <a:prstGeom prst="wedgeRoundRectCallout">
            <a:avLst>
              <a:gd name="adj1" fmla="val -59745"/>
              <a:gd name="adj2" fmla="val 4453"/>
              <a:gd name="adj3" fmla="val 1666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 name="正方形/長方形 1058">
            <a:extLst>
              <a:ext uri="{FF2B5EF4-FFF2-40B4-BE49-F238E27FC236}">
                <a16:creationId xmlns:a16="http://schemas.microsoft.com/office/drawing/2014/main" id="{A95463E1-0E32-629E-CBBF-9F7CFA61A8DF}"/>
              </a:ext>
            </a:extLst>
          </p:cNvPr>
          <p:cNvSpPr/>
          <p:nvPr/>
        </p:nvSpPr>
        <p:spPr>
          <a:xfrm>
            <a:off x="4129682" y="6591395"/>
            <a:ext cx="2193891" cy="7419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b="1" dirty="0">
                <a:solidFill>
                  <a:schemeClr val="bg1"/>
                </a:solidFill>
                <a:latin typeface="BIZ UDPゴシック" panose="020B0400000000000000" pitchFamily="50" charset="-128"/>
                <a:ea typeface="BIZ UDPゴシック" panose="020B0400000000000000" pitchFamily="50" charset="-128"/>
              </a:rPr>
              <a:t>所属委員会が</a:t>
            </a:r>
            <a:r>
              <a:rPr lang="ja-JP" altLang="en-US" sz="1050" b="1">
                <a:solidFill>
                  <a:schemeClr val="bg1"/>
                </a:solidFill>
                <a:latin typeface="BIZ UDPゴシック" panose="020B0400000000000000" pitchFamily="50" charset="-128"/>
                <a:ea typeface="BIZ UDPゴシック" panose="020B0400000000000000" pitchFamily="50" charset="-128"/>
              </a:rPr>
              <a:t>決まりました！</a:t>
            </a:r>
            <a:endParaRPr lang="en-US" altLang="ja-JP" sz="1050" b="1" dirty="0">
              <a:solidFill>
                <a:schemeClr val="bg1"/>
              </a:solidFill>
              <a:latin typeface="BIZ UDPゴシック" panose="020B0400000000000000" pitchFamily="50" charset="-128"/>
              <a:ea typeface="BIZ UDPゴシック" panose="020B0400000000000000" pitchFamily="50" charset="-128"/>
            </a:endParaRPr>
          </a:p>
          <a:p>
            <a:r>
              <a:rPr lang="ja-JP" altLang="en-US" sz="1050" b="1">
                <a:solidFill>
                  <a:schemeClr val="bg1"/>
                </a:solidFill>
                <a:latin typeface="BIZ UDPゴシック" panose="020B0400000000000000" pitchFamily="50" charset="-128"/>
                <a:ea typeface="BIZ UDPゴシック" panose="020B0400000000000000" pitchFamily="50" charset="-128"/>
              </a:rPr>
              <a:t>特に厚生労働委員会は皆様の「はたらく」に直結する委員会です。</a:t>
            </a:r>
            <a:endParaRPr lang="en-US" altLang="ja-JP" sz="1050" b="1" dirty="0">
              <a:solidFill>
                <a:schemeClr val="bg1"/>
              </a:solidFill>
              <a:latin typeface="BIZ UDPゴシック" panose="020B0400000000000000" pitchFamily="50" charset="-128"/>
              <a:ea typeface="BIZ UDPゴシック" panose="020B0400000000000000" pitchFamily="50" charset="-128"/>
            </a:endParaRPr>
          </a:p>
          <a:p>
            <a:r>
              <a:rPr lang="ja-JP" altLang="en-US" sz="1050" b="1">
                <a:solidFill>
                  <a:schemeClr val="bg1"/>
                </a:solidFill>
                <a:latin typeface="BIZ UDPゴシック" panose="020B0400000000000000" pitchFamily="50" charset="-128"/>
                <a:ea typeface="BIZ UDPゴシック" panose="020B0400000000000000" pitchFamily="50" charset="-128"/>
              </a:rPr>
              <a:t>全力で頑張ります！！！！</a:t>
            </a:r>
            <a:endParaRPr lang="en-US" altLang="ja-JP" sz="1050" b="1" dirty="0">
              <a:solidFill>
                <a:schemeClr val="bg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4E4627B-068D-6AE4-E67C-A14CA5027DA9}"/>
              </a:ext>
            </a:extLst>
          </p:cNvPr>
          <p:cNvSpPr txBox="1"/>
          <p:nvPr/>
        </p:nvSpPr>
        <p:spPr>
          <a:xfrm>
            <a:off x="3727409" y="6123291"/>
            <a:ext cx="3708466" cy="276999"/>
          </a:xfrm>
          <a:prstGeom prst="rect">
            <a:avLst/>
          </a:prstGeom>
          <a:noFill/>
        </p:spPr>
        <p:txBody>
          <a:bodyPr wrap="square" rtlCol="0">
            <a:spAutoFit/>
          </a:bodyPr>
          <a:lstStyle/>
          <a:p>
            <a:r>
              <a:rPr kumimoji="1" lang="ja-JP" altLang="en-US" sz="1200" dirty="0">
                <a:solidFill>
                  <a:srgbClr val="C00000"/>
                </a:solidFill>
                <a:latin typeface="Noto Sans JP Black" panose="020B0200000000000000" pitchFamily="50" charset="-128"/>
                <a:ea typeface="Noto Sans JP Black" panose="020B0200000000000000" pitchFamily="50" charset="-128"/>
              </a:rPr>
              <a:t>与党（自維新政権）：</a:t>
            </a:r>
            <a:r>
              <a:rPr kumimoji="1" lang="en-US" altLang="ja-JP" sz="1200" dirty="0">
                <a:solidFill>
                  <a:srgbClr val="C00000"/>
                </a:solidFill>
                <a:latin typeface="Noto Sans JP Black" panose="020B0200000000000000" pitchFamily="50" charset="-128"/>
                <a:ea typeface="Noto Sans JP Black" panose="020B0200000000000000" pitchFamily="50" charset="-128"/>
              </a:rPr>
              <a:t>120</a:t>
            </a:r>
            <a:r>
              <a:rPr kumimoji="1" lang="ja-JP" altLang="en-US" sz="1200" dirty="0">
                <a:solidFill>
                  <a:srgbClr val="C00000"/>
                </a:solidFill>
                <a:latin typeface="Noto Sans JP Black" panose="020B0200000000000000" pitchFamily="50" charset="-128"/>
                <a:ea typeface="Noto Sans JP Black" panose="020B0200000000000000" pitchFamily="50" charset="-128"/>
              </a:rPr>
              <a:t>　</a:t>
            </a:r>
            <a:r>
              <a:rPr kumimoji="1" lang="ja-JP" altLang="en-US" sz="1200" dirty="0">
                <a:solidFill>
                  <a:srgbClr val="024197"/>
                </a:solidFill>
                <a:latin typeface="Noto Sans JP Black" panose="020B0200000000000000" pitchFamily="50" charset="-128"/>
                <a:ea typeface="Noto Sans JP Black" panose="020B0200000000000000" pitchFamily="50" charset="-128"/>
              </a:rPr>
              <a:t>野党（その他）：</a:t>
            </a:r>
            <a:r>
              <a:rPr kumimoji="1" lang="en-US" altLang="ja-JP" sz="1200" dirty="0">
                <a:solidFill>
                  <a:srgbClr val="024197"/>
                </a:solidFill>
                <a:latin typeface="Noto Sans JP Black" panose="020B0200000000000000" pitchFamily="50" charset="-128"/>
                <a:ea typeface="Noto Sans JP Black" panose="020B0200000000000000" pitchFamily="50" charset="-128"/>
              </a:rPr>
              <a:t>128</a:t>
            </a:r>
            <a:endParaRPr kumimoji="1" lang="ja-JP" altLang="en-US" sz="1200" dirty="0">
              <a:solidFill>
                <a:srgbClr val="024197"/>
              </a:solidFill>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DC19A570-064A-7821-3E08-1FD512EC3748}"/>
              </a:ext>
            </a:extLst>
          </p:cNvPr>
          <p:cNvSpPr txBox="1"/>
          <p:nvPr/>
        </p:nvSpPr>
        <p:spPr>
          <a:xfrm>
            <a:off x="2537645" y="4944876"/>
            <a:ext cx="1261933" cy="815608"/>
          </a:xfrm>
          <a:prstGeom prst="rect">
            <a:avLst/>
          </a:prstGeom>
          <a:noFill/>
        </p:spPr>
        <p:txBody>
          <a:bodyPr wrap="square" rtlCol="0">
            <a:spAutoFit/>
          </a:bodyPr>
          <a:lstStyle/>
          <a:p>
            <a:pPr algn="ctr"/>
            <a:r>
              <a:rPr kumimoji="1" lang="ja-JP" altLang="en-US" sz="1200" dirty="0">
                <a:solidFill>
                  <a:schemeClr val="tx1">
                    <a:lumMod val="85000"/>
                    <a:lumOff val="15000"/>
                  </a:schemeClr>
                </a:solidFill>
                <a:latin typeface="Noto Sans JP Medium" panose="020B0200000000000000" pitchFamily="50" charset="-128"/>
                <a:ea typeface="Noto Sans JP Medium" panose="020B0200000000000000" pitchFamily="50" charset="-128"/>
              </a:rPr>
              <a:t>首班指名投票数</a:t>
            </a:r>
            <a:endParaRPr kumimoji="1" lang="en-US" altLang="ja-JP" sz="1200" dirty="0">
              <a:solidFill>
                <a:schemeClr val="tx1">
                  <a:lumMod val="85000"/>
                  <a:lumOff val="15000"/>
                </a:schemeClr>
              </a:solidFill>
              <a:latin typeface="Noto Sans JP Medium" panose="020B0200000000000000" pitchFamily="50" charset="-128"/>
              <a:ea typeface="Noto Sans JP Medium" panose="020B0200000000000000" pitchFamily="50" charset="-128"/>
            </a:endParaRPr>
          </a:p>
          <a:p>
            <a:pPr algn="ctr"/>
            <a:r>
              <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rPr>
              <a:t>(</a:t>
            </a:r>
            <a:r>
              <a:rPr kumimoji="1" lang="ja-JP" altLang="en-US" sz="1050" dirty="0">
                <a:solidFill>
                  <a:schemeClr val="tx1">
                    <a:lumMod val="85000"/>
                    <a:lumOff val="15000"/>
                  </a:schemeClr>
                </a:solidFill>
                <a:latin typeface="Noto Sans JP Medium" panose="020B0200000000000000" pitchFamily="50" charset="-128"/>
                <a:ea typeface="Noto Sans JP Medium" panose="020B0200000000000000" pitchFamily="50" charset="-128"/>
              </a:rPr>
              <a:t>過半数</a:t>
            </a:r>
            <a:r>
              <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rPr>
              <a:t>233)</a:t>
            </a:r>
          </a:p>
          <a:p>
            <a:pPr algn="ctr"/>
            <a:endPar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endParaRPr>
          </a:p>
          <a:p>
            <a:pPr algn="ctr"/>
            <a:r>
              <a:rPr kumimoji="1" lang="ja-JP" altLang="en-US" sz="1400" b="1" dirty="0">
                <a:solidFill>
                  <a:srgbClr val="C00000"/>
                </a:solidFill>
                <a:latin typeface="Noto Sans JP Medium" panose="020B0200000000000000" pitchFamily="50" charset="-128"/>
                <a:ea typeface="Noto Sans JP Medium" panose="020B0200000000000000" pitchFamily="50" charset="-128"/>
              </a:rPr>
              <a:t>高市氏</a:t>
            </a:r>
            <a:r>
              <a:rPr kumimoji="1" lang="en-US" altLang="ja-JP" sz="1400" b="1" dirty="0">
                <a:solidFill>
                  <a:srgbClr val="C00000"/>
                </a:solidFill>
                <a:latin typeface="Noto Sans JP Medium" panose="020B0200000000000000" pitchFamily="50" charset="-128"/>
                <a:ea typeface="Noto Sans JP Medium" panose="020B0200000000000000" pitchFamily="50" charset="-128"/>
              </a:rPr>
              <a:t>237</a:t>
            </a:r>
            <a:r>
              <a:rPr kumimoji="1" lang="ja-JP" altLang="en-US" sz="1400" b="1" dirty="0">
                <a:solidFill>
                  <a:srgbClr val="C00000"/>
                </a:solidFill>
                <a:latin typeface="Noto Sans JP Medium" panose="020B0200000000000000" pitchFamily="50" charset="-128"/>
                <a:ea typeface="Noto Sans JP Medium" panose="020B0200000000000000" pitchFamily="50" charset="-128"/>
              </a:rPr>
              <a:t>票</a:t>
            </a:r>
            <a:endParaRPr kumimoji="1" lang="en-US" altLang="ja-JP" sz="1400" b="1" dirty="0">
              <a:solidFill>
                <a:srgbClr val="C00000"/>
              </a:solidFill>
              <a:latin typeface="Noto Sans JP Medium" panose="020B0200000000000000" pitchFamily="50" charset="-128"/>
              <a:ea typeface="Noto Sans JP Medium" panose="020B0200000000000000" pitchFamily="50" charset="-128"/>
            </a:endParaRPr>
          </a:p>
        </p:txBody>
      </p:sp>
      <p:sp>
        <p:nvSpPr>
          <p:cNvPr id="6" name="テキスト ボックス 5">
            <a:extLst>
              <a:ext uri="{FF2B5EF4-FFF2-40B4-BE49-F238E27FC236}">
                <a16:creationId xmlns:a16="http://schemas.microsoft.com/office/drawing/2014/main" id="{3ABB492D-AE94-0DB4-7B21-5AA1F2EA8019}"/>
              </a:ext>
            </a:extLst>
          </p:cNvPr>
          <p:cNvSpPr txBox="1"/>
          <p:nvPr/>
        </p:nvSpPr>
        <p:spPr>
          <a:xfrm>
            <a:off x="6093723" y="4944876"/>
            <a:ext cx="1306231" cy="815608"/>
          </a:xfrm>
          <a:prstGeom prst="rect">
            <a:avLst/>
          </a:prstGeom>
          <a:noFill/>
        </p:spPr>
        <p:txBody>
          <a:bodyPr wrap="square" rtlCol="0">
            <a:spAutoFit/>
          </a:bodyPr>
          <a:lstStyle/>
          <a:p>
            <a:pPr algn="ctr"/>
            <a:r>
              <a:rPr kumimoji="1" lang="ja-JP" altLang="en-US" sz="1200" dirty="0">
                <a:solidFill>
                  <a:schemeClr val="tx1">
                    <a:lumMod val="85000"/>
                    <a:lumOff val="15000"/>
                  </a:schemeClr>
                </a:solidFill>
                <a:latin typeface="Noto Sans JP Medium" panose="020B0200000000000000" pitchFamily="50" charset="-128"/>
                <a:ea typeface="Noto Sans JP Medium" panose="020B0200000000000000" pitchFamily="50" charset="-128"/>
              </a:rPr>
              <a:t>首班指名投票数</a:t>
            </a:r>
            <a:endParaRPr kumimoji="1" lang="en-US" altLang="ja-JP" sz="1200" dirty="0">
              <a:solidFill>
                <a:schemeClr val="tx1">
                  <a:lumMod val="85000"/>
                  <a:lumOff val="15000"/>
                </a:schemeClr>
              </a:solidFill>
              <a:latin typeface="Noto Sans JP Medium" panose="020B0200000000000000" pitchFamily="50" charset="-128"/>
              <a:ea typeface="Noto Sans JP Medium" panose="020B0200000000000000" pitchFamily="50" charset="-128"/>
            </a:endParaRPr>
          </a:p>
          <a:p>
            <a:pPr algn="ctr"/>
            <a:r>
              <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rPr>
              <a:t>(</a:t>
            </a:r>
            <a:r>
              <a:rPr kumimoji="1" lang="ja-JP" altLang="en-US" sz="1050" dirty="0">
                <a:solidFill>
                  <a:schemeClr val="tx1">
                    <a:lumMod val="85000"/>
                    <a:lumOff val="15000"/>
                  </a:schemeClr>
                </a:solidFill>
                <a:latin typeface="Noto Sans JP Medium" panose="020B0200000000000000" pitchFamily="50" charset="-128"/>
                <a:ea typeface="Noto Sans JP Medium" panose="020B0200000000000000" pitchFamily="50" charset="-128"/>
              </a:rPr>
              <a:t>過半数</a:t>
            </a:r>
            <a:r>
              <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rPr>
              <a:t>124)</a:t>
            </a:r>
          </a:p>
          <a:p>
            <a:pPr algn="ctr"/>
            <a:endParaRPr kumimoji="1" lang="en-US" altLang="ja-JP" sz="1050" dirty="0">
              <a:solidFill>
                <a:schemeClr val="tx1">
                  <a:lumMod val="85000"/>
                  <a:lumOff val="15000"/>
                </a:schemeClr>
              </a:solidFill>
              <a:latin typeface="Noto Sans JP Medium" panose="020B0200000000000000" pitchFamily="50" charset="-128"/>
              <a:ea typeface="Noto Sans JP Medium" panose="020B0200000000000000" pitchFamily="50" charset="-128"/>
            </a:endParaRPr>
          </a:p>
          <a:p>
            <a:pPr algn="ctr"/>
            <a:r>
              <a:rPr kumimoji="1" lang="ja-JP" altLang="en-US" sz="1400" b="1" dirty="0">
                <a:solidFill>
                  <a:srgbClr val="C00000"/>
                </a:solidFill>
                <a:latin typeface="Noto Sans JP Medium" panose="020B0200000000000000" pitchFamily="50" charset="-128"/>
                <a:ea typeface="Noto Sans JP Medium" panose="020B0200000000000000" pitchFamily="50" charset="-128"/>
              </a:rPr>
              <a:t>高市氏</a:t>
            </a:r>
            <a:r>
              <a:rPr kumimoji="1" lang="en-US" altLang="ja-JP" sz="1400" b="1" dirty="0">
                <a:solidFill>
                  <a:srgbClr val="C00000"/>
                </a:solidFill>
                <a:latin typeface="Noto Sans JP Medium" panose="020B0200000000000000" pitchFamily="50" charset="-128"/>
                <a:ea typeface="Noto Sans JP Medium" panose="020B0200000000000000" pitchFamily="50" charset="-128"/>
              </a:rPr>
              <a:t>125</a:t>
            </a:r>
            <a:r>
              <a:rPr kumimoji="1" lang="ja-JP" altLang="en-US" sz="1400" b="1" dirty="0">
                <a:solidFill>
                  <a:srgbClr val="C00000"/>
                </a:solidFill>
                <a:latin typeface="Noto Sans JP Medium" panose="020B0200000000000000" pitchFamily="50" charset="-128"/>
                <a:ea typeface="Noto Sans JP Medium" panose="020B0200000000000000" pitchFamily="50" charset="-128"/>
              </a:rPr>
              <a:t>票</a:t>
            </a:r>
            <a:endParaRPr kumimoji="1" lang="en-US" altLang="ja-JP" sz="1400" b="1" dirty="0">
              <a:solidFill>
                <a:srgbClr val="C00000"/>
              </a:solidFill>
              <a:latin typeface="Noto Sans JP Medium" panose="020B0200000000000000" pitchFamily="50" charset="-128"/>
              <a:ea typeface="Noto Sans JP Medium" panose="020B0200000000000000" pitchFamily="50" charset="-128"/>
            </a:endParaRPr>
          </a:p>
        </p:txBody>
      </p:sp>
    </p:spTree>
    <p:extLst>
      <p:ext uri="{BB962C8B-B14F-4D97-AF65-F5344CB8AC3E}">
        <p14:creationId xmlns:p14="http://schemas.microsoft.com/office/powerpoint/2010/main" val="271459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AE375-96B0-F998-CF31-6D6358F47678}"/>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397297AF-CA13-A9C3-E187-5A94CA0746CE}"/>
              </a:ext>
            </a:extLst>
          </p:cNvPr>
          <p:cNvSpPr/>
          <p:nvPr/>
        </p:nvSpPr>
        <p:spPr>
          <a:xfrm>
            <a:off x="180950" y="3799840"/>
            <a:ext cx="2585400" cy="6153168"/>
          </a:xfrm>
          <a:prstGeom prst="rect">
            <a:avLst/>
          </a:prstGeom>
          <a:solidFill>
            <a:schemeClr val="tx2">
              <a:lumMod val="50000"/>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6" name="正方形/長方形 385">
            <a:extLst>
              <a:ext uri="{FF2B5EF4-FFF2-40B4-BE49-F238E27FC236}">
                <a16:creationId xmlns:a16="http://schemas.microsoft.com/office/drawing/2014/main" id="{45831513-49C4-2FEE-6DCA-FF9CF6AEABE3}"/>
              </a:ext>
            </a:extLst>
          </p:cNvPr>
          <p:cNvSpPr/>
          <p:nvPr/>
        </p:nvSpPr>
        <p:spPr>
          <a:xfrm>
            <a:off x="2767818" y="3799841"/>
            <a:ext cx="4629537" cy="6153168"/>
          </a:xfrm>
          <a:prstGeom prst="rect">
            <a:avLst/>
          </a:prstGeom>
          <a:solidFill>
            <a:srgbClr val="EA5504">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グループ化 57">
            <a:extLst>
              <a:ext uri="{FF2B5EF4-FFF2-40B4-BE49-F238E27FC236}">
                <a16:creationId xmlns:a16="http://schemas.microsoft.com/office/drawing/2014/main" id="{C0F5CBC1-5041-4EFE-1265-C63E310ABBFD}"/>
              </a:ext>
            </a:extLst>
          </p:cNvPr>
          <p:cNvGrpSpPr/>
          <p:nvPr/>
        </p:nvGrpSpPr>
        <p:grpSpPr>
          <a:xfrm>
            <a:off x="212266" y="3834451"/>
            <a:ext cx="991338" cy="265248"/>
            <a:chOff x="2766459" y="3834451"/>
            <a:chExt cx="991338" cy="265248"/>
          </a:xfrm>
        </p:grpSpPr>
        <p:sp>
          <p:nvSpPr>
            <p:cNvPr id="59" name="正方形/長方形 58">
              <a:extLst>
                <a:ext uri="{FF2B5EF4-FFF2-40B4-BE49-F238E27FC236}">
                  <a16:creationId xmlns:a16="http://schemas.microsoft.com/office/drawing/2014/main" id="{B0D5252F-C438-77F6-10AB-9E4455ED8B6A}"/>
                </a:ext>
              </a:extLst>
            </p:cNvPr>
            <p:cNvSpPr/>
            <p:nvPr/>
          </p:nvSpPr>
          <p:spPr>
            <a:xfrm>
              <a:off x="2766459" y="3834451"/>
              <a:ext cx="991338"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TextBox 77">
              <a:extLst>
                <a:ext uri="{FF2B5EF4-FFF2-40B4-BE49-F238E27FC236}">
                  <a16:creationId xmlns:a16="http://schemas.microsoft.com/office/drawing/2014/main" id="{B87E3EAD-A85B-83CE-EC4A-9E2E0D07646C}"/>
                </a:ext>
              </a:extLst>
            </p:cNvPr>
            <p:cNvSpPr txBox="1"/>
            <p:nvPr/>
          </p:nvSpPr>
          <p:spPr>
            <a:xfrm>
              <a:off x="2851762" y="3870622"/>
              <a:ext cx="820732" cy="184666"/>
            </a:xfrm>
            <a:prstGeom prst="rect">
              <a:avLst/>
            </a:prstGeom>
          </p:spPr>
          <p:txBody>
            <a:bodyPr wrap="square" lIns="0" tIns="0" rIns="0" bIns="0" rtlCol="0" anchor="t">
              <a:spAutoFit/>
            </a:bodyPr>
            <a:lstStyle/>
            <a:p>
              <a:pPr algn="ctr"/>
              <a:r>
                <a:rPr lang="ja-JP" altLang="en-US" sz="1200" b="1" dirty="0">
                  <a:solidFill>
                    <a:schemeClr val="bg1"/>
                  </a:solidFill>
                  <a:latin typeface="BIZ UDゴシック" panose="020B0400000000000000" pitchFamily="49" charset="-128"/>
                  <a:ea typeface="BIZ UDゴシック" panose="020B0400000000000000" pitchFamily="49" charset="-128"/>
                </a:rPr>
                <a:t>閣法とは？</a:t>
              </a:r>
              <a:endParaRPr lang="en-US" altLang="ja-JP" sz="12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5" name="Group 5">
            <a:extLst>
              <a:ext uri="{FF2B5EF4-FFF2-40B4-BE49-F238E27FC236}">
                <a16:creationId xmlns:a16="http://schemas.microsoft.com/office/drawing/2014/main" id="{095D169A-B704-C9DD-9B39-C56A82E96A6A}"/>
              </a:ext>
            </a:extLst>
          </p:cNvPr>
          <p:cNvGrpSpPr/>
          <p:nvPr/>
        </p:nvGrpSpPr>
        <p:grpSpPr>
          <a:xfrm>
            <a:off x="-3501" y="800055"/>
            <a:ext cx="7560000" cy="2876827"/>
            <a:chOff x="0" y="-28575"/>
            <a:chExt cx="2709333" cy="1279811"/>
          </a:xfrm>
        </p:grpSpPr>
        <p:sp>
          <p:nvSpPr>
            <p:cNvPr id="6" name="Freeform 6">
              <a:extLst>
                <a:ext uri="{FF2B5EF4-FFF2-40B4-BE49-F238E27FC236}">
                  <a16:creationId xmlns:a16="http://schemas.microsoft.com/office/drawing/2014/main" id="{E231B920-A775-66B2-CDD1-9BB5C9424576}"/>
                </a:ext>
              </a:extLst>
            </p:cNvPr>
            <p:cNvSpPr/>
            <p:nvPr/>
          </p:nvSpPr>
          <p:spPr>
            <a:xfrm>
              <a:off x="0" y="0"/>
              <a:ext cx="2709333" cy="1127784"/>
            </a:xfrm>
            <a:custGeom>
              <a:avLst/>
              <a:gdLst/>
              <a:ahLst/>
              <a:cxnLst/>
              <a:rect l="l" t="t" r="r" b="b"/>
              <a:pathLst>
                <a:path w="2709333" h="1251236">
                  <a:moveTo>
                    <a:pt x="0" y="0"/>
                  </a:moveTo>
                  <a:lnTo>
                    <a:pt x="2709333" y="0"/>
                  </a:lnTo>
                  <a:lnTo>
                    <a:pt x="2709333" y="1251236"/>
                  </a:lnTo>
                  <a:lnTo>
                    <a:pt x="0" y="1251236"/>
                  </a:lnTo>
                  <a:close/>
                </a:path>
              </a:pathLst>
            </a:custGeom>
            <a:solidFill>
              <a:srgbClr val="7191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TextBox 7">
              <a:extLst>
                <a:ext uri="{FF2B5EF4-FFF2-40B4-BE49-F238E27FC236}">
                  <a16:creationId xmlns:a16="http://schemas.microsoft.com/office/drawing/2014/main" id="{DFA482FD-2B3F-2073-961E-6CFA741A147E}"/>
                </a:ext>
              </a:extLst>
            </p:cNvPr>
            <p:cNvSpPr txBox="1"/>
            <p:nvPr/>
          </p:nvSpPr>
          <p:spPr>
            <a:xfrm>
              <a:off x="0" y="-28575"/>
              <a:ext cx="2709333" cy="127981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a:extLst>
              <a:ext uri="{FF2B5EF4-FFF2-40B4-BE49-F238E27FC236}">
                <a16:creationId xmlns:a16="http://schemas.microsoft.com/office/drawing/2014/main" id="{E772E2FC-3BE6-810B-7132-6980BD6FC0D0}"/>
              </a:ext>
            </a:extLst>
          </p:cNvPr>
          <p:cNvGrpSpPr/>
          <p:nvPr/>
        </p:nvGrpSpPr>
        <p:grpSpPr>
          <a:xfrm rot="-4113982">
            <a:off x="1796407" y="2511950"/>
            <a:ext cx="400590" cy="599595"/>
            <a:chOff x="0" y="0"/>
            <a:chExt cx="475154" cy="711200"/>
          </a:xfrm>
        </p:grpSpPr>
        <p:sp>
          <p:nvSpPr>
            <p:cNvPr id="25" name="Freeform 25">
              <a:extLst>
                <a:ext uri="{FF2B5EF4-FFF2-40B4-BE49-F238E27FC236}">
                  <a16:creationId xmlns:a16="http://schemas.microsoft.com/office/drawing/2014/main" id="{AD1D200E-4350-2C2D-511B-A89EF3F20D08}"/>
                </a:ext>
              </a:extLst>
            </p:cNvPr>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6" name="TextBox 26">
              <a:extLst>
                <a:ext uri="{FF2B5EF4-FFF2-40B4-BE49-F238E27FC236}">
                  <a16:creationId xmlns:a16="http://schemas.microsoft.com/office/drawing/2014/main" id="{9D0F7413-6424-8B93-B46A-C077D10B9646}"/>
                </a:ext>
              </a:extLst>
            </p:cNvPr>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a:extLst>
              <a:ext uri="{FF2B5EF4-FFF2-40B4-BE49-F238E27FC236}">
                <a16:creationId xmlns:a16="http://schemas.microsoft.com/office/drawing/2014/main" id="{853FD903-C91C-C8A2-1D8E-C4587A6A73A6}"/>
              </a:ext>
            </a:extLst>
          </p:cNvPr>
          <p:cNvGrpSpPr/>
          <p:nvPr/>
        </p:nvGrpSpPr>
        <p:grpSpPr>
          <a:xfrm>
            <a:off x="-2" y="-1894439"/>
            <a:ext cx="7556501" cy="2770176"/>
            <a:chOff x="0" y="-28575"/>
            <a:chExt cx="3017389" cy="841375"/>
          </a:xfrm>
        </p:grpSpPr>
        <p:sp>
          <p:nvSpPr>
            <p:cNvPr id="3" name="Freeform 3">
              <a:extLst>
                <a:ext uri="{FF2B5EF4-FFF2-40B4-BE49-F238E27FC236}">
                  <a16:creationId xmlns:a16="http://schemas.microsoft.com/office/drawing/2014/main" id="{82752518-E2E7-B99D-88BD-553354EB6A2F}"/>
                </a:ext>
              </a:extLst>
            </p:cNvPr>
            <p:cNvSpPr/>
            <p:nvPr/>
          </p:nvSpPr>
          <p:spPr>
            <a:xfrm>
              <a:off x="0" y="541867"/>
              <a:ext cx="3017389" cy="270933"/>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TextBox 4">
              <a:extLst>
                <a:ext uri="{FF2B5EF4-FFF2-40B4-BE49-F238E27FC236}">
                  <a16:creationId xmlns:a16="http://schemas.microsoft.com/office/drawing/2014/main" id="{6A9948C9-90A5-8EE9-D06F-E605B87F80E5}"/>
                </a:ext>
              </a:extLst>
            </p:cNvPr>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5DF479C3-3C2E-BCA3-8E85-C67743455E72}"/>
              </a:ext>
            </a:extLst>
          </p:cNvPr>
          <p:cNvSpPr/>
          <p:nvPr/>
        </p:nvSpPr>
        <p:spPr>
          <a:xfrm>
            <a:off x="-717550" y="1257490"/>
            <a:ext cx="4123644" cy="2082440"/>
          </a:xfrm>
          <a:custGeom>
            <a:avLst/>
            <a:gdLst/>
            <a:ahLst/>
            <a:cxnLst/>
            <a:rect l="l" t="t" r="r" b="b"/>
            <a:pathLst>
              <a:path w="4123644" h="2082440">
                <a:moveTo>
                  <a:pt x="0" y="0"/>
                </a:moveTo>
                <a:lnTo>
                  <a:pt x="4123644" y="0"/>
                </a:lnTo>
                <a:lnTo>
                  <a:pt x="4123644" y="2082440"/>
                </a:lnTo>
                <a:lnTo>
                  <a:pt x="0" y="2082440"/>
                </a:lnTo>
                <a:lnTo>
                  <a:pt x="0" y="0"/>
                </a:lnTo>
                <a:close/>
              </a:path>
            </a:pathLst>
          </a:custGeom>
          <a:blipFill>
            <a:blip r:embed="rId3">
              <a:alphaModFix amt="2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0" name="Group 10">
            <a:extLst>
              <a:ext uri="{FF2B5EF4-FFF2-40B4-BE49-F238E27FC236}">
                <a16:creationId xmlns:a16="http://schemas.microsoft.com/office/drawing/2014/main" id="{F1969EC8-9FDC-1E05-2B10-E31A30B3545D}"/>
              </a:ext>
            </a:extLst>
          </p:cNvPr>
          <p:cNvGrpSpPr/>
          <p:nvPr/>
        </p:nvGrpSpPr>
        <p:grpSpPr>
          <a:xfrm>
            <a:off x="2670229" y="1037157"/>
            <a:ext cx="4351323" cy="1067319"/>
            <a:chOff x="0" y="0"/>
            <a:chExt cx="1559416" cy="413419"/>
          </a:xfrm>
        </p:grpSpPr>
        <p:sp>
          <p:nvSpPr>
            <p:cNvPr id="11" name="Freeform 11">
              <a:extLst>
                <a:ext uri="{FF2B5EF4-FFF2-40B4-BE49-F238E27FC236}">
                  <a16:creationId xmlns:a16="http://schemas.microsoft.com/office/drawing/2014/main" id="{5ABB2D97-8B57-4982-774F-2CDBBD3168E2}"/>
                </a:ext>
              </a:extLst>
            </p:cNvPr>
            <p:cNvSpPr/>
            <p:nvPr/>
          </p:nvSpPr>
          <p:spPr>
            <a:xfrm>
              <a:off x="0" y="0"/>
              <a:ext cx="1559416" cy="413419"/>
            </a:xfrm>
            <a:custGeom>
              <a:avLst/>
              <a:gdLst/>
              <a:ahLst/>
              <a:cxnLst/>
              <a:rect l="l" t="t" r="r" b="b"/>
              <a:pathLst>
                <a:path w="1559416" h="413419">
                  <a:moveTo>
                    <a:pt x="65831" y="0"/>
                  </a:moveTo>
                  <a:lnTo>
                    <a:pt x="1493585" y="0"/>
                  </a:lnTo>
                  <a:cubicBezTo>
                    <a:pt x="1511045" y="0"/>
                    <a:pt x="1527789" y="6936"/>
                    <a:pt x="1540135" y="19281"/>
                  </a:cubicBezTo>
                  <a:cubicBezTo>
                    <a:pt x="1552480" y="31627"/>
                    <a:pt x="1559416" y="48371"/>
                    <a:pt x="1559416" y="65831"/>
                  </a:cubicBezTo>
                  <a:lnTo>
                    <a:pt x="1559416" y="347589"/>
                  </a:lnTo>
                  <a:cubicBezTo>
                    <a:pt x="1559416" y="365048"/>
                    <a:pt x="1552480" y="381792"/>
                    <a:pt x="1540135" y="394138"/>
                  </a:cubicBezTo>
                  <a:cubicBezTo>
                    <a:pt x="1527789" y="406484"/>
                    <a:pt x="1511045" y="413419"/>
                    <a:pt x="1493585" y="413419"/>
                  </a:cubicBezTo>
                  <a:lnTo>
                    <a:pt x="65831" y="413419"/>
                  </a:lnTo>
                  <a:cubicBezTo>
                    <a:pt x="48371" y="413419"/>
                    <a:pt x="31627" y="406484"/>
                    <a:pt x="19281" y="394138"/>
                  </a:cubicBezTo>
                  <a:cubicBezTo>
                    <a:pt x="6936" y="381792"/>
                    <a:pt x="0" y="365048"/>
                    <a:pt x="0" y="347589"/>
                  </a:cubicBezTo>
                  <a:lnTo>
                    <a:pt x="0" y="65831"/>
                  </a:lnTo>
                  <a:cubicBezTo>
                    <a:pt x="0" y="48371"/>
                    <a:pt x="6936" y="31627"/>
                    <a:pt x="19281" y="19281"/>
                  </a:cubicBezTo>
                  <a:cubicBezTo>
                    <a:pt x="31627" y="6936"/>
                    <a:pt x="48371" y="0"/>
                    <a:pt x="65831"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TextBox 12">
              <a:extLst>
                <a:ext uri="{FF2B5EF4-FFF2-40B4-BE49-F238E27FC236}">
                  <a16:creationId xmlns:a16="http://schemas.microsoft.com/office/drawing/2014/main" id="{43FA8F9C-A8A1-E124-5E9E-4A3F02AC81C0}"/>
                </a:ext>
              </a:extLst>
            </p:cNvPr>
            <p:cNvSpPr txBox="1"/>
            <p:nvPr/>
          </p:nvSpPr>
          <p:spPr>
            <a:xfrm>
              <a:off x="0" y="-28575"/>
              <a:ext cx="1559416" cy="44199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7EF2E6FA-1F5B-AB76-0558-F25EBA598E09}"/>
              </a:ext>
            </a:extLst>
          </p:cNvPr>
          <p:cNvGrpSpPr/>
          <p:nvPr/>
        </p:nvGrpSpPr>
        <p:grpSpPr>
          <a:xfrm rot="3946364">
            <a:off x="6821257" y="933346"/>
            <a:ext cx="400590" cy="599595"/>
            <a:chOff x="0" y="0"/>
            <a:chExt cx="475154" cy="711200"/>
          </a:xfrm>
        </p:grpSpPr>
        <p:sp>
          <p:nvSpPr>
            <p:cNvPr id="14" name="Freeform 14">
              <a:extLst>
                <a:ext uri="{FF2B5EF4-FFF2-40B4-BE49-F238E27FC236}">
                  <a16:creationId xmlns:a16="http://schemas.microsoft.com/office/drawing/2014/main" id="{D166DEA6-6A2C-F798-3316-2ABE51D5AA34}"/>
                </a:ext>
              </a:extLst>
            </p:cNvPr>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TextBox 15">
              <a:extLst>
                <a:ext uri="{FF2B5EF4-FFF2-40B4-BE49-F238E27FC236}">
                  <a16:creationId xmlns:a16="http://schemas.microsoft.com/office/drawing/2014/main" id="{C791D6AD-A245-7252-6467-E42AB5F3496B}"/>
                </a:ext>
              </a:extLst>
            </p:cNvPr>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A09F3789-72F4-A2C8-035D-7D5DB5E842CB}"/>
              </a:ext>
            </a:extLst>
          </p:cNvPr>
          <p:cNvGrpSpPr/>
          <p:nvPr/>
        </p:nvGrpSpPr>
        <p:grpSpPr>
          <a:xfrm>
            <a:off x="505802" y="2083455"/>
            <a:ext cx="1152000" cy="1152000"/>
            <a:chOff x="0" y="0"/>
            <a:chExt cx="812800" cy="812800"/>
          </a:xfrm>
          <a:solidFill>
            <a:schemeClr val="bg1"/>
          </a:solidFill>
        </p:grpSpPr>
        <p:sp>
          <p:nvSpPr>
            <p:cNvPr id="18" name="Freeform 18">
              <a:extLst>
                <a:ext uri="{FF2B5EF4-FFF2-40B4-BE49-F238E27FC236}">
                  <a16:creationId xmlns:a16="http://schemas.microsoft.com/office/drawing/2014/main" id="{34D83EEB-5708-E69E-F752-8195F58570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28575">
              <a:solidFill>
                <a:srgbClr val="EA550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23" name="TextBox 23">
            <a:extLst>
              <a:ext uri="{FF2B5EF4-FFF2-40B4-BE49-F238E27FC236}">
                <a16:creationId xmlns:a16="http://schemas.microsoft.com/office/drawing/2014/main" id="{66A57F25-902E-DDBB-C7D7-B615912240EA}"/>
              </a:ext>
            </a:extLst>
          </p:cNvPr>
          <p:cNvSpPr txBox="1"/>
          <p:nvPr/>
        </p:nvSpPr>
        <p:spPr>
          <a:xfrm>
            <a:off x="1996702" y="2186848"/>
            <a:ext cx="5032476" cy="117608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68AC255E-2840-22CA-83D3-90CA1765E5E5}"/>
              </a:ext>
            </a:extLst>
          </p:cNvPr>
          <p:cNvSpPr/>
          <p:nvPr/>
        </p:nvSpPr>
        <p:spPr>
          <a:xfrm>
            <a:off x="1996702" y="2222501"/>
            <a:ext cx="5032476" cy="981046"/>
          </a:xfrm>
          <a:custGeom>
            <a:avLst/>
            <a:gdLst/>
            <a:ahLst/>
            <a:cxnLst/>
            <a:rect l="l" t="t" r="r" b="b"/>
            <a:pathLst>
              <a:path w="1675229" h="487871">
                <a:moveTo>
                  <a:pt x="61280" y="0"/>
                </a:moveTo>
                <a:lnTo>
                  <a:pt x="1613950" y="0"/>
                </a:lnTo>
                <a:cubicBezTo>
                  <a:pt x="1630202" y="0"/>
                  <a:pt x="1645789" y="6456"/>
                  <a:pt x="1657281" y="17948"/>
                </a:cubicBezTo>
                <a:cubicBezTo>
                  <a:pt x="1668773" y="29441"/>
                  <a:pt x="1675229" y="45027"/>
                  <a:pt x="1675229" y="61280"/>
                </a:cubicBezTo>
                <a:lnTo>
                  <a:pt x="1675229" y="426591"/>
                </a:lnTo>
                <a:cubicBezTo>
                  <a:pt x="1675229" y="460435"/>
                  <a:pt x="1647793" y="487871"/>
                  <a:pt x="1613950" y="487871"/>
                </a:cubicBezTo>
                <a:lnTo>
                  <a:pt x="61280" y="487871"/>
                </a:lnTo>
                <a:cubicBezTo>
                  <a:pt x="45027" y="487871"/>
                  <a:pt x="29441" y="481415"/>
                  <a:pt x="17948" y="469922"/>
                </a:cubicBezTo>
                <a:cubicBezTo>
                  <a:pt x="6456" y="458430"/>
                  <a:pt x="0" y="442843"/>
                  <a:pt x="0" y="426591"/>
                </a:cubicBezTo>
                <a:lnTo>
                  <a:pt x="0" y="61280"/>
                </a:lnTo>
                <a:cubicBezTo>
                  <a:pt x="0" y="27436"/>
                  <a:pt x="27436" y="0"/>
                  <a:pt x="61280" y="0"/>
                </a:cubicBezTo>
                <a:close/>
              </a:path>
            </a:pathLst>
          </a:custGeom>
          <a:solidFill>
            <a:srgbClr val="FFFFFF"/>
          </a:solid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業界</a:t>
            </a:r>
            <a:r>
              <a:rPr kumimoji="0" lang="ja-JP" altLang="en-US" sz="18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関係者しかわからない用語ってありますよ</a:t>
            </a:r>
            <a:r>
              <a:rPr kumimoji="0" lang="ja-JP" altLang="en-US" sz="18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ね。ものづくりなら歩留とかチョコ停のような・・政治用語</a:t>
            </a:r>
            <a:r>
              <a:rPr kumimoji="0" lang="ja-JP" altLang="en-US" sz="18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を一緒に見ていきましょう！</a:t>
            </a: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TextBox 41">
            <a:extLst>
              <a:ext uri="{FF2B5EF4-FFF2-40B4-BE49-F238E27FC236}">
                <a16:creationId xmlns:a16="http://schemas.microsoft.com/office/drawing/2014/main" id="{074132BF-1182-B29D-7331-155BE86B4879}"/>
              </a:ext>
            </a:extLst>
          </p:cNvPr>
          <p:cNvSpPr txBox="1"/>
          <p:nvPr/>
        </p:nvSpPr>
        <p:spPr>
          <a:xfrm>
            <a:off x="2787650" y="1208194"/>
            <a:ext cx="4123644" cy="710194"/>
          </a:xfrm>
          <a:prstGeom prst="rect">
            <a:avLst/>
          </a:prstGeom>
        </p:spPr>
        <p:txBody>
          <a:bodyPr wrap="square" lIns="0" tIns="0" rIns="0" bIns="0" rtlCol="0" anchor="t">
            <a:spAutoFit/>
          </a:bodyPr>
          <a:lstStyle/>
          <a:p>
            <a:pPr marL="0" marR="0" lvl="0" indent="0" algn="l" defTabSz="914400" rtl="0" eaLnBrk="1" fontAlgn="auto" latinLnBrk="0" hangingPunct="1">
              <a:lnSpc>
                <a:spcPts val="2988"/>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閣法？国対？</a:t>
            </a:r>
            <a:r>
              <a:rPr kumimoji="0" lang="ja-JP" altLang="en-US" sz="20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レク？</a:t>
            </a:r>
            <a:r>
              <a:rPr lang="ja-JP" altLang="en-US" sz="2000" b="1">
                <a:solidFill>
                  <a:srgbClr val="000000"/>
                </a:solidFill>
                <a:latin typeface="BIZ UDGothic" panose="020B0400000000000000" pitchFamily="49" charset="-128"/>
                <a:ea typeface="BIZ UDGothic" panose="020B0400000000000000" pitchFamily="49" charset="-128"/>
              </a:rPr>
              <a:t>政治は専門</a:t>
            </a:r>
            <a:r>
              <a:rPr kumimoji="0" lang="ja-JP" altLang="en-US" sz="20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用語が多すぎて難しい！！</a:t>
            </a:r>
            <a:endParaRPr kumimoji="0" lang="en-US" altLang="ja-JP" sz="20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42" name="TextBox 42">
            <a:extLst>
              <a:ext uri="{FF2B5EF4-FFF2-40B4-BE49-F238E27FC236}">
                <a16:creationId xmlns:a16="http://schemas.microsoft.com/office/drawing/2014/main" id="{1EF1A91C-325F-B42C-4640-1D7E868FE3A0}"/>
              </a:ext>
            </a:extLst>
          </p:cNvPr>
          <p:cNvSpPr txBox="1"/>
          <p:nvPr/>
        </p:nvSpPr>
        <p:spPr>
          <a:xfrm>
            <a:off x="2266106" y="246457"/>
            <a:ext cx="4464602"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に郡山りょうが答えます</a:t>
            </a:r>
            <a:endPar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43" name="TextBox 43">
            <a:extLst>
              <a:ext uri="{FF2B5EF4-FFF2-40B4-BE49-F238E27FC236}">
                <a16:creationId xmlns:a16="http://schemas.microsoft.com/office/drawing/2014/main" id="{03FE4827-E4A3-2CAE-3EA7-09842AAA4327}"/>
              </a:ext>
            </a:extLst>
          </p:cNvPr>
          <p:cNvSpPr txBox="1"/>
          <p:nvPr/>
        </p:nvSpPr>
        <p:spPr>
          <a:xfrm>
            <a:off x="6354106" y="330125"/>
            <a:ext cx="937132" cy="338875"/>
          </a:xfrm>
          <a:prstGeom prst="rect">
            <a:avLst/>
          </a:prstGeom>
        </p:spPr>
        <p:txBody>
          <a:bodyPr wrap="square" lIns="0" tIns="0" rIns="0" bIns="0" rtlCol="0" anchor="t">
            <a:spAutoFit/>
          </a:bodyPr>
          <a:lstStyle/>
          <a:p>
            <a:pPr marL="0" marR="0" lvl="0" indent="0" algn="r" defTabSz="914400" rtl="0" eaLnBrk="1" fontAlgn="auto" latinLnBrk="0" hangingPunct="1">
              <a:lnSpc>
                <a:spcPts val="308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No.15</a:t>
            </a:r>
          </a:p>
        </p:txBody>
      </p:sp>
      <p:sp>
        <p:nvSpPr>
          <p:cNvPr id="46" name="TextBox 46">
            <a:extLst>
              <a:ext uri="{FF2B5EF4-FFF2-40B4-BE49-F238E27FC236}">
                <a16:creationId xmlns:a16="http://schemas.microsoft.com/office/drawing/2014/main" id="{8FFE69D4-4417-3690-B066-C2902EAFB3CE}"/>
              </a:ext>
            </a:extLst>
          </p:cNvPr>
          <p:cNvSpPr txBox="1"/>
          <p:nvPr/>
        </p:nvSpPr>
        <p:spPr>
          <a:xfrm>
            <a:off x="1989076" y="1826244"/>
            <a:ext cx="639663" cy="547842"/>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b="0" i="0" u="none" strike="noStrike" kern="1200" cap="none" spc="0" normalizeH="0" baseline="0" noProof="0" dirty="0" err="1">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rPr>
              <a:t>既読</a:t>
            </a:r>
            <a:endParaRPr kumimoji="0" lang="en-US" sz="1599" b="0" i="0" u="none" strike="noStrike" kern="1200" cap="none" spc="0" normalizeH="0" baseline="0" noProof="0" dirty="0">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r" defTabSz="914400" rtl="0" eaLnBrk="1" fontAlgn="auto" latinLnBrk="0" hangingPunct="1">
              <a:lnSpc>
                <a:spcPts val="2239"/>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545454"/>
              </a:solidFill>
              <a:effectLst/>
              <a:uLnTx/>
              <a:uFillTx/>
              <a:latin typeface="Calibri"/>
              <a:ea typeface="Noto Sans JP Medium"/>
              <a:cs typeface="+mn-cs"/>
            </a:endParaRPr>
          </a:p>
        </p:txBody>
      </p:sp>
      <p:sp>
        <p:nvSpPr>
          <p:cNvPr id="47" name="TextBox 47">
            <a:extLst>
              <a:ext uri="{FF2B5EF4-FFF2-40B4-BE49-F238E27FC236}">
                <a16:creationId xmlns:a16="http://schemas.microsoft.com/office/drawing/2014/main" id="{51A5F9A9-6FF7-F2DD-6016-817FAF323F99}"/>
              </a:ext>
            </a:extLst>
          </p:cNvPr>
          <p:cNvSpPr txBox="1"/>
          <p:nvPr/>
        </p:nvSpPr>
        <p:spPr>
          <a:xfrm>
            <a:off x="119531" y="221431"/>
            <a:ext cx="2353908"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現場の声</a:t>
            </a: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p>
        </p:txBody>
      </p:sp>
      <p:sp>
        <p:nvSpPr>
          <p:cNvPr id="35" name="TextBox 41">
            <a:extLst>
              <a:ext uri="{FF2B5EF4-FFF2-40B4-BE49-F238E27FC236}">
                <a16:creationId xmlns:a16="http://schemas.microsoft.com/office/drawing/2014/main" id="{89690CD5-5ABC-6432-2C58-87879F1F8E1E}"/>
              </a:ext>
            </a:extLst>
          </p:cNvPr>
          <p:cNvSpPr txBox="1"/>
          <p:nvPr/>
        </p:nvSpPr>
        <p:spPr>
          <a:xfrm>
            <a:off x="2222875" y="2399516"/>
            <a:ext cx="4773769" cy="325474"/>
          </a:xfrm>
          <a:prstGeom prst="rect">
            <a:avLst/>
          </a:prstGeom>
        </p:spPr>
        <p:txBody>
          <a:bodyPr wrap="square" lIns="0" tIns="0" rIns="0" bIns="0" rtlCol="0" anchor="t">
            <a:spAutoFit/>
          </a:bodyPr>
          <a:lstStyle/>
          <a:p>
            <a:pPr marL="0" marR="0" lvl="0" indent="0" algn="l" defTabSz="914400" rtl="0" eaLnBrk="1" fontAlgn="auto" latinLnBrk="0" hangingPunct="1">
              <a:lnSpc>
                <a:spcPts val="2988"/>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34" name="TextBox 41">
            <a:extLst>
              <a:ext uri="{FF2B5EF4-FFF2-40B4-BE49-F238E27FC236}">
                <a16:creationId xmlns:a16="http://schemas.microsoft.com/office/drawing/2014/main" id="{C38C756D-1D67-9453-C2C8-0A36EA933A62}"/>
              </a:ext>
            </a:extLst>
          </p:cNvPr>
          <p:cNvSpPr txBox="1"/>
          <p:nvPr/>
        </p:nvSpPr>
        <p:spPr>
          <a:xfrm>
            <a:off x="177567" y="3435067"/>
            <a:ext cx="6941990" cy="332912"/>
          </a:xfrm>
          <a:prstGeom prst="rect">
            <a:avLst/>
          </a:prstGeom>
        </p:spPr>
        <p:txBody>
          <a:bodyPr wrap="square" lIns="0" tIns="0" rIns="0" bIns="0" rtlCol="0" anchor="t">
            <a:spAutoFit/>
          </a:bodyPr>
          <a:lstStyle/>
          <a:p>
            <a:pPr marL="0" marR="0" lvl="0" indent="0" algn="l" defTabSz="914400" rtl="0" eaLnBrk="1" fontAlgn="auto" latinLnBrk="0" hangingPunct="1">
              <a:lnSpc>
                <a:spcPts val="2988"/>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EA5504"/>
                </a:solidFill>
                <a:effectLst/>
                <a:uLnTx/>
                <a:uFillTx/>
                <a:latin typeface="BIZ UDGothic" panose="020B0400000000000000" pitchFamily="49" charset="-128"/>
                <a:ea typeface="BIZ UDGothic" panose="020B0400000000000000" pitchFamily="49" charset="-128"/>
                <a:cs typeface="+mn-cs"/>
              </a:rPr>
              <a:t>■ 国会</a:t>
            </a:r>
            <a:r>
              <a:rPr lang="ja-JP" altLang="en-US" sz="2400" b="1">
                <a:solidFill>
                  <a:srgbClr val="EA5504"/>
                </a:solidFill>
                <a:latin typeface="BIZ UDGothic" panose="020B0400000000000000" pitchFamily="49" charset="-128"/>
                <a:ea typeface="BIZ UDGothic" panose="020B0400000000000000" pitchFamily="49" charset="-128"/>
              </a:rPr>
              <a:t>や</a:t>
            </a:r>
            <a:r>
              <a:rPr kumimoji="0" lang="ja-JP" altLang="en-US" sz="2400" b="1" i="0" u="none" strike="noStrike" kern="1200" cap="none" spc="0" normalizeH="0" baseline="0" noProof="0">
                <a:ln>
                  <a:noFill/>
                </a:ln>
                <a:solidFill>
                  <a:srgbClr val="EA5504"/>
                </a:solidFill>
                <a:effectLst/>
                <a:uLnTx/>
                <a:uFillTx/>
                <a:latin typeface="BIZ UDGothic" panose="020B0400000000000000" pitchFamily="49" charset="-128"/>
                <a:ea typeface="BIZ UDGothic" panose="020B0400000000000000" pitchFamily="49" charset="-128"/>
                <a:cs typeface="+mn-cs"/>
              </a:rPr>
              <a:t>政治で</a:t>
            </a:r>
            <a:r>
              <a:rPr kumimoji="0" lang="ja-JP" altLang="en-US" sz="2400" b="1" i="0" u="none" strike="noStrike" kern="1200" cap="none" spc="0" normalizeH="0" baseline="0" noProof="0" dirty="0">
                <a:ln>
                  <a:noFill/>
                </a:ln>
                <a:solidFill>
                  <a:srgbClr val="EA5504"/>
                </a:solidFill>
                <a:effectLst/>
                <a:uLnTx/>
                <a:uFillTx/>
                <a:latin typeface="BIZ UDGothic" panose="020B0400000000000000" pitchFamily="49" charset="-128"/>
                <a:ea typeface="BIZ UDGothic" panose="020B0400000000000000" pitchFamily="49" charset="-128"/>
                <a:cs typeface="+mn-cs"/>
              </a:rPr>
              <a:t>使われる用語（第一弾）</a:t>
            </a:r>
            <a:endParaRPr kumimoji="0" lang="en-US" altLang="ja-JP" sz="2400" b="1" i="0" u="none" strike="noStrike" kern="1200" cap="none" spc="0" normalizeH="0" baseline="0" noProof="0" dirty="0">
              <a:ln>
                <a:noFill/>
              </a:ln>
              <a:solidFill>
                <a:srgbClr val="EA5504"/>
              </a:solidFill>
              <a:effectLst/>
              <a:uLnTx/>
              <a:uFillTx/>
              <a:latin typeface="BIZ UDGothic" panose="020B0400000000000000" pitchFamily="49" charset="-128"/>
              <a:ea typeface="BIZ UDGothic" panose="020B0400000000000000" pitchFamily="49" charset="-128"/>
              <a:cs typeface="+mn-cs"/>
            </a:endParaRPr>
          </a:p>
        </p:txBody>
      </p:sp>
      <p:grpSp>
        <p:nvGrpSpPr>
          <p:cNvPr id="28" name="Group 28">
            <a:extLst>
              <a:ext uri="{FF2B5EF4-FFF2-40B4-BE49-F238E27FC236}">
                <a16:creationId xmlns:a16="http://schemas.microsoft.com/office/drawing/2014/main" id="{2F79749F-250E-DF31-10B4-46EB0848FB0A}"/>
              </a:ext>
            </a:extLst>
          </p:cNvPr>
          <p:cNvGrpSpPr/>
          <p:nvPr/>
        </p:nvGrpSpPr>
        <p:grpSpPr>
          <a:xfrm>
            <a:off x="-1" y="9936000"/>
            <a:ext cx="7556501" cy="757401"/>
            <a:chOff x="0" y="0"/>
            <a:chExt cx="3017389" cy="812800"/>
          </a:xfrm>
        </p:grpSpPr>
        <p:sp>
          <p:nvSpPr>
            <p:cNvPr id="29" name="Freeform 29">
              <a:extLst>
                <a:ext uri="{FF2B5EF4-FFF2-40B4-BE49-F238E27FC236}">
                  <a16:creationId xmlns:a16="http://schemas.microsoft.com/office/drawing/2014/main" id="{22BB7198-01DA-3974-AD83-5EECF6F1D761}"/>
                </a:ext>
              </a:extLst>
            </p:cNvPr>
            <p:cNvSpPr/>
            <p:nvPr/>
          </p:nvSpPr>
          <p:spPr>
            <a:xfrm>
              <a:off x="0" y="0"/>
              <a:ext cx="3017389" cy="812800"/>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TextBox 30">
              <a:extLst>
                <a:ext uri="{FF2B5EF4-FFF2-40B4-BE49-F238E27FC236}">
                  <a16:creationId xmlns:a16="http://schemas.microsoft.com/office/drawing/2014/main" id="{AB431482-CC24-113B-2CDC-7F9FD8A3FEFA}"/>
                </a:ext>
              </a:extLst>
            </p:cNvPr>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31">
            <a:extLst>
              <a:ext uri="{FF2B5EF4-FFF2-40B4-BE49-F238E27FC236}">
                <a16:creationId xmlns:a16="http://schemas.microsoft.com/office/drawing/2014/main" id="{A70E0687-A19A-4E97-44BD-9B0C48105977}"/>
              </a:ext>
            </a:extLst>
          </p:cNvPr>
          <p:cNvSpPr/>
          <p:nvPr/>
        </p:nvSpPr>
        <p:spPr>
          <a:xfrm>
            <a:off x="1729533" y="9994900"/>
            <a:ext cx="4100934" cy="478224"/>
          </a:xfrm>
          <a:custGeom>
            <a:avLst/>
            <a:gdLst/>
            <a:ahLst/>
            <a:cxnLst/>
            <a:rect l="l" t="t" r="r" b="b"/>
            <a:pathLst>
              <a:path w="4100934" h="478224">
                <a:moveTo>
                  <a:pt x="0" y="0"/>
                </a:moveTo>
                <a:lnTo>
                  <a:pt x="4100934" y="0"/>
                </a:lnTo>
                <a:lnTo>
                  <a:pt x="4100934" y="478224"/>
                </a:lnTo>
                <a:lnTo>
                  <a:pt x="0" y="47822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9" name="図 48" descr="QR コード&#10;&#10;自動的に生成された説明">
            <a:extLst>
              <a:ext uri="{FF2B5EF4-FFF2-40B4-BE49-F238E27FC236}">
                <a16:creationId xmlns:a16="http://schemas.microsoft.com/office/drawing/2014/main" id="{99F2CBEF-E92C-43E7-3B19-C31D4C8B0C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00" y="9993373"/>
            <a:ext cx="500784" cy="500784"/>
          </a:xfrm>
          <a:prstGeom prst="rect">
            <a:avLst/>
          </a:prstGeom>
        </p:spPr>
      </p:pic>
      <p:sp>
        <p:nvSpPr>
          <p:cNvPr id="50" name="TextBox 38">
            <a:extLst>
              <a:ext uri="{FF2B5EF4-FFF2-40B4-BE49-F238E27FC236}">
                <a16:creationId xmlns:a16="http://schemas.microsoft.com/office/drawing/2014/main" id="{AF30E784-D004-0F89-79F5-BB1058E7621F}"/>
              </a:ext>
            </a:extLst>
          </p:cNvPr>
          <p:cNvSpPr txBox="1"/>
          <p:nvPr/>
        </p:nvSpPr>
        <p:spPr>
          <a:xfrm>
            <a:off x="204868" y="9932970"/>
            <a:ext cx="1015956" cy="655458"/>
          </a:xfrm>
          <a:prstGeom prst="rect">
            <a:avLst/>
          </a:prstGeom>
        </p:spPr>
        <p:txBody>
          <a:bodyPr lIns="50800" tIns="50800" rIns="50800" bIns="50800" rtlCol="0" anchor="ctr"/>
          <a:lstStyle/>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各</a:t>
            </a:r>
            <a:r>
              <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SNS</a:t>
            </a: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は公式</a:t>
            </a:r>
            <a:endPar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サイトから</a:t>
            </a:r>
            <a:r>
              <a:rPr kumimoji="0" 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endParaRPr kumimoji="0" lang="en-US" sz="6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p:txBody>
      </p:sp>
      <p:pic>
        <p:nvPicPr>
          <p:cNvPr id="64" name="図 63" descr="スーツを着た男性&#10;&#10;AI 生成コンテンツは誤りを含む可能性があります。">
            <a:extLst>
              <a:ext uri="{FF2B5EF4-FFF2-40B4-BE49-F238E27FC236}">
                <a16:creationId xmlns:a16="http://schemas.microsoft.com/office/drawing/2014/main" id="{1C8DCB99-BAA6-7C6F-30A1-E6E891138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936" y="2152752"/>
            <a:ext cx="1091545" cy="1091545"/>
          </a:xfrm>
          <a:prstGeom prst="ellipse">
            <a:avLst/>
          </a:prstGeom>
        </p:spPr>
      </p:pic>
      <p:sp>
        <p:nvSpPr>
          <p:cNvPr id="16" name="TextBox 77">
            <a:extLst>
              <a:ext uri="{FF2B5EF4-FFF2-40B4-BE49-F238E27FC236}">
                <a16:creationId xmlns:a16="http://schemas.microsoft.com/office/drawing/2014/main" id="{D1D915FB-5644-3F84-3966-8B159C733DBC}"/>
              </a:ext>
            </a:extLst>
          </p:cNvPr>
          <p:cNvSpPr txBox="1"/>
          <p:nvPr/>
        </p:nvSpPr>
        <p:spPr>
          <a:xfrm>
            <a:off x="273049" y="4138252"/>
            <a:ext cx="2498041" cy="246221"/>
          </a:xfrm>
          <a:prstGeom prst="rect">
            <a:avLst/>
          </a:prstGeom>
        </p:spPr>
        <p:txBody>
          <a:bodyPr wrap="square" lIns="0" tIns="0" rIns="0" bIns="0" rtlCol="0" anchor="t">
            <a:spAutoFit/>
          </a:bodyPr>
          <a:lstStyle/>
          <a:p>
            <a:r>
              <a:rPr lang="ja-JP" altLang="en-US" sz="800" b="1" dirty="0">
                <a:solidFill>
                  <a:srgbClr val="10253F"/>
                </a:solidFill>
                <a:latin typeface="BIZ UDゴシック" panose="020B0400000000000000" pitchFamily="49" charset="-128"/>
                <a:ea typeface="BIZ UDゴシック" panose="020B0400000000000000" pitchFamily="49" charset="-128"/>
              </a:rPr>
              <a:t>閣法とは別に「国会議員」が国会に提出する法律案の</a:t>
            </a:r>
            <a:endParaRPr lang="en-US" altLang="ja-JP" sz="800" b="1" dirty="0">
              <a:solidFill>
                <a:srgbClr val="10253F"/>
              </a:solidFill>
              <a:latin typeface="BIZ UDゴシック" panose="020B0400000000000000" pitchFamily="49" charset="-128"/>
              <a:ea typeface="BIZ UDゴシック" panose="020B0400000000000000" pitchFamily="49" charset="-128"/>
            </a:endParaRPr>
          </a:p>
          <a:p>
            <a:r>
              <a:rPr lang="ja-JP" altLang="en-US" sz="800" b="1" dirty="0">
                <a:solidFill>
                  <a:srgbClr val="EA5504"/>
                </a:solidFill>
                <a:latin typeface="BIZ UDゴシック" panose="020B0400000000000000" pitchFamily="49" charset="-128"/>
                <a:ea typeface="BIZ UDゴシック" panose="020B0400000000000000" pitchFamily="49" charset="-128"/>
              </a:rPr>
              <a:t>議員立法（議法）</a:t>
            </a:r>
            <a:r>
              <a:rPr lang="ja-JP" altLang="en-US" sz="800" b="1" dirty="0">
                <a:solidFill>
                  <a:srgbClr val="10253F"/>
                </a:solidFill>
                <a:latin typeface="BIZ UDゴシック" panose="020B0400000000000000" pitchFamily="49" charset="-128"/>
                <a:ea typeface="BIZ UDゴシック" panose="020B0400000000000000" pitchFamily="49" charset="-128"/>
              </a:rPr>
              <a:t>があります。</a:t>
            </a:r>
            <a:endParaRPr lang="en-US" altLang="ja-JP" sz="800" b="1" dirty="0">
              <a:solidFill>
                <a:srgbClr val="EA5504"/>
              </a:solidFill>
              <a:latin typeface="BIZ UDゴシック" panose="020B0400000000000000" pitchFamily="49" charset="-128"/>
              <a:ea typeface="BIZ UDゴシック" panose="020B0400000000000000" pitchFamily="49" charset="-128"/>
            </a:endParaRPr>
          </a:p>
        </p:txBody>
      </p:sp>
      <p:sp>
        <p:nvSpPr>
          <p:cNvPr id="20" name="TextBox 77">
            <a:extLst>
              <a:ext uri="{FF2B5EF4-FFF2-40B4-BE49-F238E27FC236}">
                <a16:creationId xmlns:a16="http://schemas.microsoft.com/office/drawing/2014/main" id="{F8CB2549-1F92-F2BF-A618-172A260E3448}"/>
              </a:ext>
            </a:extLst>
          </p:cNvPr>
          <p:cNvSpPr txBox="1"/>
          <p:nvPr/>
        </p:nvSpPr>
        <p:spPr>
          <a:xfrm>
            <a:off x="376503" y="7185868"/>
            <a:ext cx="1035458" cy="215444"/>
          </a:xfrm>
          <a:prstGeom prst="rect">
            <a:avLst/>
          </a:prstGeom>
        </p:spPr>
        <p:txBody>
          <a:bodyPr wrap="square" lIns="0" tIns="0" rIns="0" bIns="0" rtlCol="0" anchor="t">
            <a:spAutoFit/>
          </a:bodyPr>
          <a:lstStyle/>
          <a:p>
            <a:pPr algn="just"/>
            <a:r>
              <a:rPr lang="ja-JP" altLang="en-US" sz="1400" b="1" dirty="0">
                <a:solidFill>
                  <a:srgbClr val="EA5504"/>
                </a:solidFill>
                <a:latin typeface="BIZ UDゴシック" panose="020B0400000000000000" pitchFamily="49" charset="-128"/>
                <a:ea typeface="BIZ UDゴシック" panose="020B0400000000000000" pitchFamily="49" charset="-128"/>
              </a:rPr>
              <a:t>つるし</a:t>
            </a:r>
            <a:endParaRPr lang="en-US" altLang="ja-JP" sz="1400" b="1" dirty="0">
              <a:solidFill>
                <a:srgbClr val="EA5504"/>
              </a:solidFill>
              <a:latin typeface="BIZ UDゴシック" panose="020B0400000000000000" pitchFamily="49" charset="-128"/>
              <a:ea typeface="BIZ UDゴシック" panose="020B0400000000000000" pitchFamily="49" charset="-128"/>
            </a:endParaRPr>
          </a:p>
        </p:txBody>
      </p:sp>
      <p:pic>
        <p:nvPicPr>
          <p:cNvPr id="85" name="図 84">
            <a:extLst>
              <a:ext uri="{FF2B5EF4-FFF2-40B4-BE49-F238E27FC236}">
                <a16:creationId xmlns:a16="http://schemas.microsoft.com/office/drawing/2014/main" id="{DF8C5E1F-E923-DC30-4C6E-D52FB58A6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359" y="4589212"/>
            <a:ext cx="884838" cy="720000"/>
          </a:xfrm>
          <a:prstGeom prst="rect">
            <a:avLst/>
          </a:prstGeom>
        </p:spPr>
      </p:pic>
      <p:grpSp>
        <p:nvGrpSpPr>
          <p:cNvPr id="164" name="グループ化 163">
            <a:extLst>
              <a:ext uri="{FF2B5EF4-FFF2-40B4-BE49-F238E27FC236}">
                <a16:creationId xmlns:a16="http://schemas.microsoft.com/office/drawing/2014/main" id="{A0545761-37B0-62E0-E55A-1AC3F3A4150A}"/>
              </a:ext>
            </a:extLst>
          </p:cNvPr>
          <p:cNvGrpSpPr/>
          <p:nvPr/>
        </p:nvGrpSpPr>
        <p:grpSpPr>
          <a:xfrm>
            <a:off x="260886" y="5723980"/>
            <a:ext cx="1003293" cy="720000"/>
            <a:chOff x="337086" y="5385058"/>
            <a:chExt cx="1003293" cy="720000"/>
          </a:xfrm>
        </p:grpSpPr>
        <p:pic>
          <p:nvPicPr>
            <p:cNvPr id="82" name="図 81">
              <a:extLst>
                <a:ext uri="{FF2B5EF4-FFF2-40B4-BE49-F238E27FC236}">
                  <a16:creationId xmlns:a16="http://schemas.microsoft.com/office/drawing/2014/main" id="{CADF91B5-3E4F-82AD-C853-4069148D61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795" y="5385058"/>
              <a:ext cx="847584" cy="720000"/>
            </a:xfrm>
            <a:prstGeom prst="rect">
              <a:avLst/>
            </a:prstGeom>
          </p:spPr>
        </p:pic>
        <p:sp>
          <p:nvSpPr>
            <p:cNvPr id="96" name="TextBox 77">
              <a:extLst>
                <a:ext uri="{FF2B5EF4-FFF2-40B4-BE49-F238E27FC236}">
                  <a16:creationId xmlns:a16="http://schemas.microsoft.com/office/drawing/2014/main" id="{30E38730-925A-196B-3727-4E3F4B69C219}"/>
                </a:ext>
              </a:extLst>
            </p:cNvPr>
            <p:cNvSpPr txBox="1"/>
            <p:nvPr/>
          </p:nvSpPr>
          <p:spPr>
            <a:xfrm>
              <a:off x="337086" y="5446624"/>
              <a:ext cx="138499" cy="596869"/>
            </a:xfrm>
            <a:prstGeom prst="rect">
              <a:avLst/>
            </a:prstGeom>
          </p:spPr>
          <p:txBody>
            <a:bodyPr vert="eaVert" wrap="square" lIns="0" tIns="0" rIns="0" bIns="0" rtlCol="0" anchor="t">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政府・内閣</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62" name="グループ化 161">
            <a:extLst>
              <a:ext uri="{FF2B5EF4-FFF2-40B4-BE49-F238E27FC236}">
                <a16:creationId xmlns:a16="http://schemas.microsoft.com/office/drawing/2014/main" id="{BBBBE384-AF11-1A0F-3515-106832AF4F87}"/>
              </a:ext>
            </a:extLst>
          </p:cNvPr>
          <p:cNvGrpSpPr/>
          <p:nvPr/>
        </p:nvGrpSpPr>
        <p:grpSpPr>
          <a:xfrm>
            <a:off x="1922838" y="4645402"/>
            <a:ext cx="618762" cy="720000"/>
            <a:chOff x="1940288" y="4331880"/>
            <a:chExt cx="618762" cy="720000"/>
          </a:xfrm>
        </p:grpSpPr>
        <p:grpSp>
          <p:nvGrpSpPr>
            <p:cNvPr id="103" name="グループ化 102">
              <a:extLst>
                <a:ext uri="{FF2B5EF4-FFF2-40B4-BE49-F238E27FC236}">
                  <a16:creationId xmlns:a16="http://schemas.microsoft.com/office/drawing/2014/main" id="{E1C3D264-4C60-A515-A47C-344A126BBBAD}"/>
                </a:ext>
              </a:extLst>
            </p:cNvPr>
            <p:cNvGrpSpPr/>
            <p:nvPr/>
          </p:nvGrpSpPr>
          <p:grpSpPr>
            <a:xfrm>
              <a:off x="1940288" y="4331880"/>
              <a:ext cx="445844" cy="720000"/>
              <a:chOff x="1724229" y="5360321"/>
              <a:chExt cx="445844" cy="720000"/>
            </a:xfrm>
          </p:grpSpPr>
          <p:pic>
            <p:nvPicPr>
              <p:cNvPr id="91" name="図 90">
                <a:extLst>
                  <a:ext uri="{FF2B5EF4-FFF2-40B4-BE49-F238E27FC236}">
                    <a16:creationId xmlns:a16="http://schemas.microsoft.com/office/drawing/2014/main" id="{C115ED12-61B8-DA28-5642-FEB61BBB83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65223" y="5360321"/>
                <a:ext cx="204850" cy="720000"/>
              </a:xfrm>
              <a:prstGeom prst="rect">
                <a:avLst/>
              </a:prstGeom>
            </p:spPr>
          </p:pic>
          <p:pic>
            <p:nvPicPr>
              <p:cNvPr id="94" name="図 93">
                <a:extLst>
                  <a:ext uri="{FF2B5EF4-FFF2-40B4-BE49-F238E27FC236}">
                    <a16:creationId xmlns:a16="http://schemas.microsoft.com/office/drawing/2014/main" id="{F7A88FDC-B995-DF06-F6A5-61EB537CA2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4229" y="5360321"/>
                <a:ext cx="215837" cy="720000"/>
              </a:xfrm>
              <a:prstGeom prst="rect">
                <a:avLst/>
              </a:prstGeom>
            </p:spPr>
          </p:pic>
        </p:grpSp>
        <p:sp>
          <p:nvSpPr>
            <p:cNvPr id="99" name="TextBox 77">
              <a:extLst>
                <a:ext uri="{FF2B5EF4-FFF2-40B4-BE49-F238E27FC236}">
                  <a16:creationId xmlns:a16="http://schemas.microsoft.com/office/drawing/2014/main" id="{F51D778F-AA00-58E8-6BEF-DC8A6639838D}"/>
                </a:ext>
              </a:extLst>
            </p:cNvPr>
            <p:cNvSpPr txBox="1"/>
            <p:nvPr/>
          </p:nvSpPr>
          <p:spPr>
            <a:xfrm>
              <a:off x="2420551" y="4360894"/>
              <a:ext cx="138499" cy="661973"/>
            </a:xfrm>
            <a:prstGeom prst="rect">
              <a:avLst/>
            </a:prstGeom>
          </p:spPr>
          <p:txBody>
            <a:bodyPr vert="eaVert"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衆議院議員</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60" name="グループ化 159">
            <a:extLst>
              <a:ext uri="{FF2B5EF4-FFF2-40B4-BE49-F238E27FC236}">
                <a16:creationId xmlns:a16="http://schemas.microsoft.com/office/drawing/2014/main" id="{15D1F5B1-1AEE-73FC-F972-256A1E49C2FA}"/>
              </a:ext>
            </a:extLst>
          </p:cNvPr>
          <p:cNvGrpSpPr/>
          <p:nvPr/>
        </p:nvGrpSpPr>
        <p:grpSpPr>
          <a:xfrm>
            <a:off x="1924060" y="5723980"/>
            <a:ext cx="617540" cy="720000"/>
            <a:chOff x="1941510" y="5385058"/>
            <a:chExt cx="617540" cy="720000"/>
          </a:xfrm>
        </p:grpSpPr>
        <p:grpSp>
          <p:nvGrpSpPr>
            <p:cNvPr id="102" name="グループ化 101">
              <a:extLst>
                <a:ext uri="{FF2B5EF4-FFF2-40B4-BE49-F238E27FC236}">
                  <a16:creationId xmlns:a16="http://schemas.microsoft.com/office/drawing/2014/main" id="{980E0E39-1AFE-7212-5A16-7538F8E216C0}"/>
                </a:ext>
              </a:extLst>
            </p:cNvPr>
            <p:cNvGrpSpPr/>
            <p:nvPr/>
          </p:nvGrpSpPr>
          <p:grpSpPr>
            <a:xfrm>
              <a:off x="1941510" y="5385058"/>
              <a:ext cx="444622" cy="720000"/>
              <a:chOff x="1724229" y="4542524"/>
              <a:chExt cx="444622" cy="720000"/>
            </a:xfrm>
          </p:grpSpPr>
          <p:pic>
            <p:nvPicPr>
              <p:cNvPr id="87" name="図 86">
                <a:extLst>
                  <a:ext uri="{FF2B5EF4-FFF2-40B4-BE49-F238E27FC236}">
                    <a16:creationId xmlns:a16="http://schemas.microsoft.com/office/drawing/2014/main" id="{A0E0AF66-6400-7CCE-C497-7ECC9CAF8E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4229" y="4542524"/>
                <a:ext cx="215837" cy="720000"/>
              </a:xfrm>
              <a:prstGeom prst="rect">
                <a:avLst/>
              </a:prstGeom>
            </p:spPr>
          </p:pic>
          <p:pic>
            <p:nvPicPr>
              <p:cNvPr id="89" name="図 88">
                <a:extLst>
                  <a:ext uri="{FF2B5EF4-FFF2-40B4-BE49-F238E27FC236}">
                    <a16:creationId xmlns:a16="http://schemas.microsoft.com/office/drawing/2014/main" id="{435BFE4C-093D-6C5C-9BC4-FCBCF085A0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65223" y="4542524"/>
                <a:ext cx="203628" cy="720000"/>
              </a:xfrm>
              <a:prstGeom prst="rect">
                <a:avLst/>
              </a:prstGeom>
            </p:spPr>
          </p:pic>
        </p:grpSp>
        <p:sp>
          <p:nvSpPr>
            <p:cNvPr id="101" name="TextBox 77">
              <a:extLst>
                <a:ext uri="{FF2B5EF4-FFF2-40B4-BE49-F238E27FC236}">
                  <a16:creationId xmlns:a16="http://schemas.microsoft.com/office/drawing/2014/main" id="{F4618AC6-BE49-DDFD-C306-0258D40967E7}"/>
                </a:ext>
              </a:extLst>
            </p:cNvPr>
            <p:cNvSpPr txBox="1"/>
            <p:nvPr/>
          </p:nvSpPr>
          <p:spPr>
            <a:xfrm>
              <a:off x="2420551" y="5414072"/>
              <a:ext cx="138499" cy="661972"/>
            </a:xfrm>
            <a:prstGeom prst="rect">
              <a:avLst/>
            </a:prstGeom>
          </p:spPr>
          <p:txBody>
            <a:bodyPr vert="eaVert" wrap="square" lIns="0" tIns="0" rIns="0" bIns="0" rtlCol="0" anchor="t">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参議院議員</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08" name="グループ化 107">
            <a:extLst>
              <a:ext uri="{FF2B5EF4-FFF2-40B4-BE49-F238E27FC236}">
                <a16:creationId xmlns:a16="http://schemas.microsoft.com/office/drawing/2014/main" id="{11D83614-FA8D-61B8-6DD2-C3AF41BEB3F0}"/>
              </a:ext>
            </a:extLst>
          </p:cNvPr>
          <p:cNvGrpSpPr/>
          <p:nvPr/>
        </p:nvGrpSpPr>
        <p:grpSpPr>
          <a:xfrm>
            <a:off x="257986" y="4514796"/>
            <a:ext cx="360000" cy="184203"/>
            <a:chOff x="299484" y="4317115"/>
            <a:chExt cx="360000" cy="184203"/>
          </a:xfrm>
        </p:grpSpPr>
        <p:sp>
          <p:nvSpPr>
            <p:cNvPr id="105" name="四角形: 角を丸くする 104">
              <a:extLst>
                <a:ext uri="{FF2B5EF4-FFF2-40B4-BE49-F238E27FC236}">
                  <a16:creationId xmlns:a16="http://schemas.microsoft.com/office/drawing/2014/main" id="{834D58EE-46D7-0F29-FB5D-A66A0EEB57D8}"/>
                </a:ext>
              </a:extLst>
            </p:cNvPr>
            <p:cNvSpPr/>
            <p:nvPr/>
          </p:nvSpPr>
          <p:spPr>
            <a:xfrm>
              <a:off x="299484" y="4317115"/>
              <a:ext cx="360000" cy="184203"/>
            </a:xfrm>
            <a:prstGeom prst="roundRect">
              <a:avLst>
                <a:gd name="adj" fmla="val 8935"/>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TextBox 77">
              <a:extLst>
                <a:ext uri="{FF2B5EF4-FFF2-40B4-BE49-F238E27FC236}">
                  <a16:creationId xmlns:a16="http://schemas.microsoft.com/office/drawing/2014/main" id="{5B90D92C-1C28-686D-57D8-7528E0C33CE6}"/>
                </a:ext>
              </a:extLst>
            </p:cNvPr>
            <p:cNvSpPr txBox="1"/>
            <p:nvPr/>
          </p:nvSpPr>
          <p:spPr>
            <a:xfrm>
              <a:off x="332016" y="4333835"/>
              <a:ext cx="294937" cy="138063"/>
            </a:xfrm>
            <a:prstGeom prst="rect">
              <a:avLst/>
            </a:prstGeom>
          </p:spPr>
          <p:txBody>
            <a:bodyPr wrap="square" lIns="0" tIns="0" rIns="0" bIns="0" rtlCol="0" anchor="ctr">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国会</a:t>
              </a:r>
              <a:endParaRPr lang="en-US" altLang="ja-JP" sz="9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157" name="グループ化 156">
            <a:extLst>
              <a:ext uri="{FF2B5EF4-FFF2-40B4-BE49-F238E27FC236}">
                <a16:creationId xmlns:a16="http://schemas.microsoft.com/office/drawing/2014/main" id="{D5B8EA03-1FEC-9109-4FA5-8AFEB11AD740}"/>
              </a:ext>
            </a:extLst>
          </p:cNvPr>
          <p:cNvGrpSpPr/>
          <p:nvPr/>
        </p:nvGrpSpPr>
        <p:grpSpPr>
          <a:xfrm>
            <a:off x="726531" y="5285572"/>
            <a:ext cx="296915" cy="408173"/>
            <a:chOff x="867822" y="5003800"/>
            <a:chExt cx="296915" cy="408173"/>
          </a:xfrm>
        </p:grpSpPr>
        <p:sp>
          <p:nvSpPr>
            <p:cNvPr id="120" name="TextBox 77">
              <a:extLst>
                <a:ext uri="{FF2B5EF4-FFF2-40B4-BE49-F238E27FC236}">
                  <a16:creationId xmlns:a16="http://schemas.microsoft.com/office/drawing/2014/main" id="{0188A34C-5965-4E1C-B2DF-BD0BF78421A3}"/>
                </a:ext>
              </a:extLst>
            </p:cNvPr>
            <p:cNvSpPr txBox="1"/>
            <p:nvPr/>
          </p:nvSpPr>
          <p:spPr>
            <a:xfrm>
              <a:off x="978661" y="5081602"/>
              <a:ext cx="186076" cy="276999"/>
            </a:xfrm>
            <a:prstGeom prst="rect">
              <a:avLst/>
            </a:prstGeom>
          </p:spPr>
          <p:txBody>
            <a:bodyPr wrap="square" lIns="0" tIns="0" rIns="0" bIns="0" rtlCol="0" anchor="ctr">
              <a:spAutoFit/>
            </a:bodyPr>
            <a:lstStyle/>
            <a:p>
              <a:pPr algn="ctr"/>
              <a:r>
                <a:rPr lang="ja-JP" altLang="en-US" sz="900" b="1" dirty="0">
                  <a:solidFill>
                    <a:srgbClr val="EA5504"/>
                  </a:solidFill>
                  <a:latin typeface="BIZ UDゴシック" panose="020B0400000000000000" pitchFamily="49" charset="-128"/>
                  <a:ea typeface="BIZ UDゴシック" panose="020B0400000000000000" pitchFamily="49" charset="-128"/>
                </a:rPr>
                <a:t>閣</a:t>
              </a:r>
              <a:endParaRPr lang="en-US" altLang="ja-JP" sz="900" b="1" dirty="0">
                <a:solidFill>
                  <a:srgbClr val="EA5504"/>
                </a:solidFill>
                <a:latin typeface="BIZ UDゴシック" panose="020B0400000000000000" pitchFamily="49" charset="-128"/>
                <a:ea typeface="BIZ UDゴシック" panose="020B0400000000000000" pitchFamily="49" charset="-128"/>
              </a:endParaRPr>
            </a:p>
            <a:p>
              <a:pPr algn="ctr"/>
              <a:r>
                <a:rPr lang="ja-JP" altLang="en-US" sz="900" b="1" dirty="0">
                  <a:solidFill>
                    <a:srgbClr val="EA5504"/>
                  </a:solidFill>
                  <a:latin typeface="BIZ UDゴシック" panose="020B0400000000000000" pitchFamily="49" charset="-128"/>
                  <a:ea typeface="BIZ UDゴシック" panose="020B0400000000000000" pitchFamily="49" charset="-128"/>
                </a:rPr>
                <a:t>法</a:t>
              </a:r>
              <a:endParaRPr lang="en-US" altLang="ja-JP" sz="900" b="1" dirty="0">
                <a:solidFill>
                  <a:srgbClr val="EA5504"/>
                </a:solidFill>
                <a:latin typeface="BIZ UDゴシック" panose="020B0400000000000000" pitchFamily="49" charset="-128"/>
                <a:ea typeface="BIZ UDゴシック" panose="020B0400000000000000" pitchFamily="49" charset="-128"/>
              </a:endParaRPr>
            </a:p>
          </p:txBody>
        </p:sp>
        <p:sp>
          <p:nvSpPr>
            <p:cNvPr id="141" name="矢印: 上 140">
              <a:extLst>
                <a:ext uri="{FF2B5EF4-FFF2-40B4-BE49-F238E27FC236}">
                  <a16:creationId xmlns:a16="http://schemas.microsoft.com/office/drawing/2014/main" id="{0FF780BB-C45D-2066-CDCB-17DD42C7E7E1}"/>
                </a:ext>
              </a:extLst>
            </p:cNvPr>
            <p:cNvSpPr/>
            <p:nvPr/>
          </p:nvSpPr>
          <p:spPr>
            <a:xfrm>
              <a:off x="867822" y="5003800"/>
              <a:ext cx="135203" cy="408173"/>
            </a:xfrm>
            <a:prstGeom prst="up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2B535DD9-6EB1-56A7-7FB4-F37BD381028C}"/>
              </a:ext>
            </a:extLst>
          </p:cNvPr>
          <p:cNvGrpSpPr/>
          <p:nvPr/>
        </p:nvGrpSpPr>
        <p:grpSpPr>
          <a:xfrm>
            <a:off x="1293129" y="4514796"/>
            <a:ext cx="511264" cy="1209184"/>
            <a:chOff x="1401079" y="4201274"/>
            <a:chExt cx="511264" cy="1209184"/>
          </a:xfrm>
        </p:grpSpPr>
        <p:grpSp>
          <p:nvGrpSpPr>
            <p:cNvPr id="156" name="グループ化 155">
              <a:extLst>
                <a:ext uri="{FF2B5EF4-FFF2-40B4-BE49-F238E27FC236}">
                  <a16:creationId xmlns:a16="http://schemas.microsoft.com/office/drawing/2014/main" id="{CC55465A-A812-CA5F-1798-43B890A30DBD}"/>
                </a:ext>
              </a:extLst>
            </p:cNvPr>
            <p:cNvGrpSpPr/>
            <p:nvPr/>
          </p:nvGrpSpPr>
          <p:grpSpPr>
            <a:xfrm>
              <a:off x="1401079" y="4201274"/>
              <a:ext cx="511264" cy="1209184"/>
              <a:chOff x="1401079" y="4148881"/>
              <a:chExt cx="511264" cy="1209184"/>
            </a:xfrm>
          </p:grpSpPr>
          <p:sp>
            <p:nvSpPr>
              <p:cNvPr id="145" name="四角形: 角を丸くする 144">
                <a:extLst>
                  <a:ext uri="{FF2B5EF4-FFF2-40B4-BE49-F238E27FC236}">
                    <a16:creationId xmlns:a16="http://schemas.microsoft.com/office/drawing/2014/main" id="{29B580DA-5D11-1935-E475-2F4BB22F3627}"/>
                  </a:ext>
                </a:extLst>
              </p:cNvPr>
              <p:cNvSpPr/>
              <p:nvPr/>
            </p:nvSpPr>
            <p:spPr>
              <a:xfrm>
                <a:off x="1401079" y="4148881"/>
                <a:ext cx="510579" cy="1209184"/>
              </a:xfrm>
              <a:prstGeom prst="roundRect">
                <a:avLst>
                  <a:gd name="adj" fmla="val 5624"/>
                </a:avLst>
              </a:prstGeom>
              <a:noFill/>
              <a:ln w="12700">
                <a:solidFill>
                  <a:srgbClr val="EA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四角形: 角を丸くする 154">
                <a:extLst>
                  <a:ext uri="{FF2B5EF4-FFF2-40B4-BE49-F238E27FC236}">
                    <a16:creationId xmlns:a16="http://schemas.microsoft.com/office/drawing/2014/main" id="{7CC013A4-F636-7717-F321-06CE739135C2}"/>
                  </a:ext>
                </a:extLst>
              </p:cNvPr>
              <p:cNvSpPr/>
              <p:nvPr/>
            </p:nvSpPr>
            <p:spPr>
              <a:xfrm>
                <a:off x="1401764" y="4151261"/>
                <a:ext cx="510579" cy="199864"/>
              </a:xfrm>
              <a:prstGeom prst="roundRect">
                <a:avLst>
                  <a:gd name="adj" fmla="val 7148"/>
                </a:avLst>
              </a:prstGeom>
              <a:solidFill>
                <a:srgbClr val="EA5504"/>
              </a:solidFill>
              <a:ln w="12700">
                <a:solidFill>
                  <a:srgbClr val="EA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TextBox 77">
                <a:extLst>
                  <a:ext uri="{FF2B5EF4-FFF2-40B4-BE49-F238E27FC236}">
                    <a16:creationId xmlns:a16="http://schemas.microsoft.com/office/drawing/2014/main" id="{54464E9E-6816-6EDD-26CD-1C400174D768}"/>
                  </a:ext>
                </a:extLst>
              </p:cNvPr>
              <p:cNvSpPr txBox="1"/>
              <p:nvPr/>
            </p:nvSpPr>
            <p:spPr>
              <a:xfrm>
                <a:off x="1413197" y="4173549"/>
                <a:ext cx="486342" cy="138499"/>
              </a:xfrm>
              <a:prstGeom prst="rect">
                <a:avLst/>
              </a:prstGeom>
            </p:spPr>
            <p:txBody>
              <a:bodyPr wrap="square" lIns="0" tIns="0" rIns="0" bIns="0" rtlCol="0" anchor="ctr">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議員立法</a:t>
                </a:r>
                <a:endParaRPr lang="en-US" altLang="ja-JP" sz="9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150" name="グループ化 149">
              <a:extLst>
                <a:ext uri="{FF2B5EF4-FFF2-40B4-BE49-F238E27FC236}">
                  <a16:creationId xmlns:a16="http://schemas.microsoft.com/office/drawing/2014/main" id="{CF51CF66-666D-62FA-11E0-6B22932D6EC2}"/>
                </a:ext>
              </a:extLst>
            </p:cNvPr>
            <p:cNvGrpSpPr/>
            <p:nvPr/>
          </p:nvGrpSpPr>
          <p:grpSpPr>
            <a:xfrm>
              <a:off x="1450228" y="4474496"/>
              <a:ext cx="408173" cy="278228"/>
              <a:chOff x="1450228" y="4588796"/>
              <a:chExt cx="408173" cy="278228"/>
            </a:xfrm>
          </p:grpSpPr>
          <p:sp>
            <p:nvSpPr>
              <p:cNvPr id="129" name="TextBox 77">
                <a:extLst>
                  <a:ext uri="{FF2B5EF4-FFF2-40B4-BE49-F238E27FC236}">
                    <a16:creationId xmlns:a16="http://schemas.microsoft.com/office/drawing/2014/main" id="{2CBC06E9-2F73-2F1B-A6E3-D9A62D0E10C4}"/>
                  </a:ext>
                </a:extLst>
              </p:cNvPr>
              <p:cNvSpPr txBox="1"/>
              <p:nvPr/>
            </p:nvSpPr>
            <p:spPr>
              <a:xfrm>
                <a:off x="1522511" y="4588796"/>
                <a:ext cx="294937"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衆法</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137" name="矢印: 上 136">
                <a:extLst>
                  <a:ext uri="{FF2B5EF4-FFF2-40B4-BE49-F238E27FC236}">
                    <a16:creationId xmlns:a16="http://schemas.microsoft.com/office/drawing/2014/main" id="{A6A43A1E-2564-DBE5-7C13-52074692154E}"/>
                  </a:ext>
                </a:extLst>
              </p:cNvPr>
              <p:cNvSpPr/>
              <p:nvPr/>
            </p:nvSpPr>
            <p:spPr>
              <a:xfrm rot="16200000">
                <a:off x="1586713" y="4595336"/>
                <a:ext cx="135203" cy="408173"/>
              </a:xfrm>
              <a:prstGeom prst="up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4" name="グループ化 153">
              <a:extLst>
                <a:ext uri="{FF2B5EF4-FFF2-40B4-BE49-F238E27FC236}">
                  <a16:creationId xmlns:a16="http://schemas.microsoft.com/office/drawing/2014/main" id="{5A35DBDA-6BD2-3597-DE9B-3A915D07988B}"/>
                </a:ext>
              </a:extLst>
            </p:cNvPr>
            <p:cNvGrpSpPr/>
            <p:nvPr/>
          </p:nvGrpSpPr>
          <p:grpSpPr>
            <a:xfrm>
              <a:off x="1546225" y="4977772"/>
              <a:ext cx="324155" cy="408173"/>
              <a:chOff x="1494523" y="4946022"/>
              <a:chExt cx="324155" cy="408173"/>
            </a:xfrm>
          </p:grpSpPr>
          <p:sp>
            <p:nvSpPr>
              <p:cNvPr id="138" name="矢印: 上 137">
                <a:extLst>
                  <a:ext uri="{FF2B5EF4-FFF2-40B4-BE49-F238E27FC236}">
                    <a16:creationId xmlns:a16="http://schemas.microsoft.com/office/drawing/2014/main" id="{9B3EB495-020E-74F4-A7BE-D793926456DB}"/>
                  </a:ext>
                </a:extLst>
              </p:cNvPr>
              <p:cNvSpPr/>
              <p:nvPr/>
            </p:nvSpPr>
            <p:spPr>
              <a:xfrm rot="18900000">
                <a:off x="1494523" y="4946022"/>
                <a:ext cx="135203" cy="408173"/>
              </a:xfrm>
              <a:prstGeom prst="up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1" name="グループ化 150">
                <a:extLst>
                  <a:ext uri="{FF2B5EF4-FFF2-40B4-BE49-F238E27FC236}">
                    <a16:creationId xmlns:a16="http://schemas.microsoft.com/office/drawing/2014/main" id="{223D718C-3CE3-B461-49AF-1741546D85FE}"/>
                  </a:ext>
                </a:extLst>
              </p:cNvPr>
              <p:cNvGrpSpPr/>
              <p:nvPr/>
            </p:nvGrpSpPr>
            <p:grpSpPr>
              <a:xfrm>
                <a:off x="1517725" y="4958571"/>
                <a:ext cx="300953" cy="240533"/>
                <a:chOff x="1548200" y="4986774"/>
                <a:chExt cx="300953" cy="240533"/>
              </a:xfrm>
            </p:grpSpPr>
            <p:sp>
              <p:nvSpPr>
                <p:cNvPr id="124" name="TextBox 77">
                  <a:extLst>
                    <a:ext uri="{FF2B5EF4-FFF2-40B4-BE49-F238E27FC236}">
                      <a16:creationId xmlns:a16="http://schemas.microsoft.com/office/drawing/2014/main" id="{13B6DAB0-3C82-7AF7-7111-215AB7A842B1}"/>
                    </a:ext>
                  </a:extLst>
                </p:cNvPr>
                <p:cNvSpPr txBox="1"/>
                <p:nvPr/>
              </p:nvSpPr>
              <p:spPr>
                <a:xfrm>
                  <a:off x="1548200" y="4986774"/>
                  <a:ext cx="210825"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参</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142" name="TextBox 77">
                  <a:extLst>
                    <a:ext uri="{FF2B5EF4-FFF2-40B4-BE49-F238E27FC236}">
                      <a16:creationId xmlns:a16="http://schemas.microsoft.com/office/drawing/2014/main" id="{1C707E17-8D67-35BD-7DB7-19A4FB149BDA}"/>
                    </a:ext>
                  </a:extLst>
                </p:cNvPr>
                <p:cNvSpPr txBox="1"/>
                <p:nvPr/>
              </p:nvSpPr>
              <p:spPr>
                <a:xfrm>
                  <a:off x="1638327" y="5088808"/>
                  <a:ext cx="210826"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法</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grpSp>
      <p:sp>
        <p:nvSpPr>
          <p:cNvPr id="212" name="TextBox 77">
            <a:extLst>
              <a:ext uri="{FF2B5EF4-FFF2-40B4-BE49-F238E27FC236}">
                <a16:creationId xmlns:a16="http://schemas.microsoft.com/office/drawing/2014/main" id="{39C0844D-93E7-7BEF-059F-316C5E8369A3}"/>
              </a:ext>
            </a:extLst>
          </p:cNvPr>
          <p:cNvSpPr txBox="1"/>
          <p:nvPr/>
        </p:nvSpPr>
        <p:spPr>
          <a:xfrm>
            <a:off x="3854450" y="6921883"/>
            <a:ext cx="3222829"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国会へすぐに駆けつけられる場所</a:t>
            </a:r>
            <a:r>
              <a:rPr lang="ja-JP" altLang="en-US" sz="900" b="1" dirty="0">
                <a:solidFill>
                  <a:srgbClr val="10253F"/>
                </a:solidFill>
                <a:latin typeface="BIZ UDゴシック" panose="020B0400000000000000" pitchFamily="49" charset="-128"/>
                <a:ea typeface="BIZ UDゴシック" panose="020B0400000000000000" pitchFamily="49" charset="-128"/>
              </a:rPr>
              <a:t>に待機するようにという指示</a:t>
            </a:r>
          </a:p>
        </p:txBody>
      </p:sp>
      <p:grpSp>
        <p:nvGrpSpPr>
          <p:cNvPr id="21" name="グループ化 20">
            <a:extLst>
              <a:ext uri="{FF2B5EF4-FFF2-40B4-BE49-F238E27FC236}">
                <a16:creationId xmlns:a16="http://schemas.microsoft.com/office/drawing/2014/main" id="{D67020D8-F0EE-B6DB-FC54-FEE249A90AF4}"/>
              </a:ext>
            </a:extLst>
          </p:cNvPr>
          <p:cNvGrpSpPr/>
          <p:nvPr/>
        </p:nvGrpSpPr>
        <p:grpSpPr>
          <a:xfrm>
            <a:off x="2766459" y="3834451"/>
            <a:ext cx="991338" cy="265248"/>
            <a:chOff x="2766459" y="3834451"/>
            <a:chExt cx="991338" cy="265248"/>
          </a:xfrm>
        </p:grpSpPr>
        <p:sp>
          <p:nvSpPr>
            <p:cNvPr id="216" name="正方形/長方形 215">
              <a:extLst>
                <a:ext uri="{FF2B5EF4-FFF2-40B4-BE49-F238E27FC236}">
                  <a16:creationId xmlns:a16="http://schemas.microsoft.com/office/drawing/2014/main" id="{74DC69AD-9A67-53CE-2905-22F374EA747A}"/>
                </a:ext>
              </a:extLst>
            </p:cNvPr>
            <p:cNvSpPr/>
            <p:nvPr/>
          </p:nvSpPr>
          <p:spPr>
            <a:xfrm>
              <a:off x="2766459" y="3834451"/>
              <a:ext cx="991338"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TextBox 77">
              <a:extLst>
                <a:ext uri="{FF2B5EF4-FFF2-40B4-BE49-F238E27FC236}">
                  <a16:creationId xmlns:a16="http://schemas.microsoft.com/office/drawing/2014/main" id="{CD90A39A-95D3-574B-74AC-D187C0106198}"/>
                </a:ext>
              </a:extLst>
            </p:cNvPr>
            <p:cNvSpPr txBox="1"/>
            <p:nvPr/>
          </p:nvSpPr>
          <p:spPr>
            <a:xfrm>
              <a:off x="2851762" y="3870622"/>
              <a:ext cx="820732" cy="184666"/>
            </a:xfrm>
            <a:prstGeom prst="rect">
              <a:avLst/>
            </a:prstGeom>
          </p:spPr>
          <p:txBody>
            <a:bodyPr wrap="square" lIns="0" tIns="0" rIns="0" bIns="0" rtlCol="0" anchor="t">
              <a:spAutoFit/>
            </a:bodyPr>
            <a:lstStyle/>
            <a:p>
              <a:pPr algn="ctr"/>
              <a:r>
                <a:rPr lang="ja-JP" altLang="en-US" sz="1200" b="1" dirty="0">
                  <a:solidFill>
                    <a:schemeClr val="bg1"/>
                  </a:solidFill>
                  <a:latin typeface="BIZ UDゴシック" panose="020B0400000000000000" pitchFamily="49" charset="-128"/>
                  <a:ea typeface="BIZ UDゴシック" panose="020B0400000000000000" pitchFamily="49" charset="-128"/>
                </a:rPr>
                <a:t>国対とは？</a:t>
              </a:r>
              <a:endParaRPr lang="en-US" altLang="ja-JP" sz="1200" b="1" dirty="0">
                <a:solidFill>
                  <a:schemeClr val="bg1"/>
                </a:solidFill>
                <a:latin typeface="BIZ UDゴシック" panose="020B0400000000000000" pitchFamily="49" charset="-128"/>
                <a:ea typeface="BIZ UDゴシック" panose="020B0400000000000000" pitchFamily="49" charset="-128"/>
              </a:endParaRPr>
            </a:p>
          </p:txBody>
        </p:sp>
      </p:grpSp>
      <p:sp>
        <p:nvSpPr>
          <p:cNvPr id="221" name="TextBox 77">
            <a:extLst>
              <a:ext uri="{FF2B5EF4-FFF2-40B4-BE49-F238E27FC236}">
                <a16:creationId xmlns:a16="http://schemas.microsoft.com/office/drawing/2014/main" id="{DB867E60-2B5C-E5E6-95D0-B040D4D4DD70}"/>
              </a:ext>
            </a:extLst>
          </p:cNvPr>
          <p:cNvSpPr txBox="1"/>
          <p:nvPr/>
        </p:nvSpPr>
        <p:spPr>
          <a:xfrm>
            <a:off x="2790668" y="4143446"/>
            <a:ext cx="4587110" cy="276999"/>
          </a:xfrm>
          <a:prstGeom prst="rect">
            <a:avLst/>
          </a:prstGeom>
        </p:spPr>
        <p:txBody>
          <a:bodyPr wrap="square" lIns="0" tIns="0" rIns="0" bIns="0" rtlCol="0" anchor="t">
            <a:spAutoFit/>
          </a:bodyPr>
          <a:lstStyle/>
          <a:p>
            <a:r>
              <a:rPr lang="ja-JP" altLang="en-US" sz="900" b="1" dirty="0">
                <a:solidFill>
                  <a:srgbClr val="10253F"/>
                </a:solidFill>
                <a:latin typeface="BIZ UDゴシック" panose="020B0400000000000000" pitchFamily="49" charset="-128"/>
                <a:ea typeface="BIZ UDゴシック" panose="020B0400000000000000" pitchFamily="49" charset="-128"/>
              </a:rPr>
              <a:t>国会運営をとどこおりなく進める目的で政党間で話し合うために各政党</a:t>
            </a:r>
            <a:r>
              <a:rPr lang="ja-JP" altLang="en-US" sz="900" b="1">
                <a:solidFill>
                  <a:srgbClr val="10253F"/>
                </a:solidFill>
                <a:latin typeface="BIZ UDゴシック" panose="020B0400000000000000" pitchFamily="49" charset="-128"/>
                <a:ea typeface="BIZ UDゴシック" panose="020B0400000000000000" pitchFamily="49" charset="-128"/>
              </a:rPr>
              <a:t>が設けて</a:t>
            </a:r>
            <a:r>
              <a:rPr lang="ja-JP" altLang="en-US" sz="900" b="1" dirty="0">
                <a:solidFill>
                  <a:srgbClr val="10253F"/>
                </a:solidFill>
                <a:latin typeface="BIZ UDゴシック" panose="020B0400000000000000" pitchFamily="49" charset="-128"/>
                <a:ea typeface="BIZ UDゴシック" panose="020B0400000000000000" pitchFamily="49" charset="-128"/>
              </a:rPr>
              <a:t>いる任意の委員会で議運の日程調整などを実施しています。</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254" name="TextBox 77">
            <a:extLst>
              <a:ext uri="{FF2B5EF4-FFF2-40B4-BE49-F238E27FC236}">
                <a16:creationId xmlns:a16="http://schemas.microsoft.com/office/drawing/2014/main" id="{5ABA9836-4313-4E89-8237-52AEDBD86E00}"/>
              </a:ext>
            </a:extLst>
          </p:cNvPr>
          <p:cNvSpPr txBox="1"/>
          <p:nvPr/>
        </p:nvSpPr>
        <p:spPr>
          <a:xfrm>
            <a:off x="5878567" y="6198989"/>
            <a:ext cx="1449641" cy="31099"/>
          </a:xfrm>
          <a:prstGeom prst="rect">
            <a:avLst/>
          </a:prstGeom>
        </p:spPr>
        <p:txBody>
          <a:bodyPr wrap="square" lIns="0" tIns="0" rIns="0" bIns="0" rtlCol="0" anchor="t">
            <a:spAutoFit/>
          </a:bodyPr>
          <a:lstStyle/>
          <a:p>
            <a:r>
              <a:rPr lang="ja-JP" altLang="en-US" sz="800" b="1" dirty="0">
                <a:solidFill>
                  <a:srgbClr val="10253F"/>
                </a:solidFill>
                <a:latin typeface="BIZ UDゴシック" panose="020B0400000000000000" pitchFamily="49" charset="-128"/>
                <a:ea typeface="BIZ UDゴシック" panose="020B0400000000000000" pitchFamily="49" charset="-128"/>
              </a:rPr>
              <a:t>本会議が開かれる日は基本的には事前に決まっている。ただ、重要法案や予算案、不信任決議案の採決前など、与野党が対決する緊迫した場面では、いつ本会議が開かれるか分からないことも！そんな時に各党の国会対策委員会などが所属議員に「禁足」を呼びかける。  →禁足は、全議員を「確実に」本会議に出席・採決させるためのもの。 </a:t>
            </a:r>
            <a:endParaRPr lang="en-US" altLang="ja-JP" sz="800" b="1" dirty="0">
              <a:solidFill>
                <a:srgbClr val="10253F"/>
              </a:solidFill>
              <a:latin typeface="BIZ UDゴシック" panose="020B0400000000000000" pitchFamily="49" charset="-128"/>
              <a:ea typeface="BIZ UDゴシック" panose="020B0400000000000000" pitchFamily="49" charset="-128"/>
            </a:endParaRPr>
          </a:p>
        </p:txBody>
      </p:sp>
      <p:sp>
        <p:nvSpPr>
          <p:cNvPr id="257" name="TextBox 77">
            <a:extLst>
              <a:ext uri="{FF2B5EF4-FFF2-40B4-BE49-F238E27FC236}">
                <a16:creationId xmlns:a16="http://schemas.microsoft.com/office/drawing/2014/main" id="{E2A9DB50-064A-0A40-2ACA-040E851C5611}"/>
              </a:ext>
            </a:extLst>
          </p:cNvPr>
          <p:cNvSpPr txBox="1"/>
          <p:nvPr/>
        </p:nvSpPr>
        <p:spPr>
          <a:xfrm>
            <a:off x="2790668" y="5831701"/>
            <a:ext cx="4487248" cy="276999"/>
          </a:xfrm>
          <a:prstGeom prst="rect">
            <a:avLst/>
          </a:prstGeom>
        </p:spPr>
        <p:txBody>
          <a:bodyPr wrap="square" lIns="0" tIns="0" rIns="0" bIns="0" rtlCol="0" anchor="t">
            <a:spAutoFit/>
          </a:bodyPr>
          <a:lstStyle/>
          <a:p>
            <a:r>
              <a:rPr lang="ja-JP" altLang="en-US" sz="900" b="1" dirty="0">
                <a:solidFill>
                  <a:srgbClr val="10253F"/>
                </a:solidFill>
                <a:latin typeface="BIZ UDゴシック" panose="020B0400000000000000" pitchFamily="49" charset="-128"/>
                <a:ea typeface="BIZ UDゴシック" panose="020B0400000000000000" pitchFamily="49" charset="-128"/>
              </a:rPr>
              <a:t>国会議員が政府の役人から法律案の内容や政府の方針案に関する説明を受け、お互いに意見交換することなど、説明を受けることを幅広く指しています。</a:t>
            </a:r>
            <a:endParaRPr lang="en-US" altLang="ja-JP" sz="900" b="1" dirty="0">
              <a:solidFill>
                <a:srgbClr val="EA5504"/>
              </a:solidFill>
              <a:latin typeface="BIZ UDゴシック" panose="020B0400000000000000" pitchFamily="49" charset="-128"/>
              <a:ea typeface="BIZ UDゴシック" panose="020B0400000000000000" pitchFamily="49" charset="-128"/>
            </a:endParaRPr>
          </a:p>
        </p:txBody>
      </p:sp>
      <p:sp>
        <p:nvSpPr>
          <p:cNvPr id="127" name="矢印: 上 126">
            <a:extLst>
              <a:ext uri="{FF2B5EF4-FFF2-40B4-BE49-F238E27FC236}">
                <a16:creationId xmlns:a16="http://schemas.microsoft.com/office/drawing/2014/main" id="{60142CC1-500F-741C-543A-B8CD8AFE1433}"/>
              </a:ext>
            </a:extLst>
          </p:cNvPr>
          <p:cNvSpPr/>
          <p:nvPr/>
        </p:nvSpPr>
        <p:spPr>
          <a:xfrm rot="5400000" flipH="1">
            <a:off x="4557103" y="4928615"/>
            <a:ext cx="135203" cy="242569"/>
          </a:xfrm>
          <a:prstGeom prst="upArrow">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6" name="グループ化 55">
            <a:extLst>
              <a:ext uri="{FF2B5EF4-FFF2-40B4-BE49-F238E27FC236}">
                <a16:creationId xmlns:a16="http://schemas.microsoft.com/office/drawing/2014/main" id="{E2440E7F-BD47-9D1C-BD33-5A4D5C4AA6FE}"/>
              </a:ext>
            </a:extLst>
          </p:cNvPr>
          <p:cNvGrpSpPr/>
          <p:nvPr/>
        </p:nvGrpSpPr>
        <p:grpSpPr>
          <a:xfrm>
            <a:off x="2782734" y="4529044"/>
            <a:ext cx="1681316" cy="893856"/>
            <a:chOff x="2782734" y="4529044"/>
            <a:chExt cx="1681316" cy="893856"/>
          </a:xfrm>
        </p:grpSpPr>
        <p:sp>
          <p:nvSpPr>
            <p:cNvPr id="301" name="二等辺三角形 300">
              <a:extLst>
                <a:ext uri="{FF2B5EF4-FFF2-40B4-BE49-F238E27FC236}">
                  <a16:creationId xmlns:a16="http://schemas.microsoft.com/office/drawing/2014/main" id="{CFB2D270-59C3-F9EF-A048-EE30C56B4E81}"/>
                </a:ext>
              </a:extLst>
            </p:cNvPr>
            <p:cNvSpPr/>
            <p:nvPr/>
          </p:nvSpPr>
          <p:spPr>
            <a:xfrm rot="4324025">
              <a:off x="4248615" y="5111415"/>
              <a:ext cx="45719" cy="65653"/>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3618300B-AF27-5BFB-0394-469822B29C05}"/>
                </a:ext>
              </a:extLst>
            </p:cNvPr>
            <p:cNvGrpSpPr/>
            <p:nvPr/>
          </p:nvGrpSpPr>
          <p:grpSpPr>
            <a:xfrm>
              <a:off x="2782734" y="4529044"/>
              <a:ext cx="1681316" cy="893856"/>
              <a:chOff x="2782734" y="4123242"/>
              <a:chExt cx="1681316" cy="893856"/>
            </a:xfrm>
          </p:grpSpPr>
          <p:grpSp>
            <p:nvGrpSpPr>
              <p:cNvPr id="131" name="グループ化 130">
                <a:extLst>
                  <a:ext uri="{FF2B5EF4-FFF2-40B4-BE49-F238E27FC236}">
                    <a16:creationId xmlns:a16="http://schemas.microsoft.com/office/drawing/2014/main" id="{89511C44-6C71-E936-1EB6-D6EBA12DE3E3}"/>
                  </a:ext>
                </a:extLst>
              </p:cNvPr>
              <p:cNvGrpSpPr/>
              <p:nvPr/>
            </p:nvGrpSpPr>
            <p:grpSpPr>
              <a:xfrm>
                <a:off x="3030855" y="4676781"/>
                <a:ext cx="1227695" cy="335076"/>
                <a:chOff x="2868263" y="4552321"/>
                <a:chExt cx="1227695" cy="335076"/>
              </a:xfrm>
            </p:grpSpPr>
            <p:sp>
              <p:nvSpPr>
                <p:cNvPr id="111" name="四角形: 角を丸くする 110">
                  <a:extLst>
                    <a:ext uri="{FF2B5EF4-FFF2-40B4-BE49-F238E27FC236}">
                      <a16:creationId xmlns:a16="http://schemas.microsoft.com/office/drawing/2014/main" id="{86E636E7-7C13-CB56-F63C-4B233A78D5C1}"/>
                    </a:ext>
                  </a:extLst>
                </p:cNvPr>
                <p:cNvSpPr/>
                <p:nvPr/>
              </p:nvSpPr>
              <p:spPr>
                <a:xfrm>
                  <a:off x="2868263" y="4552321"/>
                  <a:ext cx="1226820" cy="319857"/>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5" name="TextBox 77">
                  <a:extLst>
                    <a:ext uri="{FF2B5EF4-FFF2-40B4-BE49-F238E27FC236}">
                      <a16:creationId xmlns:a16="http://schemas.microsoft.com/office/drawing/2014/main" id="{21B0AB83-59BA-173E-8330-12EA22268762}"/>
                    </a:ext>
                  </a:extLst>
                </p:cNvPr>
                <p:cNvSpPr txBox="1"/>
                <p:nvPr/>
              </p:nvSpPr>
              <p:spPr>
                <a:xfrm>
                  <a:off x="2893785" y="4573750"/>
                  <a:ext cx="1144042" cy="276999"/>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国民の民意に答える政治のために人事を見直している。</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今すぐに開会はできない！</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nvGrpSpPr>
                <p:cNvPr id="123" name="グループ化 122">
                  <a:extLst>
                    <a:ext uri="{FF2B5EF4-FFF2-40B4-BE49-F238E27FC236}">
                      <a16:creationId xmlns:a16="http://schemas.microsoft.com/office/drawing/2014/main" id="{FACA82E3-12C0-9450-CABF-7B073273D7F8}"/>
                    </a:ext>
                  </a:extLst>
                </p:cNvPr>
                <p:cNvGrpSpPr/>
                <p:nvPr/>
              </p:nvGrpSpPr>
              <p:grpSpPr>
                <a:xfrm>
                  <a:off x="3987958" y="4779397"/>
                  <a:ext cx="108000" cy="108000"/>
                  <a:chOff x="2698783" y="4456851"/>
                  <a:chExt cx="108000" cy="108000"/>
                </a:xfrm>
              </p:grpSpPr>
              <p:sp>
                <p:nvSpPr>
                  <p:cNvPr id="125" name="楕円 124">
                    <a:extLst>
                      <a:ext uri="{FF2B5EF4-FFF2-40B4-BE49-F238E27FC236}">
                        <a16:creationId xmlns:a16="http://schemas.microsoft.com/office/drawing/2014/main" id="{E0C3C3F9-FACC-A380-A34F-67DA47821E18}"/>
                      </a:ext>
                    </a:extLst>
                  </p:cNvPr>
                  <p:cNvSpPr/>
                  <p:nvPr/>
                </p:nvSpPr>
                <p:spPr>
                  <a:xfrm>
                    <a:off x="2698783" y="4456851"/>
                    <a:ext cx="108000" cy="108000"/>
                  </a:xfrm>
                  <a:prstGeom prst="ellipse">
                    <a:avLst/>
                  </a:prstGeom>
                  <a:solidFill>
                    <a:srgbClr val="FFFFFF"/>
                  </a:solidFill>
                  <a:ln w="9525">
                    <a:solidFill>
                      <a:srgbClr val="003C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TextBox 77">
                    <a:extLst>
                      <a:ext uri="{FF2B5EF4-FFF2-40B4-BE49-F238E27FC236}">
                        <a16:creationId xmlns:a16="http://schemas.microsoft.com/office/drawing/2014/main" id="{333B707E-E07F-6588-E0D8-42C48608EF22}"/>
                      </a:ext>
                    </a:extLst>
                  </p:cNvPr>
                  <p:cNvSpPr txBox="1"/>
                  <p:nvPr/>
                </p:nvSpPr>
                <p:spPr>
                  <a:xfrm>
                    <a:off x="2712713" y="4485228"/>
                    <a:ext cx="80141" cy="46166"/>
                  </a:xfrm>
                  <a:prstGeom prst="rect">
                    <a:avLst/>
                  </a:prstGeom>
                </p:spPr>
                <p:txBody>
                  <a:bodyPr wrap="square" lIns="0" tIns="0" rIns="0" bIns="0" rtlCol="0" anchor="t">
                    <a:spAutoFit/>
                  </a:bodyPr>
                  <a:lstStyle/>
                  <a:p>
                    <a:r>
                      <a:rPr lang="ja-JP" altLang="en-US" sz="300" b="1" dirty="0">
                        <a:solidFill>
                          <a:srgbClr val="10253F"/>
                        </a:solidFill>
                        <a:latin typeface="BIZ UDゴシック" panose="020B0400000000000000" pitchFamily="49" charset="-128"/>
                        <a:ea typeface="BIZ UDゴシック" panose="020B0400000000000000" pitchFamily="49" charset="-128"/>
                      </a:rPr>
                      <a:t>与党</a:t>
                    </a:r>
                    <a:endParaRPr lang="en-US" altLang="ja-JP" sz="300" b="1" dirty="0">
                      <a:solidFill>
                        <a:srgbClr val="10253F"/>
                      </a:solidFill>
                      <a:latin typeface="BIZ UDゴシック" panose="020B0400000000000000" pitchFamily="49" charset="-128"/>
                      <a:ea typeface="BIZ UDゴシック" panose="020B0400000000000000" pitchFamily="49" charset="-128"/>
                    </a:endParaRPr>
                  </a:p>
                </p:txBody>
              </p:sp>
            </p:grpSp>
          </p:grpSp>
          <p:grpSp>
            <p:nvGrpSpPr>
              <p:cNvPr id="292" name="グループ化 291">
                <a:extLst>
                  <a:ext uri="{FF2B5EF4-FFF2-40B4-BE49-F238E27FC236}">
                    <a16:creationId xmlns:a16="http://schemas.microsoft.com/office/drawing/2014/main" id="{9897DA36-CED0-A1FE-4453-A377F17F4E0F}"/>
                  </a:ext>
                </a:extLst>
              </p:cNvPr>
              <p:cNvGrpSpPr/>
              <p:nvPr/>
            </p:nvGrpSpPr>
            <p:grpSpPr>
              <a:xfrm>
                <a:off x="2782734" y="4151024"/>
                <a:ext cx="341548" cy="153971"/>
                <a:chOff x="6492020" y="4422771"/>
                <a:chExt cx="152867" cy="222359"/>
              </a:xfrm>
            </p:grpSpPr>
            <p:sp>
              <p:nvSpPr>
                <p:cNvPr id="293" name="四角形: 角を丸くする 292">
                  <a:extLst>
                    <a:ext uri="{FF2B5EF4-FFF2-40B4-BE49-F238E27FC236}">
                      <a16:creationId xmlns:a16="http://schemas.microsoft.com/office/drawing/2014/main" id="{D5491AF0-EC3F-D667-2DEE-AD7E06DFA18C}"/>
                    </a:ext>
                  </a:extLst>
                </p:cNvPr>
                <p:cNvSpPr/>
                <p:nvPr/>
              </p:nvSpPr>
              <p:spPr>
                <a:xfrm>
                  <a:off x="6492020" y="4422771"/>
                  <a:ext cx="152867" cy="222359"/>
                </a:xfrm>
                <a:prstGeom prst="roundRect">
                  <a:avLst>
                    <a:gd name="adj" fmla="val 711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TextBox 77">
                  <a:extLst>
                    <a:ext uri="{FF2B5EF4-FFF2-40B4-BE49-F238E27FC236}">
                      <a16:creationId xmlns:a16="http://schemas.microsoft.com/office/drawing/2014/main" id="{72C32D7E-7F47-0C44-A7DD-19FC892CC39B}"/>
                    </a:ext>
                  </a:extLst>
                </p:cNvPr>
                <p:cNvSpPr txBox="1"/>
                <p:nvPr/>
              </p:nvSpPr>
              <p:spPr>
                <a:xfrm>
                  <a:off x="6504603" y="4434245"/>
                  <a:ext cx="123111" cy="183378"/>
                </a:xfrm>
                <a:prstGeom prst="rect">
                  <a:avLst/>
                </a:prstGeom>
              </p:spPr>
              <p:txBody>
                <a:bodyPr vert="horz" wrap="square" lIns="0" tIns="0" rIns="0" bIns="0" rtlCol="0" anchor="t">
                  <a:spAutoFit/>
                </a:bodyPr>
                <a:lstStyle/>
                <a:p>
                  <a:pPr algn="ctr"/>
                  <a:r>
                    <a:rPr lang="ja-JP" altLang="en-US" sz="800" b="1" dirty="0">
                      <a:solidFill>
                        <a:schemeClr val="bg1"/>
                      </a:solidFill>
                      <a:latin typeface="BIZ UDゴシック" panose="020B0400000000000000" pitchFamily="49" charset="-128"/>
                      <a:ea typeface="BIZ UDゴシック" panose="020B0400000000000000" pitchFamily="49" charset="-128"/>
                    </a:rPr>
                    <a:t>国対</a:t>
                  </a:r>
                  <a:endParaRPr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pic>
            <p:nvPicPr>
              <p:cNvPr id="296" name="図 295">
                <a:extLst>
                  <a:ext uri="{FF2B5EF4-FFF2-40B4-BE49-F238E27FC236}">
                    <a16:creationId xmlns:a16="http://schemas.microsoft.com/office/drawing/2014/main" id="{85F6AF80-ABE2-3812-6DF2-15D2F16E5E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0412" y="4477098"/>
                <a:ext cx="153638" cy="540000"/>
              </a:xfrm>
              <a:prstGeom prst="rect">
                <a:avLst/>
              </a:prstGeom>
            </p:spPr>
          </p:pic>
          <p:pic>
            <p:nvPicPr>
              <p:cNvPr id="298" name="図 297">
                <a:extLst>
                  <a:ext uri="{FF2B5EF4-FFF2-40B4-BE49-F238E27FC236}">
                    <a16:creationId xmlns:a16="http://schemas.microsoft.com/office/drawing/2014/main" id="{E06116D1-B37C-1CCF-862F-A62BBD8CF2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6271" y="4477098"/>
                <a:ext cx="161879" cy="540000"/>
              </a:xfrm>
              <a:prstGeom prst="rect">
                <a:avLst/>
              </a:prstGeom>
            </p:spPr>
          </p:pic>
          <p:pic>
            <p:nvPicPr>
              <p:cNvPr id="113" name="図 112">
                <a:extLst>
                  <a:ext uri="{FF2B5EF4-FFF2-40B4-BE49-F238E27FC236}">
                    <a16:creationId xmlns:a16="http://schemas.microsoft.com/office/drawing/2014/main" id="{42C307BB-E540-3309-F98C-0B2952D6EDF7}"/>
                  </a:ext>
                </a:extLst>
              </p:cNvPr>
              <p:cNvPicPr>
                <a:picLocks noChangeAspect="1"/>
              </p:cNvPicPr>
              <p:nvPr/>
            </p:nvPicPr>
            <p:blipFill>
              <a:blip r:embed="rId15" cstate="print">
                <a:extLst>
                  <a:ext uri="{28A0092B-C50C-407E-A947-70E740481C1C}">
                    <a14:useLocalDpi xmlns:a14="http://schemas.microsoft.com/office/drawing/2010/main" val="0"/>
                  </a:ext>
                </a:extLst>
              </a:blip>
              <a:srcRect t="1" b="35854"/>
              <a:stretch>
                <a:fillRect/>
              </a:stretch>
            </p:blipFill>
            <p:spPr>
              <a:xfrm>
                <a:off x="3271488" y="4123242"/>
                <a:ext cx="161878" cy="346380"/>
              </a:xfrm>
              <a:prstGeom prst="rect">
                <a:avLst/>
              </a:prstGeom>
            </p:spPr>
          </p:pic>
          <p:pic>
            <p:nvPicPr>
              <p:cNvPr id="115" name="図 114">
                <a:extLst>
                  <a:ext uri="{FF2B5EF4-FFF2-40B4-BE49-F238E27FC236}">
                    <a16:creationId xmlns:a16="http://schemas.microsoft.com/office/drawing/2014/main" id="{6A9CB1E0-DDF4-889C-6062-E03F287DBD40}"/>
                  </a:ext>
                </a:extLst>
              </p:cNvPr>
              <p:cNvPicPr>
                <a:picLocks noChangeAspect="1"/>
              </p:cNvPicPr>
              <p:nvPr/>
            </p:nvPicPr>
            <p:blipFill>
              <a:blip r:embed="rId16" cstate="print">
                <a:extLst>
                  <a:ext uri="{28A0092B-C50C-407E-A947-70E740481C1C}">
                    <a14:useLocalDpi xmlns:a14="http://schemas.microsoft.com/office/drawing/2010/main" val="0"/>
                  </a:ext>
                </a:extLst>
              </a:blip>
              <a:srcRect l="1" r="-1" b="35515"/>
              <a:stretch>
                <a:fillRect/>
              </a:stretch>
            </p:blipFill>
            <p:spPr>
              <a:xfrm>
                <a:off x="3628069" y="4123242"/>
                <a:ext cx="152721" cy="348217"/>
              </a:xfrm>
              <a:prstGeom prst="rect">
                <a:avLst/>
              </a:prstGeom>
            </p:spPr>
          </p:pic>
          <p:grpSp>
            <p:nvGrpSpPr>
              <p:cNvPr id="128" name="グループ化 127">
                <a:extLst>
                  <a:ext uri="{FF2B5EF4-FFF2-40B4-BE49-F238E27FC236}">
                    <a16:creationId xmlns:a16="http://schemas.microsoft.com/office/drawing/2014/main" id="{A4801B8C-9E1D-8747-64A0-C93660A5458C}"/>
                  </a:ext>
                </a:extLst>
              </p:cNvPr>
              <p:cNvGrpSpPr/>
              <p:nvPr/>
            </p:nvGrpSpPr>
            <p:grpSpPr>
              <a:xfrm>
                <a:off x="2997385" y="4332690"/>
                <a:ext cx="1261165" cy="314875"/>
                <a:chOff x="3020245" y="4274695"/>
                <a:chExt cx="1261165" cy="314875"/>
              </a:xfrm>
            </p:grpSpPr>
            <p:sp>
              <p:nvSpPr>
                <p:cNvPr id="302" name="四角形: 角を丸くする 301">
                  <a:extLst>
                    <a:ext uri="{FF2B5EF4-FFF2-40B4-BE49-F238E27FC236}">
                      <a16:creationId xmlns:a16="http://schemas.microsoft.com/office/drawing/2014/main" id="{D4500D4D-CFE7-922B-9CFA-45F2D8608F80}"/>
                    </a:ext>
                  </a:extLst>
                </p:cNvPr>
                <p:cNvSpPr/>
                <p:nvPr/>
              </p:nvSpPr>
              <p:spPr>
                <a:xfrm>
                  <a:off x="3050898" y="4323045"/>
                  <a:ext cx="1230512"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TextBox 77">
                  <a:extLst>
                    <a:ext uri="{FF2B5EF4-FFF2-40B4-BE49-F238E27FC236}">
                      <a16:creationId xmlns:a16="http://schemas.microsoft.com/office/drawing/2014/main" id="{4335042D-D715-2B83-9EEB-D897804D70D3}"/>
                    </a:ext>
                  </a:extLst>
                </p:cNvPr>
                <p:cNvSpPr txBox="1"/>
                <p:nvPr/>
              </p:nvSpPr>
              <p:spPr>
                <a:xfrm>
                  <a:off x="3123475" y="4363974"/>
                  <a:ext cx="1108219"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物価高に国民が困っている</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早急に臨時国会を開くべきだ！</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nvGrpSpPr>
                <p:cNvPr id="122" name="グループ化 121">
                  <a:extLst>
                    <a:ext uri="{FF2B5EF4-FFF2-40B4-BE49-F238E27FC236}">
                      <a16:creationId xmlns:a16="http://schemas.microsoft.com/office/drawing/2014/main" id="{6B55FAE1-71BE-C64B-2C92-52E1AC47E920}"/>
                    </a:ext>
                  </a:extLst>
                </p:cNvPr>
                <p:cNvGrpSpPr/>
                <p:nvPr/>
              </p:nvGrpSpPr>
              <p:grpSpPr>
                <a:xfrm>
                  <a:off x="3020245" y="4274695"/>
                  <a:ext cx="108000" cy="108000"/>
                  <a:chOff x="2698783" y="4456851"/>
                  <a:chExt cx="108000" cy="108000"/>
                </a:xfrm>
              </p:grpSpPr>
              <p:sp>
                <p:nvSpPr>
                  <p:cNvPr id="116" name="楕円 115">
                    <a:extLst>
                      <a:ext uri="{FF2B5EF4-FFF2-40B4-BE49-F238E27FC236}">
                        <a16:creationId xmlns:a16="http://schemas.microsoft.com/office/drawing/2014/main" id="{6C19D1F7-389A-9784-8397-F384263E4927}"/>
                      </a:ext>
                    </a:extLst>
                  </p:cNvPr>
                  <p:cNvSpPr/>
                  <p:nvPr/>
                </p:nvSpPr>
                <p:spPr>
                  <a:xfrm>
                    <a:off x="2698783" y="4456851"/>
                    <a:ext cx="108000" cy="108000"/>
                  </a:xfrm>
                  <a:prstGeom prst="ellipse">
                    <a:avLst/>
                  </a:prstGeom>
                  <a:solidFill>
                    <a:srgbClr val="FFFFFF"/>
                  </a:solidFill>
                  <a:ln w="9525">
                    <a:solidFill>
                      <a:srgbClr val="EA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TextBox 77">
                    <a:extLst>
                      <a:ext uri="{FF2B5EF4-FFF2-40B4-BE49-F238E27FC236}">
                        <a16:creationId xmlns:a16="http://schemas.microsoft.com/office/drawing/2014/main" id="{7C29EF61-E813-0A67-4155-1509F7FEF609}"/>
                      </a:ext>
                    </a:extLst>
                  </p:cNvPr>
                  <p:cNvSpPr txBox="1"/>
                  <p:nvPr/>
                </p:nvSpPr>
                <p:spPr>
                  <a:xfrm>
                    <a:off x="2712713" y="4485863"/>
                    <a:ext cx="80141" cy="46166"/>
                  </a:xfrm>
                  <a:prstGeom prst="rect">
                    <a:avLst/>
                  </a:prstGeom>
                </p:spPr>
                <p:txBody>
                  <a:bodyPr wrap="square" lIns="0" tIns="0" rIns="0" bIns="0" rtlCol="0" anchor="t">
                    <a:spAutoFit/>
                  </a:bodyPr>
                  <a:lstStyle/>
                  <a:p>
                    <a:r>
                      <a:rPr lang="ja-JP" altLang="en-US" sz="300" b="1" dirty="0">
                        <a:solidFill>
                          <a:srgbClr val="10253F"/>
                        </a:solidFill>
                        <a:latin typeface="BIZ UDゴシック" panose="020B0400000000000000" pitchFamily="49" charset="-128"/>
                        <a:ea typeface="BIZ UDゴシック" panose="020B0400000000000000" pitchFamily="49" charset="-128"/>
                      </a:rPr>
                      <a:t>野党</a:t>
                    </a:r>
                    <a:endParaRPr lang="en-US" altLang="ja-JP" sz="300" b="1" dirty="0">
                      <a:solidFill>
                        <a:srgbClr val="10253F"/>
                      </a:solidFill>
                      <a:latin typeface="BIZ UDゴシック" panose="020B0400000000000000" pitchFamily="49" charset="-128"/>
                      <a:ea typeface="BIZ UDゴシック" panose="020B0400000000000000" pitchFamily="49" charset="-128"/>
                    </a:endParaRPr>
                  </a:p>
                </p:txBody>
              </p:sp>
            </p:grpSp>
          </p:grpSp>
        </p:grpSp>
        <p:sp>
          <p:nvSpPr>
            <p:cNvPr id="133" name="二等辺三角形 132">
              <a:extLst>
                <a:ext uri="{FF2B5EF4-FFF2-40B4-BE49-F238E27FC236}">
                  <a16:creationId xmlns:a16="http://schemas.microsoft.com/office/drawing/2014/main" id="{F698F1C4-B408-66F6-2F7B-D3176037A744}"/>
                </a:ext>
              </a:extLst>
            </p:cNvPr>
            <p:cNvSpPr/>
            <p:nvPr/>
          </p:nvSpPr>
          <p:spPr>
            <a:xfrm rot="16200000">
              <a:off x="2987149" y="4948372"/>
              <a:ext cx="45719" cy="65653"/>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1974A495-C89C-B6E5-F1E4-ABBC12F2E2E1}"/>
              </a:ext>
            </a:extLst>
          </p:cNvPr>
          <p:cNvGrpSpPr/>
          <p:nvPr/>
        </p:nvGrpSpPr>
        <p:grpSpPr>
          <a:xfrm>
            <a:off x="4780574" y="4587225"/>
            <a:ext cx="2549845" cy="823381"/>
            <a:chOff x="4780574" y="4130623"/>
            <a:chExt cx="2549845" cy="823381"/>
          </a:xfrm>
        </p:grpSpPr>
        <p:grpSp>
          <p:nvGrpSpPr>
            <p:cNvPr id="271" name="グループ化 270">
              <a:extLst>
                <a:ext uri="{FF2B5EF4-FFF2-40B4-BE49-F238E27FC236}">
                  <a16:creationId xmlns:a16="http://schemas.microsoft.com/office/drawing/2014/main" id="{D0B76BE3-7790-7693-EF86-84780F86D4E2}"/>
                </a:ext>
              </a:extLst>
            </p:cNvPr>
            <p:cNvGrpSpPr/>
            <p:nvPr/>
          </p:nvGrpSpPr>
          <p:grpSpPr>
            <a:xfrm>
              <a:off x="5936620" y="4426304"/>
              <a:ext cx="1393799" cy="502541"/>
              <a:chOff x="4875132" y="3926992"/>
              <a:chExt cx="770521" cy="142363"/>
            </a:xfrm>
          </p:grpSpPr>
          <p:sp>
            <p:nvSpPr>
              <p:cNvPr id="274" name="四角形: 角を丸くする 273">
                <a:extLst>
                  <a:ext uri="{FF2B5EF4-FFF2-40B4-BE49-F238E27FC236}">
                    <a16:creationId xmlns:a16="http://schemas.microsoft.com/office/drawing/2014/main" id="{E7BCBDDF-B814-EC8D-C992-87F8437DF7DC}"/>
                  </a:ext>
                </a:extLst>
              </p:cNvPr>
              <p:cNvSpPr/>
              <p:nvPr/>
            </p:nvSpPr>
            <p:spPr>
              <a:xfrm>
                <a:off x="4875132" y="3926992"/>
                <a:ext cx="769300" cy="142363"/>
              </a:xfrm>
              <a:prstGeom prst="roundRect">
                <a:avLst>
                  <a:gd name="adj" fmla="val 312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TextBox 77">
                <a:extLst>
                  <a:ext uri="{FF2B5EF4-FFF2-40B4-BE49-F238E27FC236}">
                    <a16:creationId xmlns:a16="http://schemas.microsoft.com/office/drawing/2014/main" id="{9E89C002-93F6-296F-DBEE-6AAEBC7A0002}"/>
                  </a:ext>
                </a:extLst>
              </p:cNvPr>
              <p:cNvSpPr txBox="1"/>
              <p:nvPr/>
            </p:nvSpPr>
            <p:spPr>
              <a:xfrm>
                <a:off x="4909862" y="3935068"/>
                <a:ext cx="735791" cy="122064"/>
              </a:xfrm>
              <a:prstGeom prst="rect">
                <a:avLst/>
              </a:prstGeom>
            </p:spPr>
            <p:txBody>
              <a:bodyPr wrap="square" lIns="0" tIns="0" rIns="0" bIns="0" rtlCol="0" anchor="t">
                <a:spAutoFit/>
              </a:bodyPr>
              <a:lstStyle/>
              <a:p>
                <a:r>
                  <a:rPr lang="ja-JP" altLang="en-US" sz="700" b="1" dirty="0">
                    <a:solidFill>
                      <a:schemeClr val="bg1"/>
                    </a:solidFill>
                    <a:latin typeface="BIZ UDゴシック" panose="020B0400000000000000" pitchFamily="49" charset="-128"/>
                    <a:ea typeface="BIZ UDゴシック" panose="020B0400000000000000" pitchFamily="49" charset="-128"/>
                  </a:rPr>
                  <a:t>各政党の国会対策委員長による事前交渉、議事運営の事前会議でおぜんだてがおこなわれる場合が多くあります。</a:t>
                </a:r>
                <a:endParaRPr lang="en-US" altLang="ja-JP" sz="700" b="1" dirty="0">
                  <a:solidFill>
                    <a:schemeClr val="bg1"/>
                  </a:solidFill>
                  <a:latin typeface="BIZ UDゴシック" panose="020B0400000000000000" pitchFamily="49" charset="-128"/>
                  <a:ea typeface="BIZ UDゴシック" panose="020B0400000000000000" pitchFamily="49" charset="-128"/>
                </a:endParaRPr>
              </a:p>
            </p:txBody>
          </p:sp>
        </p:grpSp>
        <p:sp>
          <p:nvSpPr>
            <p:cNvPr id="272" name="二等辺三角形 271">
              <a:extLst>
                <a:ext uri="{FF2B5EF4-FFF2-40B4-BE49-F238E27FC236}">
                  <a16:creationId xmlns:a16="http://schemas.microsoft.com/office/drawing/2014/main" id="{BD119072-42D1-D015-7981-8A53312B9D60}"/>
                </a:ext>
              </a:extLst>
            </p:cNvPr>
            <p:cNvSpPr/>
            <p:nvPr/>
          </p:nvSpPr>
          <p:spPr>
            <a:xfrm rot="14843683" flipH="1">
              <a:off x="5893044" y="4713014"/>
              <a:ext cx="66045" cy="79148"/>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2" name="図 281">
              <a:extLst>
                <a:ext uri="{FF2B5EF4-FFF2-40B4-BE49-F238E27FC236}">
                  <a16:creationId xmlns:a16="http://schemas.microsoft.com/office/drawing/2014/main" id="{FEA550A2-9F3B-FBF7-E757-7E576BAAB7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83073" y="4379722"/>
              <a:ext cx="524917" cy="540000"/>
            </a:xfrm>
            <a:prstGeom prst="rect">
              <a:avLst/>
            </a:prstGeom>
          </p:spPr>
        </p:pic>
        <p:sp>
          <p:nvSpPr>
            <p:cNvPr id="283" name="TextBox 77">
              <a:extLst>
                <a:ext uri="{FF2B5EF4-FFF2-40B4-BE49-F238E27FC236}">
                  <a16:creationId xmlns:a16="http://schemas.microsoft.com/office/drawing/2014/main" id="{03A32E10-D359-8DAC-69FB-5EFFA6B8FB9A}"/>
                </a:ext>
              </a:extLst>
            </p:cNvPr>
            <p:cNvSpPr txBox="1"/>
            <p:nvPr/>
          </p:nvSpPr>
          <p:spPr>
            <a:xfrm>
              <a:off x="5284194" y="4349354"/>
              <a:ext cx="161031"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284" name="TextBox 77">
              <a:extLst>
                <a:ext uri="{FF2B5EF4-FFF2-40B4-BE49-F238E27FC236}">
                  <a16:creationId xmlns:a16="http://schemas.microsoft.com/office/drawing/2014/main" id="{0EBE934E-7A23-B328-8F62-65F102EEE492}"/>
                </a:ext>
              </a:extLst>
            </p:cNvPr>
            <p:cNvSpPr txBox="1"/>
            <p:nvPr/>
          </p:nvSpPr>
          <p:spPr>
            <a:xfrm>
              <a:off x="5441820" y="4453514"/>
              <a:ext cx="161031"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285" name="TextBox 77">
              <a:extLst>
                <a:ext uri="{FF2B5EF4-FFF2-40B4-BE49-F238E27FC236}">
                  <a16:creationId xmlns:a16="http://schemas.microsoft.com/office/drawing/2014/main" id="{CD0FC23E-0343-9BAC-3886-84508A0AFEDC}"/>
                </a:ext>
              </a:extLst>
            </p:cNvPr>
            <p:cNvSpPr txBox="1"/>
            <p:nvPr/>
          </p:nvSpPr>
          <p:spPr>
            <a:xfrm>
              <a:off x="4813559" y="4432300"/>
              <a:ext cx="152400"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286" name="TextBox 77">
              <a:extLst>
                <a:ext uri="{FF2B5EF4-FFF2-40B4-BE49-F238E27FC236}">
                  <a16:creationId xmlns:a16="http://schemas.microsoft.com/office/drawing/2014/main" id="{B7CF037C-D5D1-3C09-5D95-88C8AD9429AC}"/>
                </a:ext>
              </a:extLst>
            </p:cNvPr>
            <p:cNvSpPr txBox="1"/>
            <p:nvPr/>
          </p:nvSpPr>
          <p:spPr>
            <a:xfrm>
              <a:off x="4780574" y="4569126"/>
              <a:ext cx="152400"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287" name="TextBox 77">
              <a:extLst>
                <a:ext uri="{FF2B5EF4-FFF2-40B4-BE49-F238E27FC236}">
                  <a16:creationId xmlns:a16="http://schemas.microsoft.com/office/drawing/2014/main" id="{1AFEE22E-9251-616E-ED31-FFE14A391959}"/>
                </a:ext>
              </a:extLst>
            </p:cNvPr>
            <p:cNvSpPr txBox="1"/>
            <p:nvPr/>
          </p:nvSpPr>
          <p:spPr>
            <a:xfrm>
              <a:off x="4780574" y="4705952"/>
              <a:ext cx="152400"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288" name="TextBox 77">
              <a:extLst>
                <a:ext uri="{FF2B5EF4-FFF2-40B4-BE49-F238E27FC236}">
                  <a16:creationId xmlns:a16="http://schemas.microsoft.com/office/drawing/2014/main" id="{CAD21519-09FF-74ED-79DD-33212F12DE23}"/>
                </a:ext>
              </a:extLst>
            </p:cNvPr>
            <p:cNvSpPr txBox="1"/>
            <p:nvPr/>
          </p:nvSpPr>
          <p:spPr>
            <a:xfrm>
              <a:off x="4889759" y="4842778"/>
              <a:ext cx="161031"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grpSp>
          <p:nvGrpSpPr>
            <p:cNvPr id="107" name="グループ化 106">
              <a:extLst>
                <a:ext uri="{FF2B5EF4-FFF2-40B4-BE49-F238E27FC236}">
                  <a16:creationId xmlns:a16="http://schemas.microsoft.com/office/drawing/2014/main" id="{AE60ECC3-4EB6-A03A-F004-6A97FD674B00}"/>
                </a:ext>
              </a:extLst>
            </p:cNvPr>
            <p:cNvGrpSpPr/>
            <p:nvPr/>
          </p:nvGrpSpPr>
          <p:grpSpPr>
            <a:xfrm>
              <a:off x="4789543" y="4140229"/>
              <a:ext cx="341548" cy="153971"/>
              <a:chOff x="6492020" y="4422771"/>
              <a:chExt cx="152867" cy="222359"/>
            </a:xfrm>
          </p:grpSpPr>
          <p:sp>
            <p:nvSpPr>
              <p:cNvPr id="109" name="四角形: 角を丸くする 108">
                <a:extLst>
                  <a:ext uri="{FF2B5EF4-FFF2-40B4-BE49-F238E27FC236}">
                    <a16:creationId xmlns:a16="http://schemas.microsoft.com/office/drawing/2014/main" id="{98E9842B-6C24-C0EF-B7B8-B72E6C49811E}"/>
                  </a:ext>
                </a:extLst>
              </p:cNvPr>
              <p:cNvSpPr/>
              <p:nvPr/>
            </p:nvSpPr>
            <p:spPr>
              <a:xfrm>
                <a:off x="6492020" y="4422771"/>
                <a:ext cx="152867" cy="222359"/>
              </a:xfrm>
              <a:prstGeom prst="roundRect">
                <a:avLst>
                  <a:gd name="adj" fmla="val 711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TextBox 77">
                <a:extLst>
                  <a:ext uri="{FF2B5EF4-FFF2-40B4-BE49-F238E27FC236}">
                    <a16:creationId xmlns:a16="http://schemas.microsoft.com/office/drawing/2014/main" id="{F0BDB111-82DB-F469-9A99-87B4D65DE1BC}"/>
                  </a:ext>
                </a:extLst>
              </p:cNvPr>
              <p:cNvSpPr txBox="1"/>
              <p:nvPr/>
            </p:nvSpPr>
            <p:spPr>
              <a:xfrm>
                <a:off x="6504603" y="4434245"/>
                <a:ext cx="123111" cy="177792"/>
              </a:xfrm>
              <a:prstGeom prst="rect">
                <a:avLst/>
              </a:prstGeom>
            </p:spPr>
            <p:txBody>
              <a:bodyPr vert="horz" wrap="square" lIns="0" tIns="0" rIns="0" bIns="0" rtlCol="0" anchor="t">
                <a:spAutoFit/>
              </a:bodyPr>
              <a:lstStyle/>
              <a:p>
                <a:pPr algn="ctr"/>
                <a:r>
                  <a:rPr lang="ja-JP" altLang="en-US" sz="800" b="1" dirty="0">
                    <a:solidFill>
                      <a:schemeClr val="bg1"/>
                    </a:solidFill>
                    <a:latin typeface="BIZ UDゴシック" panose="020B0400000000000000" pitchFamily="49" charset="-128"/>
                    <a:ea typeface="BIZ UDゴシック" panose="020B0400000000000000" pitchFamily="49" charset="-128"/>
                  </a:rPr>
                  <a:t>議運</a:t>
                </a:r>
                <a:endParaRPr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134" name="グループ化 133">
              <a:extLst>
                <a:ext uri="{FF2B5EF4-FFF2-40B4-BE49-F238E27FC236}">
                  <a16:creationId xmlns:a16="http://schemas.microsoft.com/office/drawing/2014/main" id="{C693B762-3C65-9468-C1A6-9B33A1145ABF}"/>
                </a:ext>
              </a:extLst>
            </p:cNvPr>
            <p:cNvGrpSpPr/>
            <p:nvPr/>
          </p:nvGrpSpPr>
          <p:grpSpPr>
            <a:xfrm>
              <a:off x="5607049" y="4130623"/>
              <a:ext cx="1721162" cy="266525"/>
              <a:chOff x="2989742" y="4323045"/>
              <a:chExt cx="1049027" cy="266525"/>
            </a:xfrm>
          </p:grpSpPr>
          <p:sp>
            <p:nvSpPr>
              <p:cNvPr id="136" name="四角形: 角を丸くする 135">
                <a:extLst>
                  <a:ext uri="{FF2B5EF4-FFF2-40B4-BE49-F238E27FC236}">
                    <a16:creationId xmlns:a16="http://schemas.microsoft.com/office/drawing/2014/main" id="{22A1DCA0-7485-17E8-A303-CC89CEFBC42D}"/>
                  </a:ext>
                </a:extLst>
              </p:cNvPr>
              <p:cNvSpPr/>
              <p:nvPr/>
            </p:nvSpPr>
            <p:spPr>
              <a:xfrm>
                <a:off x="2989742" y="4323045"/>
                <a:ext cx="1049027"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TextBox 77">
                <a:extLst>
                  <a:ext uri="{FF2B5EF4-FFF2-40B4-BE49-F238E27FC236}">
                    <a16:creationId xmlns:a16="http://schemas.microsoft.com/office/drawing/2014/main" id="{969C195C-D084-4FF1-7724-331A6452B040}"/>
                  </a:ext>
                </a:extLst>
              </p:cNvPr>
              <p:cNvSpPr txBox="1"/>
              <p:nvPr/>
            </p:nvSpPr>
            <p:spPr>
              <a:xfrm>
                <a:off x="3021759" y="4363974"/>
                <a:ext cx="984993"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臨時国会については、現在の政治状況を考えて</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●月●日に開催とすることで多数決をとります。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146" name="二等辺三角形 145">
              <a:extLst>
                <a:ext uri="{FF2B5EF4-FFF2-40B4-BE49-F238E27FC236}">
                  <a16:creationId xmlns:a16="http://schemas.microsoft.com/office/drawing/2014/main" id="{A1F592D8-3A4D-8082-1D01-540CA3FA5659}"/>
                </a:ext>
              </a:extLst>
            </p:cNvPr>
            <p:cNvSpPr/>
            <p:nvPr/>
          </p:nvSpPr>
          <p:spPr>
            <a:xfrm rot="14147159">
              <a:off x="5535070" y="4296172"/>
              <a:ext cx="53536" cy="145749"/>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8" name="図 147">
              <a:extLst>
                <a:ext uri="{FF2B5EF4-FFF2-40B4-BE49-F238E27FC236}">
                  <a16:creationId xmlns:a16="http://schemas.microsoft.com/office/drawing/2014/main" id="{1B7876F1-D665-7431-8DF6-FDE02042427E}"/>
                </a:ext>
              </a:extLst>
            </p:cNvPr>
            <p:cNvPicPr>
              <a:picLocks noChangeAspect="1"/>
            </p:cNvPicPr>
            <p:nvPr/>
          </p:nvPicPr>
          <p:blipFill>
            <a:blip r:embed="rId18" cstate="print">
              <a:extLst>
                <a:ext uri="{28A0092B-C50C-407E-A947-70E740481C1C}">
                  <a14:useLocalDpi xmlns:a14="http://schemas.microsoft.com/office/drawing/2010/main" val="0"/>
                </a:ext>
              </a:extLst>
            </a:blip>
            <a:srcRect r="28680"/>
            <a:stretch>
              <a:fillRect/>
            </a:stretch>
          </p:blipFill>
          <p:spPr>
            <a:xfrm>
              <a:off x="5552567" y="4414004"/>
              <a:ext cx="385126" cy="540000"/>
            </a:xfrm>
            <a:prstGeom prst="rect">
              <a:avLst/>
            </a:prstGeom>
          </p:spPr>
        </p:pic>
      </p:grpSp>
      <p:grpSp>
        <p:nvGrpSpPr>
          <p:cNvPr id="55" name="グループ化 54">
            <a:extLst>
              <a:ext uri="{FF2B5EF4-FFF2-40B4-BE49-F238E27FC236}">
                <a16:creationId xmlns:a16="http://schemas.microsoft.com/office/drawing/2014/main" id="{0203C080-84F9-17FF-124C-62A6CDFDF91B}"/>
              </a:ext>
            </a:extLst>
          </p:cNvPr>
          <p:cNvGrpSpPr/>
          <p:nvPr/>
        </p:nvGrpSpPr>
        <p:grpSpPr>
          <a:xfrm>
            <a:off x="2813755" y="6184900"/>
            <a:ext cx="4516800" cy="582017"/>
            <a:chOff x="2813755" y="5380218"/>
            <a:chExt cx="4516800" cy="582017"/>
          </a:xfrm>
        </p:grpSpPr>
        <p:pic>
          <p:nvPicPr>
            <p:cNvPr id="193" name="図 192">
              <a:extLst>
                <a:ext uri="{FF2B5EF4-FFF2-40B4-BE49-F238E27FC236}">
                  <a16:creationId xmlns:a16="http://schemas.microsoft.com/office/drawing/2014/main" id="{C94CA969-7FC2-E943-642D-D6F83D9D7C2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53669" y="5390314"/>
              <a:ext cx="440681" cy="536580"/>
            </a:xfrm>
            <a:prstGeom prst="rect">
              <a:avLst/>
            </a:prstGeom>
          </p:spPr>
        </p:pic>
        <p:grpSp>
          <p:nvGrpSpPr>
            <p:cNvPr id="203" name="グループ化 202">
              <a:extLst>
                <a:ext uri="{FF2B5EF4-FFF2-40B4-BE49-F238E27FC236}">
                  <a16:creationId xmlns:a16="http://schemas.microsoft.com/office/drawing/2014/main" id="{ADCB09AF-05EB-F6F8-7392-C83D31424EEF}"/>
                </a:ext>
              </a:extLst>
            </p:cNvPr>
            <p:cNvGrpSpPr/>
            <p:nvPr/>
          </p:nvGrpSpPr>
          <p:grpSpPr>
            <a:xfrm>
              <a:off x="3264973" y="5692235"/>
              <a:ext cx="1878978" cy="270000"/>
              <a:chOff x="4898123" y="3845535"/>
              <a:chExt cx="1878978" cy="270000"/>
            </a:xfrm>
          </p:grpSpPr>
          <p:grpSp>
            <p:nvGrpSpPr>
              <p:cNvPr id="202" name="グループ化 201">
                <a:extLst>
                  <a:ext uri="{FF2B5EF4-FFF2-40B4-BE49-F238E27FC236}">
                    <a16:creationId xmlns:a16="http://schemas.microsoft.com/office/drawing/2014/main" id="{547460B9-82E4-D7CB-835C-42488C6DD7E5}"/>
                  </a:ext>
                </a:extLst>
              </p:cNvPr>
              <p:cNvGrpSpPr/>
              <p:nvPr/>
            </p:nvGrpSpPr>
            <p:grpSpPr>
              <a:xfrm>
                <a:off x="4898123" y="3845535"/>
                <a:ext cx="1832586" cy="270000"/>
                <a:chOff x="4898123" y="3845535"/>
                <a:chExt cx="1832586" cy="270000"/>
              </a:xfrm>
            </p:grpSpPr>
            <p:sp>
              <p:nvSpPr>
                <p:cNvPr id="199" name="四角形: 角を丸くする 198">
                  <a:extLst>
                    <a:ext uri="{FF2B5EF4-FFF2-40B4-BE49-F238E27FC236}">
                      <a16:creationId xmlns:a16="http://schemas.microsoft.com/office/drawing/2014/main" id="{2EB86169-E623-4EE6-E12A-135A6943CC2D}"/>
                    </a:ext>
                  </a:extLst>
                </p:cNvPr>
                <p:cNvSpPr/>
                <p:nvPr/>
              </p:nvSpPr>
              <p:spPr>
                <a:xfrm>
                  <a:off x="4898123" y="3845535"/>
                  <a:ext cx="1832586" cy="270000"/>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7" name="TextBox 77">
                  <a:extLst>
                    <a:ext uri="{FF2B5EF4-FFF2-40B4-BE49-F238E27FC236}">
                      <a16:creationId xmlns:a16="http://schemas.microsoft.com/office/drawing/2014/main" id="{D0C19C1E-A0FA-1253-12F0-7B4D7102EB67}"/>
                    </a:ext>
                  </a:extLst>
                </p:cNvPr>
                <p:cNvSpPr txBox="1"/>
                <p:nvPr/>
              </p:nvSpPr>
              <p:spPr>
                <a:xfrm>
                  <a:off x="4931793" y="3888202"/>
                  <a:ext cx="1765246"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郡山議員からご質問いただいた「価格交渉月間」の</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フォローアップ調査の結果は●●という状況です。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201" name="二等辺三角形 200">
                <a:extLst>
                  <a:ext uri="{FF2B5EF4-FFF2-40B4-BE49-F238E27FC236}">
                    <a16:creationId xmlns:a16="http://schemas.microsoft.com/office/drawing/2014/main" id="{52065AEA-4644-F40C-EB01-E4A891B624EB}"/>
                  </a:ext>
                </a:extLst>
              </p:cNvPr>
              <p:cNvSpPr/>
              <p:nvPr/>
            </p:nvSpPr>
            <p:spPr>
              <a:xfrm rot="6756317">
                <a:off x="6713702" y="3980566"/>
                <a:ext cx="47384" cy="79414"/>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6" name="グループ化 205">
              <a:extLst>
                <a:ext uri="{FF2B5EF4-FFF2-40B4-BE49-F238E27FC236}">
                  <a16:creationId xmlns:a16="http://schemas.microsoft.com/office/drawing/2014/main" id="{FA6488A6-0878-BCB6-B59A-FB6A33BAB7A1}"/>
                </a:ext>
              </a:extLst>
            </p:cNvPr>
            <p:cNvGrpSpPr/>
            <p:nvPr/>
          </p:nvGrpSpPr>
          <p:grpSpPr>
            <a:xfrm>
              <a:off x="5624255" y="5499113"/>
              <a:ext cx="152867" cy="298560"/>
              <a:chOff x="6492020" y="4422771"/>
              <a:chExt cx="152867" cy="222359"/>
            </a:xfrm>
          </p:grpSpPr>
          <p:sp>
            <p:nvSpPr>
              <p:cNvPr id="205" name="四角形: 角を丸くする 204">
                <a:extLst>
                  <a:ext uri="{FF2B5EF4-FFF2-40B4-BE49-F238E27FC236}">
                    <a16:creationId xmlns:a16="http://schemas.microsoft.com/office/drawing/2014/main" id="{5D5C2A64-0435-9CE9-32E7-1919C75D7C3E}"/>
                  </a:ext>
                </a:extLst>
              </p:cNvPr>
              <p:cNvSpPr/>
              <p:nvPr/>
            </p:nvSpPr>
            <p:spPr>
              <a:xfrm>
                <a:off x="6492020" y="4422771"/>
                <a:ext cx="152867" cy="222359"/>
              </a:xfrm>
              <a:prstGeom prst="roundRect">
                <a:avLst>
                  <a:gd name="adj" fmla="val 711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TextBox 77">
                <a:extLst>
                  <a:ext uri="{FF2B5EF4-FFF2-40B4-BE49-F238E27FC236}">
                    <a16:creationId xmlns:a16="http://schemas.microsoft.com/office/drawing/2014/main" id="{689C0FF5-7058-8814-9CF3-59403CC51475}"/>
                  </a:ext>
                </a:extLst>
              </p:cNvPr>
              <p:cNvSpPr txBox="1"/>
              <p:nvPr/>
            </p:nvSpPr>
            <p:spPr>
              <a:xfrm>
                <a:off x="6507778" y="4428742"/>
                <a:ext cx="123111" cy="210154"/>
              </a:xfrm>
              <a:prstGeom prst="rect">
                <a:avLst/>
              </a:prstGeom>
            </p:spPr>
            <p:txBody>
              <a:bodyPr vert="eaVert" wrap="square" lIns="0" tIns="0" rIns="0" bIns="0" rtlCol="0" anchor="t">
                <a:spAutoFit/>
              </a:bodyPr>
              <a:lstStyle/>
              <a:p>
                <a:pPr algn="ctr"/>
                <a:r>
                  <a:rPr lang="ja-JP" altLang="en-US" sz="800" b="1" dirty="0">
                    <a:solidFill>
                      <a:schemeClr val="bg1"/>
                    </a:solidFill>
                    <a:latin typeface="BIZ UDゴシック" panose="020B0400000000000000" pitchFamily="49" charset="-128"/>
                    <a:ea typeface="BIZ UDゴシック" panose="020B0400000000000000" pitchFamily="49" charset="-128"/>
                  </a:rPr>
                  <a:t>役人</a:t>
                </a:r>
                <a:endParaRPr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260" name="グループ化 259">
              <a:extLst>
                <a:ext uri="{FF2B5EF4-FFF2-40B4-BE49-F238E27FC236}">
                  <a16:creationId xmlns:a16="http://schemas.microsoft.com/office/drawing/2014/main" id="{3CEEFDE2-E394-3EE2-B9C6-E92F2FFE2356}"/>
                </a:ext>
              </a:extLst>
            </p:cNvPr>
            <p:cNvGrpSpPr/>
            <p:nvPr/>
          </p:nvGrpSpPr>
          <p:grpSpPr>
            <a:xfrm>
              <a:off x="3191510" y="5390314"/>
              <a:ext cx="1902480" cy="270000"/>
              <a:chOff x="4856679" y="3813853"/>
              <a:chExt cx="1460890" cy="270000"/>
            </a:xfrm>
          </p:grpSpPr>
          <p:grpSp>
            <p:nvGrpSpPr>
              <p:cNvPr id="261" name="グループ化 260">
                <a:extLst>
                  <a:ext uri="{FF2B5EF4-FFF2-40B4-BE49-F238E27FC236}">
                    <a16:creationId xmlns:a16="http://schemas.microsoft.com/office/drawing/2014/main" id="{1C203DA2-0F78-5A18-3A74-1AF95B62E641}"/>
                  </a:ext>
                </a:extLst>
              </p:cNvPr>
              <p:cNvGrpSpPr/>
              <p:nvPr/>
            </p:nvGrpSpPr>
            <p:grpSpPr>
              <a:xfrm>
                <a:off x="4898123" y="3813853"/>
                <a:ext cx="1419446" cy="270000"/>
                <a:chOff x="4898123" y="3813853"/>
                <a:chExt cx="1419446" cy="270000"/>
              </a:xfrm>
            </p:grpSpPr>
            <p:sp>
              <p:nvSpPr>
                <p:cNvPr id="263" name="四角形: 角を丸くする 262">
                  <a:extLst>
                    <a:ext uri="{FF2B5EF4-FFF2-40B4-BE49-F238E27FC236}">
                      <a16:creationId xmlns:a16="http://schemas.microsoft.com/office/drawing/2014/main" id="{09977942-77E3-97BB-99CD-6E8B6E2AC365}"/>
                    </a:ext>
                  </a:extLst>
                </p:cNvPr>
                <p:cNvSpPr/>
                <p:nvPr/>
              </p:nvSpPr>
              <p:spPr>
                <a:xfrm>
                  <a:off x="4898123" y="3813853"/>
                  <a:ext cx="1419446" cy="270000"/>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TextBox 77">
                  <a:extLst>
                    <a:ext uri="{FF2B5EF4-FFF2-40B4-BE49-F238E27FC236}">
                      <a16:creationId xmlns:a16="http://schemas.microsoft.com/office/drawing/2014/main" id="{502542A4-E54C-77E2-21B0-973D0D71518C}"/>
                    </a:ext>
                  </a:extLst>
                </p:cNvPr>
                <p:cNvSpPr txBox="1"/>
                <p:nvPr/>
              </p:nvSpPr>
              <p:spPr>
                <a:xfrm>
                  <a:off x="4931793" y="3853980"/>
                  <a:ext cx="1385776"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「価格交渉」がしづらいという現場の声がある</a:t>
                  </a:r>
                  <a:r>
                    <a:rPr lang="en-US" altLang="ja-JP" sz="600" b="1" dirty="0">
                      <a:solidFill>
                        <a:schemeClr val="bg1"/>
                      </a:solidFill>
                      <a:latin typeface="BIZ UDゴシック" panose="020B0400000000000000" pitchFamily="49" charset="-128"/>
                      <a:ea typeface="BIZ UDゴシック" panose="020B0400000000000000" pitchFamily="49" charset="-128"/>
                    </a:rPr>
                    <a:t>…</a:t>
                  </a:r>
                </a:p>
                <a:p>
                  <a:r>
                    <a:rPr lang="ja-JP" altLang="en-US" sz="600" b="1" dirty="0">
                      <a:solidFill>
                        <a:schemeClr val="bg1"/>
                      </a:solidFill>
                      <a:latin typeface="BIZ UDゴシック" panose="020B0400000000000000" pitchFamily="49" charset="-128"/>
                      <a:ea typeface="BIZ UDゴシック" panose="020B0400000000000000" pitchFamily="49" charset="-128"/>
                    </a:rPr>
                    <a:t> まずは、現状を政府に確認してみよう！</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262" name="二等辺三角形 261">
                <a:extLst>
                  <a:ext uri="{FF2B5EF4-FFF2-40B4-BE49-F238E27FC236}">
                    <a16:creationId xmlns:a16="http://schemas.microsoft.com/office/drawing/2014/main" id="{023A5E4C-2D67-B8DB-F12E-A27E43F5EFE4}"/>
                  </a:ext>
                </a:extLst>
              </p:cNvPr>
              <p:cNvSpPr/>
              <p:nvPr/>
            </p:nvSpPr>
            <p:spPr>
              <a:xfrm rot="14843683" flipH="1">
                <a:off x="4872694" y="3866472"/>
                <a:ext cx="47384" cy="79414"/>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2" name="図 151">
              <a:extLst>
                <a:ext uri="{FF2B5EF4-FFF2-40B4-BE49-F238E27FC236}">
                  <a16:creationId xmlns:a16="http://schemas.microsoft.com/office/drawing/2014/main" id="{5707C539-B866-CDD3-D695-BA3C852A21BD}"/>
                </a:ext>
              </a:extLst>
            </p:cNvPr>
            <p:cNvPicPr>
              <a:picLocks noChangeAspect="1"/>
            </p:cNvPicPr>
            <p:nvPr/>
          </p:nvPicPr>
          <p:blipFill>
            <a:blip r:embed="rId20" cstate="print">
              <a:extLst>
                <a:ext uri="{28A0092B-C50C-407E-A947-70E740481C1C}">
                  <a14:useLocalDpi xmlns:a14="http://schemas.microsoft.com/office/drawing/2010/main" val="0"/>
                </a:ext>
              </a:extLst>
            </a:blip>
            <a:srcRect l="32841"/>
            <a:stretch>
              <a:fillRect/>
            </a:stretch>
          </p:blipFill>
          <p:spPr>
            <a:xfrm>
              <a:off x="2813755" y="5392784"/>
              <a:ext cx="362660" cy="540000"/>
            </a:xfrm>
            <a:prstGeom prst="rect">
              <a:avLst/>
            </a:prstGeom>
          </p:spPr>
        </p:pic>
        <p:pic>
          <p:nvPicPr>
            <p:cNvPr id="158" name="図 157">
              <a:extLst>
                <a:ext uri="{FF2B5EF4-FFF2-40B4-BE49-F238E27FC236}">
                  <a16:creationId xmlns:a16="http://schemas.microsoft.com/office/drawing/2014/main" id="{7D53EAB7-33EB-3DEF-7BCA-E7EE39CCDC75}"/>
                </a:ext>
              </a:extLst>
            </p:cNvPr>
            <p:cNvPicPr>
              <a:picLocks noChangeAspect="1"/>
            </p:cNvPicPr>
            <p:nvPr/>
          </p:nvPicPr>
          <p:blipFill>
            <a:blip r:embed="rId21" cstate="print">
              <a:extLst>
                <a:ext uri="{28A0092B-C50C-407E-A947-70E740481C1C}">
                  <a14:useLocalDpi xmlns:a14="http://schemas.microsoft.com/office/drawing/2010/main" val="0"/>
                </a:ext>
              </a:extLst>
            </a:blip>
            <a:srcRect r="32841"/>
            <a:stretch>
              <a:fillRect/>
            </a:stretch>
          </p:blipFill>
          <p:spPr>
            <a:xfrm>
              <a:off x="6967895" y="5380218"/>
              <a:ext cx="362660" cy="540000"/>
            </a:xfrm>
            <a:prstGeom prst="rect">
              <a:avLst/>
            </a:prstGeom>
          </p:spPr>
        </p:pic>
        <p:grpSp>
          <p:nvGrpSpPr>
            <p:cNvPr id="183" name="グループ化 182">
              <a:extLst>
                <a:ext uri="{FF2B5EF4-FFF2-40B4-BE49-F238E27FC236}">
                  <a16:creationId xmlns:a16="http://schemas.microsoft.com/office/drawing/2014/main" id="{E5654F0D-0B5F-EA8E-0398-0EB599DCFEF0}"/>
                </a:ext>
              </a:extLst>
            </p:cNvPr>
            <p:cNvGrpSpPr/>
            <p:nvPr/>
          </p:nvGrpSpPr>
          <p:grpSpPr>
            <a:xfrm>
              <a:off x="5828579" y="5474195"/>
              <a:ext cx="1135661" cy="368704"/>
              <a:chOff x="5932719" y="5474195"/>
              <a:chExt cx="1135661" cy="368704"/>
            </a:xfrm>
          </p:grpSpPr>
          <p:sp>
            <p:nvSpPr>
              <p:cNvPr id="161" name="四角形: 角を丸くする 160">
                <a:extLst>
                  <a:ext uri="{FF2B5EF4-FFF2-40B4-BE49-F238E27FC236}">
                    <a16:creationId xmlns:a16="http://schemas.microsoft.com/office/drawing/2014/main" id="{129E5812-697F-6570-F612-FAC708E73A73}"/>
                  </a:ext>
                </a:extLst>
              </p:cNvPr>
              <p:cNvSpPr/>
              <p:nvPr/>
            </p:nvSpPr>
            <p:spPr>
              <a:xfrm>
                <a:off x="5932719" y="5474195"/>
                <a:ext cx="1073054" cy="368704"/>
              </a:xfrm>
              <a:prstGeom prst="roundRect">
                <a:avLst>
                  <a:gd name="adj" fmla="val 312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TextBox 77">
                <a:extLst>
                  <a:ext uri="{FF2B5EF4-FFF2-40B4-BE49-F238E27FC236}">
                    <a16:creationId xmlns:a16="http://schemas.microsoft.com/office/drawing/2014/main" id="{C8B61E3F-CE0E-8C9F-F2CB-20F1AA4FA47E}"/>
                  </a:ext>
                </a:extLst>
              </p:cNvPr>
              <p:cNvSpPr txBox="1"/>
              <p:nvPr/>
            </p:nvSpPr>
            <p:spPr>
              <a:xfrm>
                <a:off x="5988050" y="5520048"/>
                <a:ext cx="980496" cy="276999"/>
              </a:xfrm>
              <a:prstGeom prst="rect">
                <a:avLst/>
              </a:prstGeom>
            </p:spPr>
            <p:txBody>
              <a:bodyPr wrap="square" lIns="0" tIns="0" rIns="0" bIns="0" rtlCol="0" anchor="t">
                <a:spAutoFit/>
              </a:bodyPr>
              <a:lstStyle/>
              <a:p>
                <a:r>
                  <a:rPr lang="ja-JP" altLang="en-US" sz="600" b="1" dirty="0">
                    <a:solidFill>
                      <a:srgbClr val="FFFFFF"/>
                    </a:solidFill>
                    <a:latin typeface="BIZ UDゴシック" panose="020B0400000000000000" pitchFamily="49" charset="-128"/>
                    <a:ea typeface="BIZ UDゴシック" panose="020B0400000000000000" pitchFamily="49" charset="-128"/>
                  </a:rPr>
                  <a:t>役人は、国や地方自治体の機関に勤めている人のことを指します。</a:t>
                </a:r>
                <a:endParaRPr lang="en-US" altLang="ja-JP" sz="600" b="1" dirty="0">
                  <a:solidFill>
                    <a:srgbClr val="FFFFFF"/>
                  </a:solidFill>
                  <a:latin typeface="BIZ UDゴシック" panose="020B0400000000000000" pitchFamily="49" charset="-128"/>
                  <a:ea typeface="BIZ UDゴシック" panose="020B0400000000000000" pitchFamily="49" charset="-128"/>
                </a:endParaRPr>
              </a:p>
            </p:txBody>
          </p:sp>
          <p:sp>
            <p:nvSpPr>
              <p:cNvPr id="166" name="二等辺三角形 165">
                <a:extLst>
                  <a:ext uri="{FF2B5EF4-FFF2-40B4-BE49-F238E27FC236}">
                    <a16:creationId xmlns:a16="http://schemas.microsoft.com/office/drawing/2014/main" id="{F4600D19-D164-3F1D-82ED-9215C2E1FFE6}"/>
                  </a:ext>
                </a:extLst>
              </p:cNvPr>
              <p:cNvSpPr/>
              <p:nvPr/>
            </p:nvSpPr>
            <p:spPr>
              <a:xfrm rot="5400000" flipH="1">
                <a:off x="6995783" y="5684056"/>
                <a:ext cx="66045" cy="79148"/>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pic>
        <p:nvPicPr>
          <p:cNvPr id="185" name="図 184">
            <a:extLst>
              <a:ext uri="{FF2B5EF4-FFF2-40B4-BE49-F238E27FC236}">
                <a16:creationId xmlns:a16="http://schemas.microsoft.com/office/drawing/2014/main" id="{7069EFF7-D721-8802-6D8D-9F014E081E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0332" y="6466327"/>
            <a:ext cx="576000" cy="576000"/>
          </a:xfrm>
          <a:prstGeom prst="rect">
            <a:avLst/>
          </a:prstGeom>
        </p:spPr>
      </p:pic>
      <p:grpSp>
        <p:nvGrpSpPr>
          <p:cNvPr id="186" name="グループ化 185">
            <a:extLst>
              <a:ext uri="{FF2B5EF4-FFF2-40B4-BE49-F238E27FC236}">
                <a16:creationId xmlns:a16="http://schemas.microsoft.com/office/drawing/2014/main" id="{8DD1C731-8653-9192-20E0-58805EE71BAC}"/>
              </a:ext>
            </a:extLst>
          </p:cNvPr>
          <p:cNvGrpSpPr/>
          <p:nvPr/>
        </p:nvGrpSpPr>
        <p:grpSpPr>
          <a:xfrm>
            <a:off x="789466" y="6513447"/>
            <a:ext cx="1902480" cy="500784"/>
            <a:chOff x="4856679" y="3845535"/>
            <a:chExt cx="1460890" cy="216000"/>
          </a:xfrm>
        </p:grpSpPr>
        <p:grpSp>
          <p:nvGrpSpPr>
            <p:cNvPr id="187" name="グループ化 186">
              <a:extLst>
                <a:ext uri="{FF2B5EF4-FFF2-40B4-BE49-F238E27FC236}">
                  <a16:creationId xmlns:a16="http://schemas.microsoft.com/office/drawing/2014/main" id="{BFC8A29F-8380-BB4F-ACFA-80C93077CD76}"/>
                </a:ext>
              </a:extLst>
            </p:cNvPr>
            <p:cNvGrpSpPr/>
            <p:nvPr/>
          </p:nvGrpSpPr>
          <p:grpSpPr>
            <a:xfrm>
              <a:off x="4898123" y="3845535"/>
              <a:ext cx="1419446" cy="216000"/>
              <a:chOff x="4898123" y="3845535"/>
              <a:chExt cx="1419446" cy="216000"/>
            </a:xfrm>
          </p:grpSpPr>
          <p:sp>
            <p:nvSpPr>
              <p:cNvPr id="189" name="四角形: 角を丸くする 188">
                <a:extLst>
                  <a:ext uri="{FF2B5EF4-FFF2-40B4-BE49-F238E27FC236}">
                    <a16:creationId xmlns:a16="http://schemas.microsoft.com/office/drawing/2014/main" id="{536E81ED-D207-CE0C-D9F1-3898EC0990C8}"/>
                  </a:ext>
                </a:extLst>
              </p:cNvPr>
              <p:cNvSpPr/>
              <p:nvPr/>
            </p:nvSpPr>
            <p:spPr>
              <a:xfrm>
                <a:off x="4898123" y="3845535"/>
                <a:ext cx="1419446" cy="216000"/>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0" name="TextBox 77">
                <a:extLst>
                  <a:ext uri="{FF2B5EF4-FFF2-40B4-BE49-F238E27FC236}">
                    <a16:creationId xmlns:a16="http://schemas.microsoft.com/office/drawing/2014/main" id="{036987BD-F6CA-701D-62CE-0AE983DB37F4}"/>
                  </a:ext>
                </a:extLst>
              </p:cNvPr>
              <p:cNvSpPr txBox="1"/>
              <p:nvPr/>
            </p:nvSpPr>
            <p:spPr>
              <a:xfrm>
                <a:off x="4931793" y="3863205"/>
                <a:ext cx="1385776" cy="11947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議員立法を作成しても与野党で協議して審議するかを決めるので、与党に数の力で審議入りを潰されることが多くあります。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188" name="二等辺三角形 187">
              <a:extLst>
                <a:ext uri="{FF2B5EF4-FFF2-40B4-BE49-F238E27FC236}">
                  <a16:creationId xmlns:a16="http://schemas.microsoft.com/office/drawing/2014/main" id="{62B87D7A-0C7B-D555-9708-8EFA5B200096}"/>
                </a:ext>
              </a:extLst>
            </p:cNvPr>
            <p:cNvSpPr/>
            <p:nvPr/>
          </p:nvSpPr>
          <p:spPr>
            <a:xfrm rot="14843683" flipH="1">
              <a:off x="4872694" y="3866472"/>
              <a:ext cx="47384" cy="79414"/>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1" name="TextBox 77">
            <a:extLst>
              <a:ext uri="{FF2B5EF4-FFF2-40B4-BE49-F238E27FC236}">
                <a16:creationId xmlns:a16="http://schemas.microsoft.com/office/drawing/2014/main" id="{166B3D6D-BAE0-6190-4EB8-DDE2AEA066E3}"/>
              </a:ext>
            </a:extLst>
          </p:cNvPr>
          <p:cNvSpPr txBox="1"/>
          <p:nvPr/>
        </p:nvSpPr>
        <p:spPr>
          <a:xfrm>
            <a:off x="889985" y="6861096"/>
            <a:ext cx="1790963" cy="107722"/>
          </a:xfrm>
          <a:prstGeom prst="rect">
            <a:avLst/>
          </a:prstGeom>
        </p:spPr>
        <p:txBody>
          <a:bodyPr wrap="square" lIns="0" tIns="0" rIns="0" bIns="0" rtlCol="0" anchor="t">
            <a:spAutoFit/>
          </a:bodyPr>
          <a:lstStyle/>
          <a:p>
            <a:r>
              <a:rPr lang="ja-JP" altLang="en-US" sz="700" b="1" dirty="0">
                <a:solidFill>
                  <a:srgbClr val="FFFF00"/>
                </a:solidFill>
                <a:latin typeface="BIZ UDゴシック" panose="020B0400000000000000" pitchFamily="49" charset="-128"/>
                <a:ea typeface="BIZ UDゴシック" panose="020B0400000000000000" pitchFamily="49" charset="-128"/>
              </a:rPr>
              <a:t>与党と野党の力が均衡することが重要です！</a:t>
            </a:r>
            <a:endParaRPr lang="en-US" altLang="ja-JP" sz="700" b="1" dirty="0">
              <a:solidFill>
                <a:srgbClr val="FFFF00"/>
              </a:solidFill>
              <a:latin typeface="BIZ UDゴシック" panose="020B0400000000000000" pitchFamily="49" charset="-128"/>
              <a:ea typeface="BIZ UDゴシック" panose="020B0400000000000000" pitchFamily="49" charset="-128"/>
            </a:endParaRPr>
          </a:p>
        </p:txBody>
      </p:sp>
      <p:sp>
        <p:nvSpPr>
          <p:cNvPr id="19" name="TextBox 77">
            <a:extLst>
              <a:ext uri="{FF2B5EF4-FFF2-40B4-BE49-F238E27FC236}">
                <a16:creationId xmlns:a16="http://schemas.microsoft.com/office/drawing/2014/main" id="{EE30D6AB-01BC-5820-792B-D6F3BE4FEEEB}"/>
              </a:ext>
            </a:extLst>
          </p:cNvPr>
          <p:cNvSpPr txBox="1"/>
          <p:nvPr/>
        </p:nvSpPr>
        <p:spPr>
          <a:xfrm>
            <a:off x="1230420" y="3894016"/>
            <a:ext cx="1510191"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内閣が国会に提出する法律案</a:t>
            </a:r>
            <a:endParaRPr lang="en-US" altLang="ja-JP" sz="900" b="1" dirty="0">
              <a:solidFill>
                <a:schemeClr val="tx1">
                  <a:lumMod val="75000"/>
                  <a:lumOff val="25000"/>
                </a:schemeClr>
              </a:solidFill>
              <a:latin typeface="BIZ UDゴシック" panose="020B0400000000000000" pitchFamily="49" charset="-128"/>
              <a:ea typeface="BIZ UDゴシック" panose="020B0400000000000000" pitchFamily="49" charset="-128"/>
            </a:endParaRPr>
          </a:p>
        </p:txBody>
      </p:sp>
      <p:grpSp>
        <p:nvGrpSpPr>
          <p:cNvPr id="27" name="グループ化 26">
            <a:extLst>
              <a:ext uri="{FF2B5EF4-FFF2-40B4-BE49-F238E27FC236}">
                <a16:creationId xmlns:a16="http://schemas.microsoft.com/office/drawing/2014/main" id="{8368D6A2-39A8-6B55-618F-4CA6E512615D}"/>
              </a:ext>
            </a:extLst>
          </p:cNvPr>
          <p:cNvGrpSpPr/>
          <p:nvPr/>
        </p:nvGrpSpPr>
        <p:grpSpPr>
          <a:xfrm>
            <a:off x="2766459" y="5527337"/>
            <a:ext cx="993590" cy="265248"/>
            <a:chOff x="2766459" y="3834451"/>
            <a:chExt cx="900000" cy="265248"/>
          </a:xfrm>
        </p:grpSpPr>
        <p:sp>
          <p:nvSpPr>
            <p:cNvPr id="32" name="正方形/長方形 31">
              <a:extLst>
                <a:ext uri="{FF2B5EF4-FFF2-40B4-BE49-F238E27FC236}">
                  <a16:creationId xmlns:a16="http://schemas.microsoft.com/office/drawing/2014/main" id="{5D59BE6E-2454-38BC-DDCD-79C118FE46DB}"/>
                </a:ext>
              </a:extLst>
            </p:cNvPr>
            <p:cNvSpPr/>
            <p:nvPr/>
          </p:nvSpPr>
          <p:spPr>
            <a:xfrm>
              <a:off x="2766459" y="3834451"/>
              <a:ext cx="900000"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extBox 77">
              <a:extLst>
                <a:ext uri="{FF2B5EF4-FFF2-40B4-BE49-F238E27FC236}">
                  <a16:creationId xmlns:a16="http://schemas.microsoft.com/office/drawing/2014/main" id="{7B08A70D-9822-EA96-8D85-5ADD929BEB82}"/>
                </a:ext>
              </a:extLst>
            </p:cNvPr>
            <p:cNvSpPr txBox="1"/>
            <p:nvPr/>
          </p:nvSpPr>
          <p:spPr>
            <a:xfrm>
              <a:off x="2806093" y="3870622"/>
              <a:ext cx="820732" cy="184666"/>
            </a:xfrm>
            <a:prstGeom prst="rect">
              <a:avLst/>
            </a:prstGeom>
          </p:spPr>
          <p:txBody>
            <a:bodyPr wrap="square" lIns="0" tIns="0" rIns="0" bIns="0" rtlCol="0" anchor="t">
              <a:spAutoFit/>
            </a:bodyPr>
            <a:lstStyle/>
            <a:p>
              <a:pPr algn="ctr"/>
              <a:r>
                <a:rPr lang="ja-JP" altLang="en-US" sz="1200" b="1" dirty="0">
                  <a:solidFill>
                    <a:schemeClr val="bg1"/>
                  </a:solidFill>
                  <a:latin typeface="BIZ UDゴシック" panose="020B0400000000000000" pitchFamily="49" charset="-128"/>
                  <a:ea typeface="BIZ UDゴシック" panose="020B0400000000000000" pitchFamily="49" charset="-128"/>
                </a:rPr>
                <a:t>レクとは？</a:t>
              </a:r>
              <a:endParaRPr lang="en-US" altLang="ja-JP" sz="12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36" name="グループ化 35">
            <a:extLst>
              <a:ext uri="{FF2B5EF4-FFF2-40B4-BE49-F238E27FC236}">
                <a16:creationId xmlns:a16="http://schemas.microsoft.com/office/drawing/2014/main" id="{97662EDA-3DAC-A9BB-476A-84B4BAB62D38}"/>
              </a:ext>
            </a:extLst>
          </p:cNvPr>
          <p:cNvGrpSpPr/>
          <p:nvPr/>
        </p:nvGrpSpPr>
        <p:grpSpPr>
          <a:xfrm>
            <a:off x="2766459" y="6870700"/>
            <a:ext cx="993590" cy="265248"/>
            <a:chOff x="2766459" y="3834451"/>
            <a:chExt cx="993590" cy="265248"/>
          </a:xfrm>
        </p:grpSpPr>
        <p:sp>
          <p:nvSpPr>
            <p:cNvPr id="38" name="正方形/長方形 37">
              <a:extLst>
                <a:ext uri="{FF2B5EF4-FFF2-40B4-BE49-F238E27FC236}">
                  <a16:creationId xmlns:a16="http://schemas.microsoft.com/office/drawing/2014/main" id="{DFF268AA-8BD5-74AF-AA67-38B9347D32F4}"/>
                </a:ext>
              </a:extLst>
            </p:cNvPr>
            <p:cNvSpPr/>
            <p:nvPr/>
          </p:nvSpPr>
          <p:spPr>
            <a:xfrm>
              <a:off x="2766459" y="3834451"/>
              <a:ext cx="993590"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TextBox 77">
              <a:extLst>
                <a:ext uri="{FF2B5EF4-FFF2-40B4-BE49-F238E27FC236}">
                  <a16:creationId xmlns:a16="http://schemas.microsoft.com/office/drawing/2014/main" id="{7C12DE7B-E575-4F3B-E8DF-EA485F49146E}"/>
                </a:ext>
              </a:extLst>
            </p:cNvPr>
            <p:cNvSpPr txBox="1"/>
            <p:nvPr/>
          </p:nvSpPr>
          <p:spPr>
            <a:xfrm>
              <a:off x="2852888" y="3870622"/>
              <a:ext cx="820732" cy="184666"/>
            </a:xfrm>
            <a:prstGeom prst="rect">
              <a:avLst/>
            </a:prstGeom>
          </p:spPr>
          <p:txBody>
            <a:bodyPr wrap="square" lIns="0" tIns="0" rIns="0" bIns="0" rtlCol="0" anchor="t">
              <a:spAutoFit/>
            </a:bodyPr>
            <a:lstStyle/>
            <a:p>
              <a:pPr algn="ctr"/>
              <a:r>
                <a:rPr lang="ja-JP" altLang="en-US" sz="1200" b="1" dirty="0">
                  <a:solidFill>
                    <a:schemeClr val="bg1"/>
                  </a:solidFill>
                  <a:latin typeface="BIZ UDゴシック" panose="020B0400000000000000" pitchFamily="49" charset="-128"/>
                  <a:ea typeface="BIZ UDゴシック" panose="020B0400000000000000" pitchFamily="49" charset="-128"/>
                </a:rPr>
                <a:t>禁足とは？</a:t>
              </a:r>
              <a:endParaRPr lang="en-US" altLang="ja-JP" sz="12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61" name="グループ化 60">
            <a:extLst>
              <a:ext uri="{FF2B5EF4-FFF2-40B4-BE49-F238E27FC236}">
                <a16:creationId xmlns:a16="http://schemas.microsoft.com/office/drawing/2014/main" id="{B417A9DF-F615-7B57-70B4-10C4584E8B9F}"/>
              </a:ext>
            </a:extLst>
          </p:cNvPr>
          <p:cNvGrpSpPr/>
          <p:nvPr/>
        </p:nvGrpSpPr>
        <p:grpSpPr>
          <a:xfrm>
            <a:off x="212266" y="7136064"/>
            <a:ext cx="991338" cy="265248"/>
            <a:chOff x="2766459" y="3834451"/>
            <a:chExt cx="991338" cy="265248"/>
          </a:xfrm>
          <a:solidFill>
            <a:srgbClr val="10253F"/>
          </a:solidFill>
        </p:grpSpPr>
        <p:sp>
          <p:nvSpPr>
            <p:cNvPr id="62" name="正方形/長方形 61">
              <a:extLst>
                <a:ext uri="{FF2B5EF4-FFF2-40B4-BE49-F238E27FC236}">
                  <a16:creationId xmlns:a16="http://schemas.microsoft.com/office/drawing/2014/main" id="{234FACB1-8B0B-783A-A1AD-414C13935978}"/>
                </a:ext>
              </a:extLst>
            </p:cNvPr>
            <p:cNvSpPr/>
            <p:nvPr/>
          </p:nvSpPr>
          <p:spPr>
            <a:xfrm>
              <a:off x="2766459" y="3834451"/>
              <a:ext cx="991338" cy="265248"/>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TextBox 77">
              <a:extLst>
                <a:ext uri="{FF2B5EF4-FFF2-40B4-BE49-F238E27FC236}">
                  <a16:creationId xmlns:a16="http://schemas.microsoft.com/office/drawing/2014/main" id="{4853E04B-71BB-C51E-F3E7-EFA9574FEC20}"/>
                </a:ext>
              </a:extLst>
            </p:cNvPr>
            <p:cNvSpPr txBox="1"/>
            <p:nvPr/>
          </p:nvSpPr>
          <p:spPr>
            <a:xfrm>
              <a:off x="2851762" y="3896022"/>
              <a:ext cx="820732" cy="138499"/>
            </a:xfrm>
            <a:prstGeom prst="rect">
              <a:avLst/>
            </a:prstGeom>
            <a:grpFill/>
          </p:spPr>
          <p:txBody>
            <a:bodyPr wrap="square" lIns="0" tIns="0" rIns="0" bIns="0" rtlCol="0" anchor="t">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首班指名とは？</a:t>
              </a:r>
              <a:endParaRPr lang="en-US" altLang="ja-JP" sz="900" b="1" dirty="0">
                <a:solidFill>
                  <a:schemeClr val="bg1"/>
                </a:solidFill>
                <a:latin typeface="BIZ UDゴシック" panose="020B0400000000000000" pitchFamily="49" charset="-128"/>
                <a:ea typeface="BIZ UDゴシック" panose="020B0400000000000000" pitchFamily="49" charset="-128"/>
              </a:endParaRPr>
            </a:p>
          </p:txBody>
        </p:sp>
      </p:grpSp>
      <p:sp>
        <p:nvSpPr>
          <p:cNvPr id="66" name="TextBox 77">
            <a:extLst>
              <a:ext uri="{FF2B5EF4-FFF2-40B4-BE49-F238E27FC236}">
                <a16:creationId xmlns:a16="http://schemas.microsoft.com/office/drawing/2014/main" id="{28188A1B-0BA4-5332-0B31-A67BF56E0D5B}"/>
              </a:ext>
            </a:extLst>
          </p:cNvPr>
          <p:cNvSpPr txBox="1"/>
          <p:nvPr/>
        </p:nvSpPr>
        <p:spPr>
          <a:xfrm>
            <a:off x="1230420" y="7195629"/>
            <a:ext cx="1510191"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「首班指名選挙」の略称</a:t>
            </a:r>
            <a:endParaRPr lang="en-US" altLang="ja-JP" sz="900" b="1" dirty="0">
              <a:solidFill>
                <a:schemeClr val="tx1">
                  <a:lumMod val="75000"/>
                  <a:lumOff val="25000"/>
                </a:schemeClr>
              </a:solidFill>
              <a:latin typeface="BIZ UDゴシック" panose="020B0400000000000000" pitchFamily="49" charset="-128"/>
              <a:ea typeface="BIZ UDゴシック" panose="020B0400000000000000" pitchFamily="49" charset="-128"/>
            </a:endParaRPr>
          </a:p>
        </p:txBody>
      </p:sp>
      <p:sp>
        <p:nvSpPr>
          <p:cNvPr id="68" name="TextBox 77">
            <a:extLst>
              <a:ext uri="{FF2B5EF4-FFF2-40B4-BE49-F238E27FC236}">
                <a16:creationId xmlns:a16="http://schemas.microsoft.com/office/drawing/2014/main" id="{F3C60001-CBB8-E606-F21C-022E895465A6}"/>
              </a:ext>
            </a:extLst>
          </p:cNvPr>
          <p:cNvSpPr txBox="1"/>
          <p:nvPr/>
        </p:nvSpPr>
        <p:spPr>
          <a:xfrm>
            <a:off x="273049" y="7491689"/>
            <a:ext cx="2355690" cy="492443"/>
          </a:xfrm>
          <a:prstGeom prst="rect">
            <a:avLst/>
          </a:prstGeom>
        </p:spPr>
        <p:txBody>
          <a:bodyPr wrap="square" lIns="0" tIns="0" rIns="0" bIns="0" rtlCol="0" anchor="t">
            <a:spAutoFit/>
          </a:bodyPr>
          <a:lstStyle/>
          <a:p>
            <a:r>
              <a:rPr lang="ja-JP" altLang="en-US" sz="800" b="1" dirty="0">
                <a:solidFill>
                  <a:srgbClr val="EA5504"/>
                </a:solidFill>
                <a:latin typeface="BIZ UDゴシック" panose="020B0400000000000000" pitchFamily="49" charset="-128"/>
                <a:ea typeface="BIZ UDゴシック" panose="020B0400000000000000" pitchFamily="49" charset="-128"/>
              </a:rPr>
              <a:t> 国会議員が投票して総理大臣を決める選挙</a:t>
            </a:r>
            <a:r>
              <a:rPr lang="ja-JP" altLang="en-US" sz="800" b="1" dirty="0">
                <a:solidFill>
                  <a:srgbClr val="10253F"/>
                </a:solidFill>
                <a:latin typeface="BIZ UDゴシック" panose="020B0400000000000000" pitchFamily="49" charset="-128"/>
                <a:ea typeface="BIZ UDゴシック" panose="020B0400000000000000" pitchFamily="49" charset="-128"/>
              </a:rPr>
              <a:t>のこと。</a:t>
            </a:r>
            <a:endParaRPr lang="en-US" altLang="ja-JP" sz="800" b="1" dirty="0">
              <a:solidFill>
                <a:srgbClr val="10253F"/>
              </a:solidFill>
              <a:latin typeface="BIZ UDゴシック" panose="020B0400000000000000" pitchFamily="49" charset="-128"/>
              <a:ea typeface="BIZ UDゴシック" panose="020B0400000000000000" pitchFamily="49" charset="-128"/>
            </a:endParaRPr>
          </a:p>
          <a:p>
            <a:r>
              <a:rPr lang="ja-JP" altLang="en-US" sz="800" b="1" dirty="0">
                <a:solidFill>
                  <a:srgbClr val="10253F"/>
                </a:solidFill>
                <a:latin typeface="BIZ UDゴシック" panose="020B0400000000000000" pitchFamily="49" charset="-128"/>
                <a:ea typeface="BIZ UDゴシック" panose="020B0400000000000000" pitchFamily="49" charset="-128"/>
              </a:rPr>
              <a:t>「首班」とは「内閣のトップ」という意味を持ち「内閣総理大臣指名選挙」とも呼ばれ、ニュース</a:t>
            </a:r>
            <a:endParaRPr lang="en-US" altLang="ja-JP" sz="800" b="1" dirty="0">
              <a:solidFill>
                <a:srgbClr val="10253F"/>
              </a:solidFill>
              <a:latin typeface="BIZ UDゴシック" panose="020B0400000000000000" pitchFamily="49" charset="-128"/>
              <a:ea typeface="BIZ UDゴシック" panose="020B0400000000000000" pitchFamily="49" charset="-128"/>
            </a:endParaRPr>
          </a:p>
          <a:p>
            <a:r>
              <a:rPr lang="ja-JP" altLang="en-US" sz="800" b="1" dirty="0">
                <a:solidFill>
                  <a:srgbClr val="10253F"/>
                </a:solidFill>
                <a:latin typeface="BIZ UDゴシック" panose="020B0400000000000000" pitchFamily="49" charset="-128"/>
                <a:ea typeface="BIZ UDゴシック" panose="020B0400000000000000" pitchFamily="49" charset="-128"/>
              </a:rPr>
              <a:t> では短く「首班指名」と表現されています。</a:t>
            </a:r>
          </a:p>
        </p:txBody>
      </p:sp>
      <p:grpSp>
        <p:nvGrpSpPr>
          <p:cNvPr id="69" name="グループ化 68">
            <a:extLst>
              <a:ext uri="{FF2B5EF4-FFF2-40B4-BE49-F238E27FC236}">
                <a16:creationId xmlns:a16="http://schemas.microsoft.com/office/drawing/2014/main" id="{E3D89C52-D170-C688-3051-88192C4E51AA}"/>
              </a:ext>
            </a:extLst>
          </p:cNvPr>
          <p:cNvGrpSpPr/>
          <p:nvPr/>
        </p:nvGrpSpPr>
        <p:grpSpPr>
          <a:xfrm>
            <a:off x="288290" y="8385255"/>
            <a:ext cx="183600" cy="360000"/>
            <a:chOff x="388402" y="4317114"/>
            <a:chExt cx="183600" cy="360000"/>
          </a:xfrm>
        </p:grpSpPr>
        <p:sp>
          <p:nvSpPr>
            <p:cNvPr id="70" name="四角形: 角を丸くする 69">
              <a:extLst>
                <a:ext uri="{FF2B5EF4-FFF2-40B4-BE49-F238E27FC236}">
                  <a16:creationId xmlns:a16="http://schemas.microsoft.com/office/drawing/2014/main" id="{1D3310BD-8392-46FF-4705-C48CB53DEB28}"/>
                </a:ext>
              </a:extLst>
            </p:cNvPr>
            <p:cNvSpPr/>
            <p:nvPr/>
          </p:nvSpPr>
          <p:spPr>
            <a:xfrm>
              <a:off x="388402" y="4317114"/>
              <a:ext cx="183600" cy="360000"/>
            </a:xfrm>
            <a:prstGeom prst="roundRect">
              <a:avLst>
                <a:gd name="adj" fmla="val 8935"/>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a:p>
          </p:txBody>
        </p:sp>
        <p:sp>
          <p:nvSpPr>
            <p:cNvPr id="71" name="TextBox 77">
              <a:extLst>
                <a:ext uri="{FF2B5EF4-FFF2-40B4-BE49-F238E27FC236}">
                  <a16:creationId xmlns:a16="http://schemas.microsoft.com/office/drawing/2014/main" id="{383B49F0-C9D4-24A9-72FA-EB23708FC4F8}"/>
                </a:ext>
              </a:extLst>
            </p:cNvPr>
            <p:cNvSpPr txBox="1"/>
            <p:nvPr/>
          </p:nvSpPr>
          <p:spPr>
            <a:xfrm>
              <a:off x="410953" y="4345379"/>
              <a:ext cx="138499" cy="303471"/>
            </a:xfrm>
            <a:prstGeom prst="rect">
              <a:avLst/>
            </a:prstGeom>
          </p:spPr>
          <p:txBody>
            <a:bodyPr vert="eaVert" wrap="square" lIns="0" tIns="0" rIns="0" bIns="0" rtlCol="0" anchor="ctr">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選挙</a:t>
              </a:r>
              <a:endParaRPr lang="en-US" altLang="ja-JP" sz="9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78" name="グループ化 77">
            <a:extLst>
              <a:ext uri="{FF2B5EF4-FFF2-40B4-BE49-F238E27FC236}">
                <a16:creationId xmlns:a16="http://schemas.microsoft.com/office/drawing/2014/main" id="{05A9481E-9C6D-187B-FF94-9D8A75120951}"/>
              </a:ext>
            </a:extLst>
          </p:cNvPr>
          <p:cNvGrpSpPr/>
          <p:nvPr/>
        </p:nvGrpSpPr>
        <p:grpSpPr>
          <a:xfrm>
            <a:off x="290882" y="9128665"/>
            <a:ext cx="183600" cy="767175"/>
            <a:chOff x="388402" y="4317113"/>
            <a:chExt cx="183600" cy="767175"/>
          </a:xfrm>
        </p:grpSpPr>
        <p:sp>
          <p:nvSpPr>
            <p:cNvPr id="79" name="四角形: 角を丸くする 78">
              <a:extLst>
                <a:ext uri="{FF2B5EF4-FFF2-40B4-BE49-F238E27FC236}">
                  <a16:creationId xmlns:a16="http://schemas.microsoft.com/office/drawing/2014/main" id="{6B0F2104-1A70-7711-1598-C03123D5F871}"/>
                </a:ext>
              </a:extLst>
            </p:cNvPr>
            <p:cNvSpPr/>
            <p:nvPr/>
          </p:nvSpPr>
          <p:spPr>
            <a:xfrm>
              <a:off x="388402" y="4317113"/>
              <a:ext cx="183600" cy="767175"/>
            </a:xfrm>
            <a:prstGeom prst="roundRect">
              <a:avLst>
                <a:gd name="adj" fmla="val 8935"/>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a:p>
          </p:txBody>
        </p:sp>
        <p:sp>
          <p:nvSpPr>
            <p:cNvPr id="80" name="TextBox 77">
              <a:extLst>
                <a:ext uri="{FF2B5EF4-FFF2-40B4-BE49-F238E27FC236}">
                  <a16:creationId xmlns:a16="http://schemas.microsoft.com/office/drawing/2014/main" id="{4B95FA1F-2A7E-ED2C-89EA-70E395CA5872}"/>
                </a:ext>
              </a:extLst>
            </p:cNvPr>
            <p:cNvSpPr txBox="1"/>
            <p:nvPr/>
          </p:nvSpPr>
          <p:spPr>
            <a:xfrm>
              <a:off x="410953" y="4351565"/>
              <a:ext cx="138499" cy="698270"/>
            </a:xfrm>
            <a:prstGeom prst="rect">
              <a:avLst/>
            </a:prstGeom>
          </p:spPr>
          <p:txBody>
            <a:bodyPr vert="eaVert" wrap="square" lIns="0" tIns="0" rIns="0" bIns="0" rtlCol="0" anchor="ctr">
              <a:spAutoFit/>
            </a:bodyPr>
            <a:lstStyle/>
            <a:p>
              <a:pPr algn="ctr"/>
              <a:r>
                <a:rPr lang="ja-JP" altLang="en-US" sz="900" b="1" dirty="0">
                  <a:solidFill>
                    <a:schemeClr val="bg1"/>
                  </a:solidFill>
                  <a:latin typeface="BIZ UDゴシック" panose="020B0400000000000000" pitchFamily="49" charset="-128"/>
                  <a:ea typeface="BIZ UDゴシック" panose="020B0400000000000000" pitchFamily="49" charset="-128"/>
                </a:rPr>
                <a:t>首班指名選挙</a:t>
              </a:r>
              <a:endParaRPr lang="en-US" altLang="ja-JP" sz="9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209" name="グループ化 208">
            <a:extLst>
              <a:ext uri="{FF2B5EF4-FFF2-40B4-BE49-F238E27FC236}">
                <a16:creationId xmlns:a16="http://schemas.microsoft.com/office/drawing/2014/main" id="{E08B07A0-428F-DCF5-ED28-71EA8862F562}"/>
              </a:ext>
            </a:extLst>
          </p:cNvPr>
          <p:cNvGrpSpPr/>
          <p:nvPr/>
        </p:nvGrpSpPr>
        <p:grpSpPr>
          <a:xfrm>
            <a:off x="588491" y="9128665"/>
            <a:ext cx="473229" cy="767175"/>
            <a:chOff x="725898" y="9075325"/>
            <a:chExt cx="473229" cy="767175"/>
          </a:xfrm>
        </p:grpSpPr>
        <p:pic>
          <p:nvPicPr>
            <p:cNvPr id="86" name="図 85">
              <a:extLst>
                <a:ext uri="{FF2B5EF4-FFF2-40B4-BE49-F238E27FC236}">
                  <a16:creationId xmlns:a16="http://schemas.microsoft.com/office/drawing/2014/main" id="{8F5FFB8D-9540-C93E-E95F-22E2DF30FE0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9767" y="9075325"/>
              <a:ext cx="381283" cy="612000"/>
            </a:xfrm>
            <a:prstGeom prst="rect">
              <a:avLst/>
            </a:prstGeom>
          </p:spPr>
        </p:pic>
        <p:sp>
          <p:nvSpPr>
            <p:cNvPr id="90" name="TextBox 77">
              <a:extLst>
                <a:ext uri="{FF2B5EF4-FFF2-40B4-BE49-F238E27FC236}">
                  <a16:creationId xmlns:a16="http://schemas.microsoft.com/office/drawing/2014/main" id="{FE268837-59F7-0B65-FBF6-D1B63385A204}"/>
                </a:ext>
              </a:extLst>
            </p:cNvPr>
            <p:cNvSpPr txBox="1"/>
            <p:nvPr/>
          </p:nvSpPr>
          <p:spPr>
            <a:xfrm>
              <a:off x="725898" y="9704001"/>
              <a:ext cx="473229"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国会議員</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63" name="グループ化 162">
            <a:extLst>
              <a:ext uri="{FF2B5EF4-FFF2-40B4-BE49-F238E27FC236}">
                <a16:creationId xmlns:a16="http://schemas.microsoft.com/office/drawing/2014/main" id="{0AF03014-D39E-AB75-AA6F-1D771F03E03F}"/>
              </a:ext>
            </a:extLst>
          </p:cNvPr>
          <p:cNvGrpSpPr/>
          <p:nvPr/>
        </p:nvGrpSpPr>
        <p:grpSpPr>
          <a:xfrm>
            <a:off x="1254672" y="9286240"/>
            <a:ext cx="408173" cy="293614"/>
            <a:chOff x="1322579" y="9232900"/>
            <a:chExt cx="408173" cy="293614"/>
          </a:xfrm>
        </p:grpSpPr>
        <p:sp>
          <p:nvSpPr>
            <p:cNvPr id="93" name="TextBox 77">
              <a:extLst>
                <a:ext uri="{FF2B5EF4-FFF2-40B4-BE49-F238E27FC236}">
                  <a16:creationId xmlns:a16="http://schemas.microsoft.com/office/drawing/2014/main" id="{50274A25-865B-21C2-1DF4-524BA8D17874}"/>
                </a:ext>
              </a:extLst>
            </p:cNvPr>
            <p:cNvSpPr txBox="1"/>
            <p:nvPr/>
          </p:nvSpPr>
          <p:spPr>
            <a:xfrm>
              <a:off x="1352527" y="9232900"/>
              <a:ext cx="294937"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投票</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97" name="矢印: 上 96">
              <a:extLst>
                <a:ext uri="{FF2B5EF4-FFF2-40B4-BE49-F238E27FC236}">
                  <a16:creationId xmlns:a16="http://schemas.microsoft.com/office/drawing/2014/main" id="{96336352-C3A1-6C3E-4E03-80470968C6AC}"/>
                </a:ext>
              </a:extLst>
            </p:cNvPr>
            <p:cNvSpPr/>
            <p:nvPr/>
          </p:nvSpPr>
          <p:spPr>
            <a:xfrm rot="5400000" flipH="1">
              <a:off x="1459064" y="9254826"/>
              <a:ext cx="135203" cy="408173"/>
            </a:xfrm>
            <a:prstGeom prst="up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8" name="グループ化 197">
            <a:extLst>
              <a:ext uri="{FF2B5EF4-FFF2-40B4-BE49-F238E27FC236}">
                <a16:creationId xmlns:a16="http://schemas.microsoft.com/office/drawing/2014/main" id="{1F169F32-6938-3EC7-7247-F9334397C437}"/>
              </a:ext>
            </a:extLst>
          </p:cNvPr>
          <p:cNvGrpSpPr/>
          <p:nvPr/>
        </p:nvGrpSpPr>
        <p:grpSpPr>
          <a:xfrm>
            <a:off x="1527092" y="8104805"/>
            <a:ext cx="1489158" cy="920900"/>
            <a:chOff x="1527092" y="8181340"/>
            <a:chExt cx="1489158" cy="920900"/>
          </a:xfrm>
        </p:grpSpPr>
        <p:grpSp>
          <p:nvGrpSpPr>
            <p:cNvPr id="130" name="グループ化 129">
              <a:extLst>
                <a:ext uri="{FF2B5EF4-FFF2-40B4-BE49-F238E27FC236}">
                  <a16:creationId xmlns:a16="http://schemas.microsoft.com/office/drawing/2014/main" id="{2AE8153F-0AFA-9E2A-1E65-722BD6F91BBF}"/>
                </a:ext>
              </a:extLst>
            </p:cNvPr>
            <p:cNvGrpSpPr>
              <a:grpSpLocks noChangeAspect="1"/>
            </p:cNvGrpSpPr>
            <p:nvPr/>
          </p:nvGrpSpPr>
          <p:grpSpPr>
            <a:xfrm>
              <a:off x="1903695" y="8181340"/>
              <a:ext cx="735953" cy="612000"/>
              <a:chOff x="1855726" y="8327156"/>
              <a:chExt cx="649370" cy="540000"/>
            </a:xfrm>
          </p:grpSpPr>
          <p:pic>
            <p:nvPicPr>
              <p:cNvPr id="104" name="図 103">
                <a:extLst>
                  <a:ext uri="{FF2B5EF4-FFF2-40B4-BE49-F238E27FC236}">
                    <a16:creationId xmlns:a16="http://schemas.microsoft.com/office/drawing/2014/main" id="{BC7AAE8D-9913-ABDE-4643-2505C3AEE0C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24023" y="8327156"/>
                <a:ext cx="153637" cy="540000"/>
              </a:xfrm>
              <a:prstGeom prst="rect">
                <a:avLst/>
              </a:prstGeom>
            </p:spPr>
          </p:pic>
          <p:pic>
            <p:nvPicPr>
              <p:cNvPr id="112" name="図 111">
                <a:extLst>
                  <a:ext uri="{FF2B5EF4-FFF2-40B4-BE49-F238E27FC236}">
                    <a16:creationId xmlns:a16="http://schemas.microsoft.com/office/drawing/2014/main" id="{6E088756-3279-06ED-5222-8853AC10FAA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3218" y="8327156"/>
                <a:ext cx="161878" cy="540000"/>
              </a:xfrm>
              <a:prstGeom prst="rect">
                <a:avLst/>
              </a:prstGeom>
            </p:spPr>
          </p:pic>
          <p:pic>
            <p:nvPicPr>
              <p:cNvPr id="117" name="図 116">
                <a:extLst>
                  <a:ext uri="{FF2B5EF4-FFF2-40B4-BE49-F238E27FC236}">
                    <a16:creationId xmlns:a16="http://schemas.microsoft.com/office/drawing/2014/main" id="{84FBEFCD-18FB-6842-A4D8-2FC65020B17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855726" y="8327156"/>
                <a:ext cx="161878" cy="540000"/>
              </a:xfrm>
              <a:prstGeom prst="rect">
                <a:avLst/>
              </a:prstGeom>
            </p:spPr>
          </p:pic>
          <p:pic>
            <p:nvPicPr>
              <p:cNvPr id="121" name="図 120">
                <a:extLst>
                  <a:ext uri="{FF2B5EF4-FFF2-40B4-BE49-F238E27FC236}">
                    <a16:creationId xmlns:a16="http://schemas.microsoft.com/office/drawing/2014/main" id="{405D7EE4-0742-34CB-0FAA-6E84BBCB935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84079" y="8327156"/>
                <a:ext cx="152721" cy="540000"/>
              </a:xfrm>
              <a:prstGeom prst="rect">
                <a:avLst/>
              </a:prstGeom>
            </p:spPr>
          </p:pic>
        </p:grpSp>
        <p:sp>
          <p:nvSpPr>
            <p:cNvPr id="143" name="TextBox 77">
              <a:extLst>
                <a:ext uri="{FF2B5EF4-FFF2-40B4-BE49-F238E27FC236}">
                  <a16:creationId xmlns:a16="http://schemas.microsoft.com/office/drawing/2014/main" id="{056CBBCA-CC5C-7D33-E618-F5AD6D342B55}"/>
                </a:ext>
              </a:extLst>
            </p:cNvPr>
            <p:cNvSpPr txBox="1"/>
            <p:nvPr/>
          </p:nvSpPr>
          <p:spPr>
            <a:xfrm>
              <a:off x="1527092" y="8825241"/>
              <a:ext cx="1489158" cy="2769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首長</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a:p>
              <a:pPr algn="ctr"/>
              <a:r>
                <a:rPr lang="ja-JP" altLang="en-US" sz="900" b="1" dirty="0">
                  <a:solidFill>
                    <a:srgbClr val="10253F"/>
                  </a:solidFill>
                  <a:latin typeface="BIZ UDゴシック" panose="020B0400000000000000" pitchFamily="49" charset="-128"/>
                  <a:ea typeface="BIZ UDゴシック" panose="020B0400000000000000" pitchFamily="49" charset="-128"/>
                </a:rPr>
                <a:t>国会</a:t>
              </a:r>
              <a:r>
                <a:rPr lang="en-US" altLang="ja-JP" sz="900" b="1" dirty="0">
                  <a:solidFill>
                    <a:srgbClr val="10253F"/>
                  </a:solidFill>
                  <a:latin typeface="BIZ UDゴシック" panose="020B0400000000000000" pitchFamily="49" charset="-128"/>
                  <a:ea typeface="BIZ UDゴシック" panose="020B0400000000000000" pitchFamily="49" charset="-128"/>
                </a:rPr>
                <a:t>/</a:t>
              </a:r>
              <a:r>
                <a:rPr lang="ja-JP" altLang="en-US" sz="900" b="1" dirty="0">
                  <a:solidFill>
                    <a:srgbClr val="10253F"/>
                  </a:solidFill>
                  <a:latin typeface="BIZ UDゴシック" panose="020B0400000000000000" pitchFamily="49" charset="-128"/>
                  <a:ea typeface="BIZ UDゴシック" panose="020B0400000000000000" pitchFamily="49" charset="-128"/>
                </a:rPr>
                <a:t>自治体議員</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59" name="グループ化 158">
            <a:extLst>
              <a:ext uri="{FF2B5EF4-FFF2-40B4-BE49-F238E27FC236}">
                <a16:creationId xmlns:a16="http://schemas.microsoft.com/office/drawing/2014/main" id="{0328E00C-EBB4-6E02-6C3B-89C2CC09784B}"/>
              </a:ext>
            </a:extLst>
          </p:cNvPr>
          <p:cNvGrpSpPr/>
          <p:nvPr/>
        </p:nvGrpSpPr>
        <p:grpSpPr>
          <a:xfrm>
            <a:off x="1990497" y="9128665"/>
            <a:ext cx="562348" cy="767175"/>
            <a:chOff x="2119794" y="9075325"/>
            <a:chExt cx="562348" cy="767175"/>
          </a:xfrm>
        </p:grpSpPr>
        <p:pic>
          <p:nvPicPr>
            <p:cNvPr id="147" name="図 146">
              <a:extLst>
                <a:ext uri="{FF2B5EF4-FFF2-40B4-BE49-F238E27FC236}">
                  <a16:creationId xmlns:a16="http://schemas.microsoft.com/office/drawing/2014/main" id="{EA2FE030-8F6C-3C16-9217-D792477EC1A0}"/>
                </a:ext>
              </a:extLst>
            </p:cNvPr>
            <p:cNvPicPr>
              <a:picLocks noChangeAspect="1"/>
            </p:cNvPicPr>
            <p:nvPr/>
          </p:nvPicPr>
          <p:blipFill>
            <a:blip r:embed="rId28" cstate="print">
              <a:extLst>
                <a:ext uri="{28A0092B-C50C-407E-A947-70E740481C1C}">
                  <a14:useLocalDpi xmlns:a14="http://schemas.microsoft.com/office/drawing/2010/main" val="0"/>
                </a:ext>
              </a:extLst>
            </a:blip>
            <a:srcRect b="59527"/>
            <a:stretch>
              <a:fillRect/>
            </a:stretch>
          </p:blipFill>
          <p:spPr>
            <a:xfrm>
              <a:off x="2119794" y="9075325"/>
              <a:ext cx="562348" cy="630195"/>
            </a:xfrm>
            <a:prstGeom prst="rect">
              <a:avLst/>
            </a:prstGeom>
          </p:spPr>
        </p:pic>
        <p:sp>
          <p:nvSpPr>
            <p:cNvPr id="149" name="TextBox 77">
              <a:extLst>
                <a:ext uri="{FF2B5EF4-FFF2-40B4-BE49-F238E27FC236}">
                  <a16:creationId xmlns:a16="http://schemas.microsoft.com/office/drawing/2014/main" id="{A8E1172C-5A9A-A0D5-31B7-0C281DC7823C}"/>
                </a:ext>
              </a:extLst>
            </p:cNvPr>
            <p:cNvSpPr txBox="1"/>
            <p:nvPr/>
          </p:nvSpPr>
          <p:spPr>
            <a:xfrm>
              <a:off x="2119794" y="9704001"/>
              <a:ext cx="562348"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総理大臣</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175" name="グループ化 174">
            <a:extLst>
              <a:ext uri="{FF2B5EF4-FFF2-40B4-BE49-F238E27FC236}">
                <a16:creationId xmlns:a16="http://schemas.microsoft.com/office/drawing/2014/main" id="{E5CA0B09-2CC3-EBAA-C8A4-44562CC0E5B5}"/>
              </a:ext>
            </a:extLst>
          </p:cNvPr>
          <p:cNvGrpSpPr/>
          <p:nvPr/>
        </p:nvGrpSpPr>
        <p:grpSpPr>
          <a:xfrm>
            <a:off x="1254672" y="8418448"/>
            <a:ext cx="408173" cy="293614"/>
            <a:chOff x="1322579" y="9232900"/>
            <a:chExt cx="408173" cy="293614"/>
          </a:xfrm>
        </p:grpSpPr>
        <p:sp>
          <p:nvSpPr>
            <p:cNvPr id="176" name="TextBox 77">
              <a:extLst>
                <a:ext uri="{FF2B5EF4-FFF2-40B4-BE49-F238E27FC236}">
                  <a16:creationId xmlns:a16="http://schemas.microsoft.com/office/drawing/2014/main" id="{1AC8CCBA-A232-5ADD-9DD6-2DD43407C619}"/>
                </a:ext>
              </a:extLst>
            </p:cNvPr>
            <p:cNvSpPr txBox="1"/>
            <p:nvPr/>
          </p:nvSpPr>
          <p:spPr>
            <a:xfrm>
              <a:off x="1352527" y="9232900"/>
              <a:ext cx="294937"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投票</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178" name="矢印: 上 177">
              <a:extLst>
                <a:ext uri="{FF2B5EF4-FFF2-40B4-BE49-F238E27FC236}">
                  <a16:creationId xmlns:a16="http://schemas.microsoft.com/office/drawing/2014/main" id="{8E43EC8F-7467-AF77-7C3E-57950AE7A5D9}"/>
                </a:ext>
              </a:extLst>
            </p:cNvPr>
            <p:cNvSpPr/>
            <p:nvPr/>
          </p:nvSpPr>
          <p:spPr>
            <a:xfrm rot="5400000" flipH="1">
              <a:off x="1459064" y="9254826"/>
              <a:ext cx="135203" cy="408173"/>
            </a:xfrm>
            <a:prstGeom prst="up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0" name="グループ化 199">
            <a:extLst>
              <a:ext uri="{FF2B5EF4-FFF2-40B4-BE49-F238E27FC236}">
                <a16:creationId xmlns:a16="http://schemas.microsoft.com/office/drawing/2014/main" id="{37B8A0BB-7250-A225-B7EE-D6B5279E0C10}"/>
              </a:ext>
            </a:extLst>
          </p:cNvPr>
          <p:cNvGrpSpPr/>
          <p:nvPr/>
        </p:nvGrpSpPr>
        <p:grpSpPr>
          <a:xfrm>
            <a:off x="634464" y="8181668"/>
            <a:ext cx="381283" cy="767175"/>
            <a:chOff x="771870" y="8265815"/>
            <a:chExt cx="381283" cy="767175"/>
          </a:xfrm>
        </p:grpSpPr>
        <p:pic>
          <p:nvPicPr>
            <p:cNvPr id="184" name="図 183">
              <a:extLst>
                <a:ext uri="{FF2B5EF4-FFF2-40B4-BE49-F238E27FC236}">
                  <a16:creationId xmlns:a16="http://schemas.microsoft.com/office/drawing/2014/main" id="{83BD9426-316A-2EAB-992D-3EA5C1C5223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71870" y="8265815"/>
              <a:ext cx="381283" cy="612000"/>
            </a:xfrm>
            <a:prstGeom prst="rect">
              <a:avLst/>
            </a:prstGeom>
          </p:spPr>
        </p:pic>
        <p:sp>
          <p:nvSpPr>
            <p:cNvPr id="192" name="TextBox 77">
              <a:extLst>
                <a:ext uri="{FF2B5EF4-FFF2-40B4-BE49-F238E27FC236}">
                  <a16:creationId xmlns:a16="http://schemas.microsoft.com/office/drawing/2014/main" id="{5A13B596-9152-2F5B-34FE-8CFF1A564895}"/>
                </a:ext>
              </a:extLst>
            </p:cNvPr>
            <p:cNvSpPr txBox="1"/>
            <p:nvPr/>
          </p:nvSpPr>
          <p:spPr>
            <a:xfrm>
              <a:off x="815043" y="8894491"/>
              <a:ext cx="294937" cy="138499"/>
            </a:xfrm>
            <a:prstGeom prst="rect">
              <a:avLst/>
            </a:prstGeom>
          </p:spPr>
          <p:txBody>
            <a:bodyPr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国民</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grpSp>
        <p:nvGrpSpPr>
          <p:cNvPr id="223" name="グループ化 222">
            <a:extLst>
              <a:ext uri="{FF2B5EF4-FFF2-40B4-BE49-F238E27FC236}">
                <a16:creationId xmlns:a16="http://schemas.microsoft.com/office/drawing/2014/main" id="{F8C2ED65-8EB6-BD6F-5288-4969B8361A18}"/>
              </a:ext>
            </a:extLst>
          </p:cNvPr>
          <p:cNvGrpSpPr/>
          <p:nvPr/>
        </p:nvGrpSpPr>
        <p:grpSpPr>
          <a:xfrm>
            <a:off x="2766459" y="8078976"/>
            <a:ext cx="993590" cy="265248"/>
            <a:chOff x="2766459" y="3834451"/>
            <a:chExt cx="993590" cy="265248"/>
          </a:xfrm>
        </p:grpSpPr>
        <p:sp>
          <p:nvSpPr>
            <p:cNvPr id="224" name="正方形/長方形 223">
              <a:extLst>
                <a:ext uri="{FF2B5EF4-FFF2-40B4-BE49-F238E27FC236}">
                  <a16:creationId xmlns:a16="http://schemas.microsoft.com/office/drawing/2014/main" id="{DE2FB35E-4D4C-8A0F-858C-5176C1CDD72F}"/>
                </a:ext>
              </a:extLst>
            </p:cNvPr>
            <p:cNvSpPr/>
            <p:nvPr/>
          </p:nvSpPr>
          <p:spPr>
            <a:xfrm>
              <a:off x="2766459" y="3834451"/>
              <a:ext cx="993590"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5" name="TextBox 77">
              <a:extLst>
                <a:ext uri="{FF2B5EF4-FFF2-40B4-BE49-F238E27FC236}">
                  <a16:creationId xmlns:a16="http://schemas.microsoft.com/office/drawing/2014/main" id="{27C06DB6-1490-CFEE-D288-A22314380C9C}"/>
                </a:ext>
              </a:extLst>
            </p:cNvPr>
            <p:cNvSpPr txBox="1"/>
            <p:nvPr/>
          </p:nvSpPr>
          <p:spPr>
            <a:xfrm>
              <a:off x="2852888" y="3876718"/>
              <a:ext cx="820732" cy="161583"/>
            </a:xfrm>
            <a:prstGeom prst="rect">
              <a:avLst/>
            </a:prstGeom>
          </p:spPr>
          <p:txBody>
            <a:bodyPr wrap="square" lIns="0" tIns="0" rIns="0" bIns="0" rtlCol="0" anchor="t">
              <a:spAutoFit/>
            </a:bodyPr>
            <a:lstStyle/>
            <a:p>
              <a:pPr algn="ctr"/>
              <a:r>
                <a:rPr lang="ja-JP" altLang="en-US" sz="1050" b="1" dirty="0">
                  <a:solidFill>
                    <a:schemeClr val="bg1"/>
                  </a:solidFill>
                  <a:latin typeface="BIZ UDゴシック" panose="020B0400000000000000" pitchFamily="49" charset="-128"/>
                  <a:ea typeface="BIZ UDゴシック" panose="020B0400000000000000" pitchFamily="49" charset="-128"/>
                </a:rPr>
                <a:t>理事懇とは？</a:t>
              </a:r>
              <a:endParaRPr lang="en-US" altLang="ja-JP" sz="105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234" name="グループ化 233">
            <a:extLst>
              <a:ext uri="{FF2B5EF4-FFF2-40B4-BE49-F238E27FC236}">
                <a16:creationId xmlns:a16="http://schemas.microsoft.com/office/drawing/2014/main" id="{2EBA04E6-2490-12CC-B546-F53F45366387}"/>
              </a:ext>
            </a:extLst>
          </p:cNvPr>
          <p:cNvGrpSpPr/>
          <p:nvPr/>
        </p:nvGrpSpPr>
        <p:grpSpPr>
          <a:xfrm>
            <a:off x="4997450" y="8078976"/>
            <a:ext cx="993590" cy="265248"/>
            <a:chOff x="2766459" y="3834451"/>
            <a:chExt cx="993590" cy="265248"/>
          </a:xfrm>
        </p:grpSpPr>
        <p:sp>
          <p:nvSpPr>
            <p:cNvPr id="236" name="正方形/長方形 235">
              <a:extLst>
                <a:ext uri="{FF2B5EF4-FFF2-40B4-BE49-F238E27FC236}">
                  <a16:creationId xmlns:a16="http://schemas.microsoft.com/office/drawing/2014/main" id="{1926617D-E831-B5C9-C67E-671DCF6D2B53}"/>
                </a:ext>
              </a:extLst>
            </p:cNvPr>
            <p:cNvSpPr/>
            <p:nvPr/>
          </p:nvSpPr>
          <p:spPr>
            <a:xfrm>
              <a:off x="2766459" y="3834451"/>
              <a:ext cx="993590" cy="265248"/>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8" name="TextBox 77">
              <a:extLst>
                <a:ext uri="{FF2B5EF4-FFF2-40B4-BE49-F238E27FC236}">
                  <a16:creationId xmlns:a16="http://schemas.microsoft.com/office/drawing/2014/main" id="{EA36BCE0-D0EB-40FF-BB5C-9D74EB427174}"/>
                </a:ext>
              </a:extLst>
            </p:cNvPr>
            <p:cNvSpPr txBox="1"/>
            <p:nvPr/>
          </p:nvSpPr>
          <p:spPr>
            <a:xfrm>
              <a:off x="2852888" y="3876718"/>
              <a:ext cx="820732" cy="161583"/>
            </a:xfrm>
            <a:prstGeom prst="rect">
              <a:avLst/>
            </a:prstGeom>
          </p:spPr>
          <p:txBody>
            <a:bodyPr wrap="square" lIns="0" tIns="0" rIns="0" bIns="0" rtlCol="0" anchor="t">
              <a:spAutoFit/>
            </a:bodyPr>
            <a:lstStyle/>
            <a:p>
              <a:pPr algn="ctr"/>
              <a:r>
                <a:rPr lang="ja-JP" altLang="en-US" sz="1050" b="1" dirty="0">
                  <a:solidFill>
                    <a:schemeClr val="bg1"/>
                  </a:solidFill>
                  <a:latin typeface="BIZ UDゴシック" panose="020B0400000000000000" pitchFamily="49" charset="-128"/>
                  <a:ea typeface="BIZ UDゴシック" panose="020B0400000000000000" pitchFamily="49" charset="-128"/>
                </a:rPr>
                <a:t>理事会とは？</a:t>
              </a:r>
              <a:endParaRPr lang="en-US" altLang="ja-JP" sz="1050" b="1" dirty="0">
                <a:solidFill>
                  <a:schemeClr val="bg1"/>
                </a:solidFill>
                <a:latin typeface="BIZ UDゴシック" panose="020B0400000000000000" pitchFamily="49" charset="-128"/>
                <a:ea typeface="BIZ UDゴシック" panose="020B0400000000000000" pitchFamily="49" charset="-128"/>
              </a:endParaRPr>
            </a:p>
          </p:txBody>
        </p:sp>
      </p:grpSp>
      <p:sp>
        <p:nvSpPr>
          <p:cNvPr id="239" name="TextBox 77">
            <a:extLst>
              <a:ext uri="{FF2B5EF4-FFF2-40B4-BE49-F238E27FC236}">
                <a16:creationId xmlns:a16="http://schemas.microsoft.com/office/drawing/2014/main" id="{A254C951-B498-1B93-FC26-A048C485558A}"/>
              </a:ext>
            </a:extLst>
          </p:cNvPr>
          <p:cNvSpPr txBox="1"/>
          <p:nvPr/>
        </p:nvSpPr>
        <p:spPr>
          <a:xfrm>
            <a:off x="3743311" y="8142351"/>
            <a:ext cx="1177939"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「理事懇談会」</a:t>
            </a:r>
            <a:r>
              <a:rPr lang="ja-JP" altLang="en-US" sz="900" b="1" dirty="0">
                <a:solidFill>
                  <a:srgbClr val="10253F"/>
                </a:solidFill>
                <a:latin typeface="BIZ UDゴシック" panose="020B0400000000000000" pitchFamily="49" charset="-128"/>
                <a:ea typeface="BIZ UDゴシック" panose="020B0400000000000000" pitchFamily="49" charset="-128"/>
              </a:rPr>
              <a:t>の略称</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240" name="TextBox 77">
            <a:extLst>
              <a:ext uri="{FF2B5EF4-FFF2-40B4-BE49-F238E27FC236}">
                <a16:creationId xmlns:a16="http://schemas.microsoft.com/office/drawing/2014/main" id="{B9E03E10-AE64-3942-9E84-D748819D642F}"/>
              </a:ext>
            </a:extLst>
          </p:cNvPr>
          <p:cNvSpPr txBox="1"/>
          <p:nvPr/>
        </p:nvSpPr>
        <p:spPr>
          <a:xfrm>
            <a:off x="6040981" y="8078976"/>
            <a:ext cx="1510191" cy="2769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各委員会の理事</a:t>
            </a:r>
            <a:r>
              <a:rPr lang="ja-JP" altLang="en-US" sz="900" b="1" dirty="0">
                <a:solidFill>
                  <a:srgbClr val="10253F"/>
                </a:solidFill>
                <a:latin typeface="BIZ UDゴシック" panose="020B0400000000000000" pitchFamily="49" charset="-128"/>
                <a:ea typeface="BIZ UDゴシック" panose="020B0400000000000000" pitchFamily="49" charset="-128"/>
              </a:rPr>
              <a:t>が集まり</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a:p>
            <a:r>
              <a:rPr lang="ja-JP" altLang="en-US" sz="900" b="1" dirty="0">
                <a:solidFill>
                  <a:srgbClr val="10253F"/>
                </a:solidFill>
                <a:latin typeface="BIZ UDゴシック" panose="020B0400000000000000" pitchFamily="49" charset="-128"/>
                <a:ea typeface="BIZ UDゴシック" panose="020B0400000000000000" pitchFamily="49" charset="-128"/>
              </a:rPr>
              <a:t>行われる会議体のこと。</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nvGrpSpPr>
          <p:cNvPr id="65" name="グループ化 64">
            <a:extLst>
              <a:ext uri="{FF2B5EF4-FFF2-40B4-BE49-F238E27FC236}">
                <a16:creationId xmlns:a16="http://schemas.microsoft.com/office/drawing/2014/main" id="{690503E0-B591-37FC-A15B-37B5657CA286}"/>
              </a:ext>
            </a:extLst>
          </p:cNvPr>
          <p:cNvGrpSpPr/>
          <p:nvPr/>
        </p:nvGrpSpPr>
        <p:grpSpPr>
          <a:xfrm>
            <a:off x="2766459" y="7273687"/>
            <a:ext cx="4660955" cy="711991"/>
            <a:chOff x="2766459" y="7273687"/>
            <a:chExt cx="4660955" cy="711991"/>
          </a:xfrm>
        </p:grpSpPr>
        <p:grpSp>
          <p:nvGrpSpPr>
            <p:cNvPr id="40" name="グループ化 39">
              <a:extLst>
                <a:ext uri="{FF2B5EF4-FFF2-40B4-BE49-F238E27FC236}">
                  <a16:creationId xmlns:a16="http://schemas.microsoft.com/office/drawing/2014/main" id="{C0D79548-98C1-BE53-D311-30E951894EA0}"/>
                </a:ext>
              </a:extLst>
            </p:cNvPr>
            <p:cNvGrpSpPr/>
            <p:nvPr/>
          </p:nvGrpSpPr>
          <p:grpSpPr>
            <a:xfrm>
              <a:off x="2766459" y="7273687"/>
              <a:ext cx="4660955" cy="711991"/>
              <a:chOff x="2766459" y="6324685"/>
              <a:chExt cx="4660955" cy="711991"/>
            </a:xfrm>
          </p:grpSpPr>
          <p:grpSp>
            <p:nvGrpSpPr>
              <p:cNvPr id="172" name="グループ化 171">
                <a:extLst>
                  <a:ext uri="{FF2B5EF4-FFF2-40B4-BE49-F238E27FC236}">
                    <a16:creationId xmlns:a16="http://schemas.microsoft.com/office/drawing/2014/main" id="{CCC0DF4D-EF11-2C8E-6571-34C554517065}"/>
                  </a:ext>
                </a:extLst>
              </p:cNvPr>
              <p:cNvGrpSpPr/>
              <p:nvPr/>
            </p:nvGrpSpPr>
            <p:grpSpPr>
              <a:xfrm>
                <a:off x="2766459" y="6329015"/>
                <a:ext cx="990601" cy="667022"/>
                <a:chOff x="3244763" y="6295866"/>
                <a:chExt cx="990601" cy="667022"/>
              </a:xfrm>
            </p:grpSpPr>
            <p:sp>
              <p:nvSpPr>
                <p:cNvPr id="167" name="四角形: 角を丸くする 166">
                  <a:extLst>
                    <a:ext uri="{FF2B5EF4-FFF2-40B4-BE49-F238E27FC236}">
                      <a16:creationId xmlns:a16="http://schemas.microsoft.com/office/drawing/2014/main" id="{6DD996E0-8EF6-8212-7822-8AFF739136B1}"/>
                    </a:ext>
                  </a:extLst>
                </p:cNvPr>
                <p:cNvSpPr/>
                <p:nvPr/>
              </p:nvSpPr>
              <p:spPr>
                <a:xfrm>
                  <a:off x="3244763" y="6295866"/>
                  <a:ext cx="990601" cy="667022"/>
                </a:xfrm>
                <a:prstGeom prst="roundRect">
                  <a:avLst>
                    <a:gd name="adj" fmla="val 5239"/>
                  </a:avLst>
                </a:prstGeom>
                <a:solidFill>
                  <a:srgbClr val="FFFFFF"/>
                </a:solidFill>
                <a:ln>
                  <a:solidFill>
                    <a:srgbClr val="1025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TextBox 77">
                  <a:extLst>
                    <a:ext uri="{FF2B5EF4-FFF2-40B4-BE49-F238E27FC236}">
                      <a16:creationId xmlns:a16="http://schemas.microsoft.com/office/drawing/2014/main" id="{185ABC65-CD2D-FA88-E464-BFD629DAB40B}"/>
                    </a:ext>
                  </a:extLst>
                </p:cNvPr>
                <p:cNvSpPr txBox="1"/>
                <p:nvPr/>
              </p:nvSpPr>
              <p:spPr>
                <a:xfrm>
                  <a:off x="3275809" y="6324515"/>
                  <a:ext cx="936302" cy="92333"/>
                </a:xfrm>
                <a:prstGeom prst="rect">
                  <a:avLst/>
                </a:prstGeom>
              </p:spPr>
              <p:txBody>
                <a:bodyPr wrap="square" lIns="0" tIns="0" rIns="0" bIns="0" rtlCol="0" anchor="t">
                  <a:spAutoFit/>
                </a:bodyPr>
                <a:lstStyle/>
                <a:p>
                  <a:r>
                    <a:rPr lang="ja-JP" altLang="en-US" sz="600" b="1" dirty="0">
                      <a:solidFill>
                        <a:srgbClr val="10253F"/>
                      </a:solidFill>
                      <a:latin typeface="BIZ UDゴシック" panose="020B0400000000000000" pitchFamily="49" charset="-128"/>
                      <a:ea typeface="BIZ UDゴシック" panose="020B0400000000000000" pitchFamily="49" charset="-128"/>
                    </a:rPr>
                    <a:t>すぐに駆け付けられる場所</a:t>
                  </a:r>
                </a:p>
              </p:txBody>
            </p:sp>
            <p:pic>
              <p:nvPicPr>
                <p:cNvPr id="235" name="図 234">
                  <a:extLst>
                    <a:ext uri="{FF2B5EF4-FFF2-40B4-BE49-F238E27FC236}">
                      <a16:creationId xmlns:a16="http://schemas.microsoft.com/office/drawing/2014/main" id="{06089B20-9972-C190-BC8B-E2E2FE84F6B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506079" y="6448470"/>
                  <a:ext cx="442419" cy="360000"/>
                </a:xfrm>
                <a:prstGeom prst="rect">
                  <a:avLst/>
                </a:prstGeom>
              </p:spPr>
            </p:pic>
          </p:grpSp>
          <p:grpSp>
            <p:nvGrpSpPr>
              <p:cNvPr id="249" name="グループ化 248">
                <a:extLst>
                  <a:ext uri="{FF2B5EF4-FFF2-40B4-BE49-F238E27FC236}">
                    <a16:creationId xmlns:a16="http://schemas.microsoft.com/office/drawing/2014/main" id="{28CD84CF-27B3-9EA3-452B-72DAE70890ED}"/>
                  </a:ext>
                </a:extLst>
              </p:cNvPr>
              <p:cNvGrpSpPr/>
              <p:nvPr/>
            </p:nvGrpSpPr>
            <p:grpSpPr>
              <a:xfrm>
                <a:off x="3938203" y="6329440"/>
                <a:ext cx="725396" cy="129059"/>
                <a:chOff x="6511934" y="4603989"/>
                <a:chExt cx="725396" cy="129059"/>
              </a:xfrm>
            </p:grpSpPr>
            <p:grpSp>
              <p:nvGrpSpPr>
                <p:cNvPr id="241" name="グループ化 240">
                  <a:extLst>
                    <a:ext uri="{FF2B5EF4-FFF2-40B4-BE49-F238E27FC236}">
                      <a16:creationId xmlns:a16="http://schemas.microsoft.com/office/drawing/2014/main" id="{3FFF238E-F86A-D473-BC65-B994639C4A20}"/>
                    </a:ext>
                  </a:extLst>
                </p:cNvPr>
                <p:cNvGrpSpPr/>
                <p:nvPr/>
              </p:nvGrpSpPr>
              <p:grpSpPr>
                <a:xfrm>
                  <a:off x="6573897" y="4603989"/>
                  <a:ext cx="663433" cy="129059"/>
                  <a:chOff x="4898123" y="3845535"/>
                  <a:chExt cx="663433" cy="129059"/>
                </a:xfrm>
              </p:grpSpPr>
              <p:sp>
                <p:nvSpPr>
                  <p:cNvPr id="243" name="四角形: 角を丸くする 242">
                    <a:extLst>
                      <a:ext uri="{FF2B5EF4-FFF2-40B4-BE49-F238E27FC236}">
                        <a16:creationId xmlns:a16="http://schemas.microsoft.com/office/drawing/2014/main" id="{D9C3BAF4-4A6F-8432-8855-2BCE9E222794}"/>
                      </a:ext>
                    </a:extLst>
                  </p:cNvPr>
                  <p:cNvSpPr/>
                  <p:nvPr/>
                </p:nvSpPr>
                <p:spPr>
                  <a:xfrm>
                    <a:off x="4898123" y="3845535"/>
                    <a:ext cx="663433" cy="129059"/>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5" name="TextBox 77">
                    <a:extLst>
                      <a:ext uri="{FF2B5EF4-FFF2-40B4-BE49-F238E27FC236}">
                        <a16:creationId xmlns:a16="http://schemas.microsoft.com/office/drawing/2014/main" id="{386EFBDF-C0AE-3A58-1978-A2373C950838}"/>
                      </a:ext>
                    </a:extLst>
                  </p:cNvPr>
                  <p:cNvSpPr txBox="1"/>
                  <p:nvPr/>
                </p:nvSpPr>
                <p:spPr>
                  <a:xfrm>
                    <a:off x="4931793" y="3858821"/>
                    <a:ext cx="629763" cy="92333"/>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外出してきます！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242" name="二等辺三角形 241">
                  <a:extLst>
                    <a:ext uri="{FF2B5EF4-FFF2-40B4-BE49-F238E27FC236}">
                      <a16:creationId xmlns:a16="http://schemas.microsoft.com/office/drawing/2014/main" id="{CF16CA6A-3E5B-7D30-FFA3-DFED98ED0FBA}"/>
                    </a:ext>
                  </a:extLst>
                </p:cNvPr>
                <p:cNvSpPr/>
                <p:nvPr/>
              </p:nvSpPr>
              <p:spPr>
                <a:xfrm rot="14528930" flipH="1">
                  <a:off x="6527949" y="4662568"/>
                  <a:ext cx="47384" cy="79414"/>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37" name="図 236">
                <a:extLst>
                  <a:ext uri="{FF2B5EF4-FFF2-40B4-BE49-F238E27FC236}">
                    <a16:creationId xmlns:a16="http://schemas.microsoft.com/office/drawing/2014/main" id="{0C9C30F1-5A8D-20C9-D851-963847D18B4F}"/>
                  </a:ext>
                </a:extLst>
              </p:cNvPr>
              <p:cNvPicPr>
                <a:picLocks noChangeAspect="1"/>
              </p:cNvPicPr>
              <p:nvPr/>
            </p:nvPicPr>
            <p:blipFill>
              <a:blip r:embed="rId31" cstate="print">
                <a:extLst>
                  <a:ext uri="{28A0092B-C50C-407E-A947-70E740481C1C}">
                    <a14:useLocalDpi xmlns:a14="http://schemas.microsoft.com/office/drawing/2010/main" val="0"/>
                  </a:ext>
                </a:extLst>
              </a:blip>
              <a:srcRect b="8639"/>
              <a:stretch>
                <a:fillRect/>
              </a:stretch>
            </p:blipFill>
            <p:spPr>
              <a:xfrm>
                <a:off x="4118610" y="6609106"/>
                <a:ext cx="468000" cy="427570"/>
              </a:xfrm>
              <a:prstGeom prst="rect">
                <a:avLst/>
              </a:prstGeom>
            </p:spPr>
          </p:pic>
          <p:sp>
            <p:nvSpPr>
              <p:cNvPr id="251" name="TextBox 77">
                <a:extLst>
                  <a:ext uri="{FF2B5EF4-FFF2-40B4-BE49-F238E27FC236}">
                    <a16:creationId xmlns:a16="http://schemas.microsoft.com/office/drawing/2014/main" id="{57927D39-2D39-2C3E-6A90-D98F04CBBFC8}"/>
                  </a:ext>
                </a:extLst>
              </p:cNvPr>
              <p:cNvSpPr txBox="1"/>
              <p:nvPr/>
            </p:nvSpPr>
            <p:spPr>
              <a:xfrm>
                <a:off x="4067810" y="6464796"/>
                <a:ext cx="605694" cy="138499"/>
              </a:xfrm>
              <a:prstGeom prst="rect">
                <a:avLst/>
              </a:prstGeom>
            </p:spPr>
            <p:txBody>
              <a:bodyPr wrap="square" lIns="0" tIns="0" rIns="0" bIns="0" rtlCol="0" anchor="t">
                <a:spAutoFit/>
              </a:bodyPr>
              <a:lstStyle/>
              <a:p>
                <a:r>
                  <a:rPr lang="ja-JP" altLang="en-US" sz="900" b="1" dirty="0">
                    <a:solidFill>
                      <a:srgbClr val="FF0000"/>
                    </a:solidFill>
                    <a:latin typeface="BIZ UDゴシック" panose="020B0400000000000000" pitchFamily="49" charset="-128"/>
                    <a:ea typeface="BIZ UDゴシック" panose="020B0400000000000000" pitchFamily="49" charset="-128"/>
                  </a:rPr>
                  <a:t>外出禁止！</a:t>
                </a:r>
                <a:endParaRPr lang="en-US" altLang="ja-JP" sz="900" b="1" dirty="0">
                  <a:solidFill>
                    <a:srgbClr val="FF0000"/>
                  </a:solidFill>
                  <a:latin typeface="BIZ UDゴシック" panose="020B0400000000000000" pitchFamily="49" charset="-128"/>
                  <a:ea typeface="BIZ UDゴシック" panose="020B0400000000000000" pitchFamily="49" charset="-128"/>
                </a:endParaRPr>
              </a:p>
            </p:txBody>
          </p:sp>
          <p:grpSp>
            <p:nvGrpSpPr>
              <p:cNvPr id="307" name="グループ化 306">
                <a:extLst>
                  <a:ext uri="{FF2B5EF4-FFF2-40B4-BE49-F238E27FC236}">
                    <a16:creationId xmlns:a16="http://schemas.microsoft.com/office/drawing/2014/main" id="{E3F23BA3-A78D-155F-617C-286335982322}"/>
                  </a:ext>
                </a:extLst>
              </p:cNvPr>
              <p:cNvGrpSpPr/>
              <p:nvPr/>
            </p:nvGrpSpPr>
            <p:grpSpPr>
              <a:xfrm>
                <a:off x="4681243" y="6324685"/>
                <a:ext cx="2644867" cy="422107"/>
                <a:chOff x="4824305" y="3849169"/>
                <a:chExt cx="822335" cy="219535"/>
              </a:xfrm>
            </p:grpSpPr>
            <p:grpSp>
              <p:nvGrpSpPr>
                <p:cNvPr id="308" name="グループ化 307">
                  <a:extLst>
                    <a:ext uri="{FF2B5EF4-FFF2-40B4-BE49-F238E27FC236}">
                      <a16:creationId xmlns:a16="http://schemas.microsoft.com/office/drawing/2014/main" id="{B589A215-8E15-DC2A-FB32-45800F8C73BB}"/>
                    </a:ext>
                  </a:extLst>
                </p:cNvPr>
                <p:cNvGrpSpPr/>
                <p:nvPr/>
              </p:nvGrpSpPr>
              <p:grpSpPr>
                <a:xfrm>
                  <a:off x="4837723" y="3849169"/>
                  <a:ext cx="808917" cy="199252"/>
                  <a:chOff x="4837723" y="3849169"/>
                  <a:chExt cx="808917" cy="199252"/>
                </a:xfrm>
              </p:grpSpPr>
              <p:sp>
                <p:nvSpPr>
                  <p:cNvPr id="310" name="四角形: 角を丸くする 309">
                    <a:extLst>
                      <a:ext uri="{FF2B5EF4-FFF2-40B4-BE49-F238E27FC236}">
                        <a16:creationId xmlns:a16="http://schemas.microsoft.com/office/drawing/2014/main" id="{E951254C-B60A-2A45-48B2-D8FBA240367E}"/>
                      </a:ext>
                    </a:extLst>
                  </p:cNvPr>
                  <p:cNvSpPr/>
                  <p:nvPr/>
                </p:nvSpPr>
                <p:spPr>
                  <a:xfrm>
                    <a:off x="4837723" y="3849169"/>
                    <a:ext cx="808917" cy="199252"/>
                  </a:xfrm>
                  <a:prstGeom prst="roundRect">
                    <a:avLst>
                      <a:gd name="adj" fmla="val 3975"/>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1" name="TextBox 77">
                    <a:extLst>
                      <a:ext uri="{FF2B5EF4-FFF2-40B4-BE49-F238E27FC236}">
                        <a16:creationId xmlns:a16="http://schemas.microsoft.com/office/drawing/2014/main" id="{2F241D7D-4E5D-8C83-D788-57D15F47A645}"/>
                      </a:ext>
                    </a:extLst>
                  </p:cNvPr>
                  <p:cNvSpPr txBox="1"/>
                  <p:nvPr/>
                </p:nvSpPr>
                <p:spPr>
                  <a:xfrm>
                    <a:off x="4851265" y="3874671"/>
                    <a:ext cx="794352" cy="144065"/>
                  </a:xfrm>
                  <a:prstGeom prst="rect">
                    <a:avLst/>
                  </a:prstGeom>
                </p:spPr>
                <p:txBody>
                  <a:bodyPr wrap="square" lIns="0" tIns="0" rIns="0" bIns="0" rtlCol="0" anchor="t">
                    <a:spAutoFit/>
                  </a:bodyPr>
                  <a:lstStyle/>
                  <a:p>
                    <a:r>
                      <a:rPr lang="ja-JP" altLang="en-US" sz="600" b="1" dirty="0">
                        <a:solidFill>
                          <a:srgbClr val="FFFFFF"/>
                        </a:solidFill>
                        <a:latin typeface="BIZ UDゴシック" panose="020B0400000000000000" pitchFamily="49" charset="-128"/>
                        <a:ea typeface="BIZ UDゴシック" panose="020B0400000000000000" pitchFamily="49" charset="-128"/>
                      </a:rPr>
                      <a:t>重要法案や予算案・不信任決議案の採決前などで与野党が対決するような</a:t>
                    </a:r>
                    <a:endParaRPr lang="en-US" altLang="ja-JP" sz="600" b="1" dirty="0">
                      <a:solidFill>
                        <a:srgbClr val="FFFFFF"/>
                      </a:solidFill>
                      <a:latin typeface="BIZ UDゴシック" panose="020B0400000000000000" pitchFamily="49" charset="-128"/>
                      <a:ea typeface="BIZ UDゴシック" panose="020B0400000000000000" pitchFamily="49" charset="-128"/>
                    </a:endParaRPr>
                  </a:p>
                  <a:p>
                    <a:r>
                      <a:rPr lang="ja-JP" altLang="en-US" sz="600" b="1" dirty="0">
                        <a:solidFill>
                          <a:srgbClr val="FFFFFF"/>
                        </a:solidFill>
                        <a:latin typeface="BIZ UDゴシック" panose="020B0400000000000000" pitchFamily="49" charset="-128"/>
                        <a:ea typeface="BIZ UDゴシック" panose="020B0400000000000000" pitchFamily="49" charset="-128"/>
                      </a:rPr>
                      <a:t>緊迫した場面は、いつ本会議が開かれるか分かりません。全議員を確実に本会議に出席・採決させるために</a:t>
                    </a:r>
                    <a:r>
                      <a:rPr lang="ja-JP" altLang="en-US" sz="600" b="1" dirty="0">
                        <a:solidFill>
                          <a:srgbClr val="FFFF00"/>
                        </a:solidFill>
                        <a:latin typeface="BIZ UDゴシック" panose="020B0400000000000000" pitchFamily="49" charset="-128"/>
                        <a:ea typeface="BIZ UDゴシック" panose="020B0400000000000000" pitchFamily="49" charset="-128"/>
                      </a:rPr>
                      <a:t>「禁足」</a:t>
                    </a:r>
                    <a:r>
                      <a:rPr lang="ja-JP" altLang="en-US" sz="600" b="1" dirty="0">
                        <a:solidFill>
                          <a:srgbClr val="FFFFFF"/>
                        </a:solidFill>
                        <a:latin typeface="BIZ UDゴシック" panose="020B0400000000000000" pitchFamily="49" charset="-128"/>
                        <a:ea typeface="BIZ UDゴシック" panose="020B0400000000000000" pitchFamily="49" charset="-128"/>
                      </a:rPr>
                      <a:t>が呼びかけられます。</a:t>
                    </a:r>
                    <a:endParaRPr lang="en-US" altLang="ja-JP" sz="600" b="1" dirty="0">
                      <a:solidFill>
                        <a:srgbClr val="FFFFFF"/>
                      </a:solidFill>
                      <a:latin typeface="BIZ UDゴシック" panose="020B0400000000000000" pitchFamily="49" charset="-128"/>
                      <a:ea typeface="BIZ UDゴシック" panose="020B0400000000000000" pitchFamily="49" charset="-128"/>
                    </a:endParaRPr>
                  </a:p>
                </p:txBody>
              </p:sp>
            </p:grpSp>
            <p:sp>
              <p:nvSpPr>
                <p:cNvPr id="309" name="二等辺三角形 308">
                  <a:extLst>
                    <a:ext uri="{FF2B5EF4-FFF2-40B4-BE49-F238E27FC236}">
                      <a16:creationId xmlns:a16="http://schemas.microsoft.com/office/drawing/2014/main" id="{E472A262-6013-AB0B-C053-33919CF9E171}"/>
                    </a:ext>
                  </a:extLst>
                </p:cNvPr>
                <p:cNvSpPr/>
                <p:nvPr/>
              </p:nvSpPr>
              <p:spPr>
                <a:xfrm rot="13741912" flipH="1">
                  <a:off x="4816243" y="4031047"/>
                  <a:ext cx="45719" cy="29595"/>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80" name="図 179">
                <a:extLst>
                  <a:ext uri="{FF2B5EF4-FFF2-40B4-BE49-F238E27FC236}">
                    <a16:creationId xmlns:a16="http://schemas.microsoft.com/office/drawing/2014/main" id="{64CF1215-3CAE-B231-BFF8-3767419E5BF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3606650" y="6437694"/>
                <a:ext cx="324000" cy="540000"/>
              </a:xfrm>
              <a:prstGeom prst="rect">
                <a:avLst/>
              </a:prstGeom>
            </p:spPr>
          </p:pic>
          <p:sp>
            <p:nvSpPr>
              <p:cNvPr id="182" name="TextBox 77">
                <a:extLst>
                  <a:ext uri="{FF2B5EF4-FFF2-40B4-BE49-F238E27FC236}">
                    <a16:creationId xmlns:a16="http://schemas.microsoft.com/office/drawing/2014/main" id="{3175F4D6-C87E-86D8-E926-C7B65E86DC93}"/>
                  </a:ext>
                </a:extLst>
              </p:cNvPr>
              <p:cNvSpPr txBox="1"/>
              <p:nvPr/>
            </p:nvSpPr>
            <p:spPr>
              <a:xfrm>
                <a:off x="4654549" y="6765352"/>
                <a:ext cx="2772865" cy="246221"/>
              </a:xfrm>
              <a:prstGeom prst="rect">
                <a:avLst/>
              </a:prstGeom>
            </p:spPr>
            <p:txBody>
              <a:bodyPr wrap="square" lIns="0" tIns="0" rIns="0" bIns="0" rtlCol="0" anchor="t">
                <a:spAutoFit/>
              </a:bodyPr>
              <a:lstStyle/>
              <a:p>
                <a:r>
                  <a:rPr lang="ja-JP" altLang="en-US" sz="1600" b="1" dirty="0">
                    <a:ln w="9525">
                      <a:solidFill>
                        <a:srgbClr val="FF0000"/>
                      </a:solidFill>
                    </a:ln>
                    <a:solidFill>
                      <a:srgbClr val="FF0000"/>
                    </a:solidFill>
                    <a:latin typeface="BIZ UDゴシック" panose="020B0400000000000000" pitchFamily="49" charset="-128"/>
                    <a:ea typeface="BIZ UDゴシック" panose="020B0400000000000000" pitchFamily="49" charset="-128"/>
                  </a:rPr>
                  <a:t>２０分～３０分</a:t>
                </a:r>
                <a:r>
                  <a:rPr lang="ja-JP" altLang="en-US" sz="800" b="1" dirty="0">
                    <a:latin typeface="BIZ UDゴシック" panose="020B0400000000000000" pitchFamily="49" charset="-128"/>
                    <a:ea typeface="BIZ UDゴシック" panose="020B0400000000000000" pitchFamily="49" charset="-128"/>
                  </a:rPr>
                  <a:t> で国会に戻れるかが目安！</a:t>
                </a:r>
                <a:endParaRPr lang="en-US" altLang="ja-JP" sz="800" b="1" dirty="0">
                  <a:latin typeface="BIZ UDゴシック" panose="020B0400000000000000" pitchFamily="49" charset="-128"/>
                  <a:ea typeface="BIZ UDゴシック" panose="020B0400000000000000" pitchFamily="49" charset="-128"/>
                </a:endParaRPr>
              </a:p>
            </p:txBody>
          </p:sp>
        </p:grpSp>
        <p:sp>
          <p:nvSpPr>
            <p:cNvPr id="181" name="TextBox 77">
              <a:extLst>
                <a:ext uri="{FF2B5EF4-FFF2-40B4-BE49-F238E27FC236}">
                  <a16:creationId xmlns:a16="http://schemas.microsoft.com/office/drawing/2014/main" id="{9741F3BB-49A2-362B-2C6E-BA87100E3A3F}"/>
                </a:ext>
              </a:extLst>
            </p:cNvPr>
            <p:cNvSpPr txBox="1"/>
            <p:nvPr/>
          </p:nvSpPr>
          <p:spPr>
            <a:xfrm>
              <a:off x="3145547" y="7785100"/>
              <a:ext cx="223128" cy="126350"/>
            </a:xfrm>
            <a:prstGeom prst="rect">
              <a:avLst/>
            </a:prstGeom>
          </p:spPr>
          <p:txBody>
            <a:bodyPr wrap="square" lIns="0" tIns="0" rIns="0" bIns="0" rtlCol="0" anchor="t">
              <a:spAutoFit/>
            </a:bodyPr>
            <a:lstStyle/>
            <a:p>
              <a:r>
                <a:rPr lang="ja-JP" altLang="en-US" sz="800" b="1" dirty="0">
                  <a:solidFill>
                    <a:srgbClr val="10253F"/>
                  </a:solidFill>
                  <a:latin typeface="BIZ UDゴシック" panose="020B0400000000000000" pitchFamily="49" charset="-128"/>
                  <a:ea typeface="BIZ UDゴシック" panose="020B0400000000000000" pitchFamily="49" charset="-128"/>
                </a:rPr>
                <a:t>国会</a:t>
              </a:r>
            </a:p>
          </p:txBody>
        </p:sp>
      </p:grpSp>
      <p:sp>
        <p:nvSpPr>
          <p:cNvPr id="67" name="TextBox 77">
            <a:extLst>
              <a:ext uri="{FF2B5EF4-FFF2-40B4-BE49-F238E27FC236}">
                <a16:creationId xmlns:a16="http://schemas.microsoft.com/office/drawing/2014/main" id="{E467A8FC-09E6-3904-ADA2-F6B60DD09CD8}"/>
              </a:ext>
            </a:extLst>
          </p:cNvPr>
          <p:cNvSpPr txBox="1"/>
          <p:nvPr/>
        </p:nvSpPr>
        <p:spPr>
          <a:xfrm>
            <a:off x="3853179" y="5585853"/>
            <a:ext cx="1371600"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レクチャー（説明）</a:t>
            </a:r>
            <a:r>
              <a:rPr lang="ja-JP" altLang="en-US" sz="900" b="1" dirty="0">
                <a:solidFill>
                  <a:srgbClr val="10253F"/>
                </a:solidFill>
                <a:latin typeface="BIZ UDゴシック" panose="020B0400000000000000" pitchFamily="49" charset="-128"/>
                <a:ea typeface="BIZ UDゴシック" panose="020B0400000000000000" pitchFamily="49" charset="-128"/>
              </a:rPr>
              <a:t>の略語</a:t>
            </a:r>
            <a:endParaRPr lang="en-US" altLang="ja-JP" sz="900" b="1" dirty="0">
              <a:solidFill>
                <a:srgbClr val="EA5504"/>
              </a:solidFill>
              <a:latin typeface="BIZ UDゴシック" panose="020B0400000000000000" pitchFamily="49" charset="-128"/>
              <a:ea typeface="BIZ UDゴシック" panose="020B0400000000000000" pitchFamily="49" charset="-128"/>
            </a:endParaRPr>
          </a:p>
        </p:txBody>
      </p:sp>
      <p:sp>
        <p:nvSpPr>
          <p:cNvPr id="72" name="TextBox 77">
            <a:extLst>
              <a:ext uri="{FF2B5EF4-FFF2-40B4-BE49-F238E27FC236}">
                <a16:creationId xmlns:a16="http://schemas.microsoft.com/office/drawing/2014/main" id="{BBFED32E-FD46-63D0-33FC-C159B9B0C2B6}"/>
              </a:ext>
            </a:extLst>
          </p:cNvPr>
          <p:cNvSpPr txBox="1"/>
          <p:nvPr/>
        </p:nvSpPr>
        <p:spPr>
          <a:xfrm>
            <a:off x="3853179" y="3878231"/>
            <a:ext cx="1219200" cy="138499"/>
          </a:xfrm>
          <a:prstGeom prst="rect">
            <a:avLst/>
          </a:prstGeom>
        </p:spPr>
        <p:txBody>
          <a:bodyPr wrap="square" lIns="0" tIns="0" rIns="0" bIns="0" rtlCol="0" anchor="t">
            <a:spAutoFit/>
          </a:bodyPr>
          <a:lstStyle/>
          <a:p>
            <a:r>
              <a:rPr lang="ja-JP" altLang="en-US" sz="900" b="1" dirty="0">
                <a:solidFill>
                  <a:srgbClr val="EA5504"/>
                </a:solidFill>
                <a:latin typeface="BIZ UDゴシック" panose="020B0400000000000000" pitchFamily="49" charset="-128"/>
                <a:ea typeface="BIZ UDゴシック" panose="020B0400000000000000" pitchFamily="49" charset="-128"/>
              </a:rPr>
              <a:t>国会対策委員会</a:t>
            </a:r>
            <a:r>
              <a:rPr lang="ja-JP" altLang="en-US" sz="900" b="1" dirty="0">
                <a:solidFill>
                  <a:srgbClr val="10253F"/>
                </a:solidFill>
                <a:latin typeface="BIZ UDゴシック" panose="020B0400000000000000" pitchFamily="49" charset="-128"/>
                <a:ea typeface="BIZ UDゴシック" panose="020B0400000000000000" pitchFamily="49" charset="-128"/>
              </a:rPr>
              <a:t>の略称</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74" name="二等辺三角形 73">
            <a:extLst>
              <a:ext uri="{FF2B5EF4-FFF2-40B4-BE49-F238E27FC236}">
                <a16:creationId xmlns:a16="http://schemas.microsoft.com/office/drawing/2014/main" id="{7445D829-CC0D-8FBE-BA63-EA3F70862C22}"/>
              </a:ext>
            </a:extLst>
          </p:cNvPr>
          <p:cNvSpPr/>
          <p:nvPr/>
        </p:nvSpPr>
        <p:spPr>
          <a:xfrm rot="4324025">
            <a:off x="4454305" y="8596897"/>
            <a:ext cx="45719" cy="65653"/>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3" name="グループ化 382">
            <a:extLst>
              <a:ext uri="{FF2B5EF4-FFF2-40B4-BE49-F238E27FC236}">
                <a16:creationId xmlns:a16="http://schemas.microsoft.com/office/drawing/2014/main" id="{A06B5216-46D4-2B3D-41AC-3C30B2576C50}"/>
              </a:ext>
            </a:extLst>
          </p:cNvPr>
          <p:cNvGrpSpPr/>
          <p:nvPr/>
        </p:nvGrpSpPr>
        <p:grpSpPr>
          <a:xfrm>
            <a:off x="2823212" y="8478821"/>
            <a:ext cx="2048576" cy="772764"/>
            <a:chOff x="2823212" y="8478821"/>
            <a:chExt cx="2048576" cy="772764"/>
          </a:xfrm>
        </p:grpSpPr>
        <p:grpSp>
          <p:nvGrpSpPr>
            <p:cNvPr id="77" name="グループ化 76">
              <a:extLst>
                <a:ext uri="{FF2B5EF4-FFF2-40B4-BE49-F238E27FC236}">
                  <a16:creationId xmlns:a16="http://schemas.microsoft.com/office/drawing/2014/main" id="{D8662B34-A3C7-FE1B-4DC9-7849630E052E}"/>
                </a:ext>
              </a:extLst>
            </p:cNvPr>
            <p:cNvGrpSpPr/>
            <p:nvPr/>
          </p:nvGrpSpPr>
          <p:grpSpPr>
            <a:xfrm>
              <a:off x="3236545" y="8568065"/>
              <a:ext cx="1227695" cy="335076"/>
              <a:chOff x="2868263" y="4552321"/>
              <a:chExt cx="1227695" cy="335076"/>
            </a:xfrm>
          </p:grpSpPr>
          <p:sp>
            <p:nvSpPr>
              <p:cNvPr id="153" name="四角形: 角を丸くする 152">
                <a:extLst>
                  <a:ext uri="{FF2B5EF4-FFF2-40B4-BE49-F238E27FC236}">
                    <a16:creationId xmlns:a16="http://schemas.microsoft.com/office/drawing/2014/main" id="{62E34A53-B291-1962-2FC8-F8E10ADDC69C}"/>
                  </a:ext>
                </a:extLst>
              </p:cNvPr>
              <p:cNvSpPr/>
              <p:nvPr/>
            </p:nvSpPr>
            <p:spPr>
              <a:xfrm>
                <a:off x="2868263" y="4552321"/>
                <a:ext cx="1226820" cy="319857"/>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8" name="TextBox 77">
                <a:extLst>
                  <a:ext uri="{FF2B5EF4-FFF2-40B4-BE49-F238E27FC236}">
                    <a16:creationId xmlns:a16="http://schemas.microsoft.com/office/drawing/2014/main" id="{6217A7EE-A239-208D-6E42-7AD18E619622}"/>
                  </a:ext>
                </a:extLst>
              </p:cNvPr>
              <p:cNvSpPr txBox="1"/>
              <p:nvPr/>
            </p:nvSpPr>
            <p:spPr>
              <a:xfrm>
                <a:off x="2893785" y="4573750"/>
                <a:ext cx="1144042" cy="276999"/>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次回の委員会では、●●法案について審議予定で進める方向で考えてます。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nvGrpSpPr>
              <p:cNvPr id="170" name="グループ化 169">
                <a:extLst>
                  <a:ext uri="{FF2B5EF4-FFF2-40B4-BE49-F238E27FC236}">
                    <a16:creationId xmlns:a16="http://schemas.microsoft.com/office/drawing/2014/main" id="{B6E97C4C-7FCF-DFF6-13CF-975EC5D8C83D}"/>
                  </a:ext>
                </a:extLst>
              </p:cNvPr>
              <p:cNvGrpSpPr/>
              <p:nvPr/>
            </p:nvGrpSpPr>
            <p:grpSpPr>
              <a:xfrm>
                <a:off x="3987958" y="4779397"/>
                <a:ext cx="108000" cy="108000"/>
                <a:chOff x="2698783" y="4456851"/>
                <a:chExt cx="108000" cy="108000"/>
              </a:xfrm>
            </p:grpSpPr>
            <p:sp>
              <p:nvSpPr>
                <p:cNvPr id="171" name="楕円 170">
                  <a:extLst>
                    <a:ext uri="{FF2B5EF4-FFF2-40B4-BE49-F238E27FC236}">
                      <a16:creationId xmlns:a16="http://schemas.microsoft.com/office/drawing/2014/main" id="{188EC0A0-A546-81ED-6B42-448EE4486160}"/>
                    </a:ext>
                  </a:extLst>
                </p:cNvPr>
                <p:cNvSpPr/>
                <p:nvPr/>
              </p:nvSpPr>
              <p:spPr>
                <a:xfrm>
                  <a:off x="2698783" y="4456851"/>
                  <a:ext cx="108000" cy="108000"/>
                </a:xfrm>
                <a:prstGeom prst="ellipse">
                  <a:avLst/>
                </a:prstGeom>
                <a:solidFill>
                  <a:srgbClr val="FFFFFF"/>
                </a:solidFill>
                <a:ln w="9525">
                  <a:solidFill>
                    <a:srgbClr val="003C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TextBox 77">
                  <a:extLst>
                    <a:ext uri="{FF2B5EF4-FFF2-40B4-BE49-F238E27FC236}">
                      <a16:creationId xmlns:a16="http://schemas.microsoft.com/office/drawing/2014/main" id="{01E7BC80-BBF9-609E-87E8-B770F5A0EF5D}"/>
                    </a:ext>
                  </a:extLst>
                </p:cNvPr>
                <p:cNvSpPr txBox="1"/>
                <p:nvPr/>
              </p:nvSpPr>
              <p:spPr>
                <a:xfrm>
                  <a:off x="2712713" y="4485228"/>
                  <a:ext cx="80141" cy="46166"/>
                </a:xfrm>
                <a:prstGeom prst="rect">
                  <a:avLst/>
                </a:prstGeom>
              </p:spPr>
              <p:txBody>
                <a:bodyPr wrap="square" lIns="0" tIns="0" rIns="0" bIns="0" rtlCol="0" anchor="t">
                  <a:spAutoFit/>
                </a:bodyPr>
                <a:lstStyle/>
                <a:p>
                  <a:r>
                    <a:rPr lang="ja-JP" altLang="en-US" sz="300" b="1" dirty="0">
                      <a:solidFill>
                        <a:srgbClr val="10253F"/>
                      </a:solidFill>
                      <a:latin typeface="BIZ UDゴシック" panose="020B0400000000000000" pitchFamily="49" charset="-128"/>
                      <a:ea typeface="BIZ UDゴシック" panose="020B0400000000000000" pitchFamily="49" charset="-128"/>
                    </a:rPr>
                    <a:t>与党</a:t>
                  </a:r>
                  <a:endParaRPr lang="en-US" altLang="ja-JP" sz="300" b="1" dirty="0">
                    <a:solidFill>
                      <a:srgbClr val="10253F"/>
                    </a:solidFill>
                    <a:latin typeface="BIZ UDゴシック" panose="020B0400000000000000" pitchFamily="49" charset="-128"/>
                    <a:ea typeface="BIZ UDゴシック" panose="020B0400000000000000" pitchFamily="49" charset="-128"/>
                  </a:endParaRPr>
                </a:p>
              </p:txBody>
            </p:sp>
          </p:grpSp>
        </p:grpSp>
        <p:pic>
          <p:nvPicPr>
            <p:cNvPr id="83" name="図 82">
              <a:extLst>
                <a:ext uri="{FF2B5EF4-FFF2-40B4-BE49-F238E27FC236}">
                  <a16:creationId xmlns:a16="http://schemas.microsoft.com/office/drawing/2014/main" id="{595AD8AE-F3B7-2CAF-4E6C-BAA234D322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16102" y="8595203"/>
              <a:ext cx="153638" cy="540000"/>
            </a:xfrm>
            <a:prstGeom prst="rect">
              <a:avLst/>
            </a:prstGeom>
          </p:spPr>
        </p:pic>
        <p:pic>
          <p:nvPicPr>
            <p:cNvPr id="84" name="図 83">
              <a:extLst>
                <a:ext uri="{FF2B5EF4-FFF2-40B4-BE49-F238E27FC236}">
                  <a16:creationId xmlns:a16="http://schemas.microsoft.com/office/drawing/2014/main" id="{8BD3BCC6-FB05-2A54-4A36-D54DDCA130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6250" y="8595203"/>
              <a:ext cx="161879" cy="540000"/>
            </a:xfrm>
            <a:prstGeom prst="rect">
              <a:avLst/>
            </a:prstGeom>
          </p:spPr>
        </p:pic>
        <p:grpSp>
          <p:nvGrpSpPr>
            <p:cNvPr id="324" name="グループ化 323">
              <a:extLst>
                <a:ext uri="{FF2B5EF4-FFF2-40B4-BE49-F238E27FC236}">
                  <a16:creationId xmlns:a16="http://schemas.microsoft.com/office/drawing/2014/main" id="{CC3A6D07-D131-59FE-A403-4CF2E1268C93}"/>
                </a:ext>
              </a:extLst>
            </p:cNvPr>
            <p:cNvGrpSpPr/>
            <p:nvPr/>
          </p:nvGrpSpPr>
          <p:grpSpPr>
            <a:xfrm>
              <a:off x="3207339" y="8897351"/>
              <a:ext cx="1281368" cy="328581"/>
              <a:chOff x="3020361" y="8641780"/>
              <a:chExt cx="1281368" cy="328581"/>
            </a:xfrm>
          </p:grpSpPr>
          <p:grpSp>
            <p:nvGrpSpPr>
              <p:cNvPr id="95" name="グループ化 94">
                <a:extLst>
                  <a:ext uri="{FF2B5EF4-FFF2-40B4-BE49-F238E27FC236}">
                    <a16:creationId xmlns:a16="http://schemas.microsoft.com/office/drawing/2014/main" id="{CD7A70AE-FFE2-48F1-0435-A531161BCAC6}"/>
                  </a:ext>
                </a:extLst>
              </p:cNvPr>
              <p:cNvGrpSpPr/>
              <p:nvPr/>
            </p:nvGrpSpPr>
            <p:grpSpPr>
              <a:xfrm>
                <a:off x="3032014" y="8641780"/>
                <a:ext cx="1269715" cy="328581"/>
                <a:chOff x="3011695" y="4260989"/>
                <a:chExt cx="1269715" cy="328581"/>
              </a:xfrm>
            </p:grpSpPr>
            <p:sp>
              <p:nvSpPr>
                <p:cNvPr id="100" name="四角形: 角を丸くする 99">
                  <a:extLst>
                    <a:ext uri="{FF2B5EF4-FFF2-40B4-BE49-F238E27FC236}">
                      <a16:creationId xmlns:a16="http://schemas.microsoft.com/office/drawing/2014/main" id="{42BE3EAF-30F8-F470-0229-8C83CF75C67B}"/>
                    </a:ext>
                  </a:extLst>
                </p:cNvPr>
                <p:cNvSpPr/>
                <p:nvPr/>
              </p:nvSpPr>
              <p:spPr>
                <a:xfrm>
                  <a:off x="3050898" y="4323045"/>
                  <a:ext cx="1230512"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TextBox 77">
                  <a:extLst>
                    <a:ext uri="{FF2B5EF4-FFF2-40B4-BE49-F238E27FC236}">
                      <a16:creationId xmlns:a16="http://schemas.microsoft.com/office/drawing/2014/main" id="{503F6D33-EBD3-877E-E47A-492309310C4F}"/>
                    </a:ext>
                  </a:extLst>
                </p:cNvPr>
                <p:cNvSpPr txBox="1"/>
                <p:nvPr/>
              </p:nvSpPr>
              <p:spPr>
                <a:xfrm>
                  <a:off x="3123475" y="4363974"/>
                  <a:ext cx="1108219" cy="92333"/>
                </a:xfrm>
                <a:prstGeom prst="rect">
                  <a:avLst/>
                </a:prstGeom>
              </p:spPr>
              <p:txBody>
                <a:bodyPr wrap="square" lIns="0" tIns="0" rIns="0" bIns="0" rtlCol="0" anchor="t">
                  <a:spAutoFit/>
                </a:bodyPr>
                <a:lstStyle/>
                <a:p>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nvGrpSpPr>
                <p:cNvPr id="114" name="グループ化 113">
                  <a:extLst>
                    <a:ext uri="{FF2B5EF4-FFF2-40B4-BE49-F238E27FC236}">
                      <a16:creationId xmlns:a16="http://schemas.microsoft.com/office/drawing/2014/main" id="{3EE2A9CF-95FA-5AF5-89B9-2B81BBD8CBDE}"/>
                    </a:ext>
                  </a:extLst>
                </p:cNvPr>
                <p:cNvGrpSpPr/>
                <p:nvPr/>
              </p:nvGrpSpPr>
              <p:grpSpPr>
                <a:xfrm>
                  <a:off x="3011695" y="4260989"/>
                  <a:ext cx="108000" cy="108000"/>
                  <a:chOff x="2690233" y="4443145"/>
                  <a:chExt cx="108000" cy="108000"/>
                </a:xfrm>
              </p:grpSpPr>
              <p:sp>
                <p:nvSpPr>
                  <p:cNvPr id="119" name="楕円 118">
                    <a:extLst>
                      <a:ext uri="{FF2B5EF4-FFF2-40B4-BE49-F238E27FC236}">
                        <a16:creationId xmlns:a16="http://schemas.microsoft.com/office/drawing/2014/main" id="{1939F162-001E-1F97-DB83-681C60848036}"/>
                      </a:ext>
                    </a:extLst>
                  </p:cNvPr>
                  <p:cNvSpPr/>
                  <p:nvPr/>
                </p:nvSpPr>
                <p:spPr>
                  <a:xfrm>
                    <a:off x="2690233" y="4443145"/>
                    <a:ext cx="108000" cy="108000"/>
                  </a:xfrm>
                  <a:prstGeom prst="ellipse">
                    <a:avLst/>
                  </a:prstGeom>
                  <a:solidFill>
                    <a:srgbClr val="FFFFFF"/>
                  </a:solidFill>
                  <a:ln w="9525">
                    <a:solidFill>
                      <a:srgbClr val="EA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TextBox 77">
                    <a:extLst>
                      <a:ext uri="{FF2B5EF4-FFF2-40B4-BE49-F238E27FC236}">
                        <a16:creationId xmlns:a16="http://schemas.microsoft.com/office/drawing/2014/main" id="{FAF4BC8D-C46B-5260-862D-66C6BDB4EC2F}"/>
                      </a:ext>
                    </a:extLst>
                  </p:cNvPr>
                  <p:cNvSpPr txBox="1"/>
                  <p:nvPr/>
                </p:nvSpPr>
                <p:spPr>
                  <a:xfrm>
                    <a:off x="2706998" y="4473749"/>
                    <a:ext cx="80141" cy="46166"/>
                  </a:xfrm>
                  <a:prstGeom prst="rect">
                    <a:avLst/>
                  </a:prstGeom>
                </p:spPr>
                <p:txBody>
                  <a:bodyPr wrap="square" lIns="0" tIns="0" rIns="0" bIns="0" rtlCol="0" anchor="t">
                    <a:spAutoFit/>
                  </a:bodyPr>
                  <a:lstStyle/>
                  <a:p>
                    <a:r>
                      <a:rPr lang="ja-JP" altLang="en-US" sz="300" b="1" dirty="0">
                        <a:solidFill>
                          <a:srgbClr val="10253F"/>
                        </a:solidFill>
                        <a:latin typeface="BIZ UDゴシック" panose="020B0400000000000000" pitchFamily="49" charset="-128"/>
                        <a:ea typeface="BIZ UDゴシック" panose="020B0400000000000000" pitchFamily="49" charset="-128"/>
                      </a:rPr>
                      <a:t>野党</a:t>
                    </a:r>
                    <a:endParaRPr lang="en-US" altLang="ja-JP" sz="300" b="1" dirty="0">
                      <a:solidFill>
                        <a:srgbClr val="10253F"/>
                      </a:solidFill>
                      <a:latin typeface="BIZ UDゴシック" panose="020B0400000000000000" pitchFamily="49" charset="-128"/>
                      <a:ea typeface="BIZ UDゴシック" panose="020B0400000000000000" pitchFamily="49" charset="-128"/>
                    </a:endParaRPr>
                  </a:p>
                </p:txBody>
              </p:sp>
            </p:grpSp>
          </p:grpSp>
          <p:sp>
            <p:nvSpPr>
              <p:cNvPr id="76" name="二等辺三角形 75">
                <a:extLst>
                  <a:ext uri="{FF2B5EF4-FFF2-40B4-BE49-F238E27FC236}">
                    <a16:creationId xmlns:a16="http://schemas.microsoft.com/office/drawing/2014/main" id="{975F65C3-B31D-9870-268E-523BD4B3D5BB}"/>
                  </a:ext>
                </a:extLst>
              </p:cNvPr>
              <p:cNvSpPr/>
              <p:nvPr/>
            </p:nvSpPr>
            <p:spPr>
              <a:xfrm rot="16200000">
                <a:off x="3030328" y="8865366"/>
                <a:ext cx="45719" cy="65653"/>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TextBox 77">
                <a:extLst>
                  <a:ext uri="{FF2B5EF4-FFF2-40B4-BE49-F238E27FC236}">
                    <a16:creationId xmlns:a16="http://schemas.microsoft.com/office/drawing/2014/main" id="{17C77B35-7C8A-E606-0F4A-57C206D10878}"/>
                  </a:ext>
                </a:extLst>
              </p:cNvPr>
              <p:cNvSpPr txBox="1"/>
              <p:nvPr/>
            </p:nvSpPr>
            <p:spPr>
              <a:xfrm>
                <a:off x="3105699" y="8744162"/>
                <a:ext cx="1144042"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今、審議中の法案の議論が不十分だから、審議時間を増やすべきだ。</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25" name="TextBox 77">
              <a:extLst>
                <a:ext uri="{FF2B5EF4-FFF2-40B4-BE49-F238E27FC236}">
                  <a16:creationId xmlns:a16="http://schemas.microsoft.com/office/drawing/2014/main" id="{3854B137-F261-0F4D-A0B1-F1D255570D1B}"/>
                </a:ext>
              </a:extLst>
            </p:cNvPr>
            <p:cNvSpPr txBox="1"/>
            <p:nvPr/>
          </p:nvSpPr>
          <p:spPr>
            <a:xfrm>
              <a:off x="2823212" y="8510279"/>
              <a:ext cx="138499" cy="709849"/>
            </a:xfrm>
            <a:prstGeom prst="rect">
              <a:avLst/>
            </a:prstGeom>
          </p:spPr>
          <p:txBody>
            <a:bodyPr vert="eaVert"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野党筆頭理事</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
          <p:nvSpPr>
            <p:cNvPr id="326" name="TextBox 77">
              <a:extLst>
                <a:ext uri="{FF2B5EF4-FFF2-40B4-BE49-F238E27FC236}">
                  <a16:creationId xmlns:a16="http://schemas.microsoft.com/office/drawing/2014/main" id="{0BB01571-63B7-F70C-743C-4DADC7A2E6FA}"/>
                </a:ext>
              </a:extLst>
            </p:cNvPr>
            <p:cNvSpPr txBox="1"/>
            <p:nvPr/>
          </p:nvSpPr>
          <p:spPr>
            <a:xfrm>
              <a:off x="4733289" y="8478821"/>
              <a:ext cx="138499" cy="772764"/>
            </a:xfrm>
            <a:prstGeom prst="rect">
              <a:avLst/>
            </a:prstGeom>
          </p:spPr>
          <p:txBody>
            <a:bodyPr vert="eaVert" wrap="square" lIns="0" tIns="0" rIns="0" bIns="0" rtlCol="0" anchor="ctr">
              <a:spAutoFit/>
            </a:bodyPr>
            <a:lstStyle/>
            <a:p>
              <a:pPr algn="ctr"/>
              <a:r>
                <a:rPr lang="ja-JP" altLang="en-US" sz="900" b="1" dirty="0">
                  <a:solidFill>
                    <a:srgbClr val="10253F"/>
                  </a:solidFill>
                  <a:latin typeface="BIZ UDゴシック" panose="020B0400000000000000" pitchFamily="49" charset="-128"/>
                  <a:ea typeface="BIZ UDゴシック" panose="020B0400000000000000" pitchFamily="49" charset="-128"/>
                </a:rPr>
                <a:t>与党筆頭理事</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grpSp>
      <p:sp>
        <p:nvSpPr>
          <p:cNvPr id="327" name="TextBox 77">
            <a:extLst>
              <a:ext uri="{FF2B5EF4-FFF2-40B4-BE49-F238E27FC236}">
                <a16:creationId xmlns:a16="http://schemas.microsoft.com/office/drawing/2014/main" id="{D770F56B-9C40-5E69-8AAE-4DAFC478E933}"/>
              </a:ext>
            </a:extLst>
          </p:cNvPr>
          <p:cNvSpPr txBox="1"/>
          <p:nvPr/>
        </p:nvSpPr>
        <p:spPr>
          <a:xfrm>
            <a:off x="2777441" y="9352510"/>
            <a:ext cx="2250489" cy="415498"/>
          </a:xfrm>
          <a:prstGeom prst="rect">
            <a:avLst/>
          </a:prstGeom>
        </p:spPr>
        <p:txBody>
          <a:bodyPr wrap="square" lIns="0" tIns="0" rIns="0" bIns="0" rtlCol="0" anchor="t">
            <a:spAutoFit/>
          </a:bodyPr>
          <a:lstStyle/>
          <a:p>
            <a:r>
              <a:rPr lang="ja-JP" altLang="en-US" sz="900" b="1" dirty="0">
                <a:solidFill>
                  <a:srgbClr val="10253F"/>
                </a:solidFill>
                <a:latin typeface="BIZ UDゴシック" panose="020B0400000000000000" pitchFamily="49" charset="-128"/>
                <a:ea typeface="BIZ UDゴシック" panose="020B0400000000000000" pitchFamily="49" charset="-128"/>
              </a:rPr>
              <a:t>理事懇では、与野党の筆頭理事が会談して次回の委員会の開会日・開会内容について協議をしています。</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pic>
        <p:nvPicPr>
          <p:cNvPr id="331" name="図 330">
            <a:extLst>
              <a:ext uri="{FF2B5EF4-FFF2-40B4-BE49-F238E27FC236}">
                <a16:creationId xmlns:a16="http://schemas.microsoft.com/office/drawing/2014/main" id="{1CB53368-B1DD-3D30-BABB-638FEEC1A5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60525" y="8655576"/>
            <a:ext cx="524916" cy="540000"/>
          </a:xfrm>
          <a:prstGeom prst="rect">
            <a:avLst/>
          </a:prstGeom>
        </p:spPr>
      </p:pic>
      <p:sp>
        <p:nvSpPr>
          <p:cNvPr id="332" name="TextBox 77">
            <a:extLst>
              <a:ext uri="{FF2B5EF4-FFF2-40B4-BE49-F238E27FC236}">
                <a16:creationId xmlns:a16="http://schemas.microsoft.com/office/drawing/2014/main" id="{EBA5BAAF-8627-DC17-8CC4-13D0059B2AA5}"/>
              </a:ext>
            </a:extLst>
          </p:cNvPr>
          <p:cNvSpPr txBox="1"/>
          <p:nvPr/>
        </p:nvSpPr>
        <p:spPr>
          <a:xfrm>
            <a:off x="6208019" y="8472383"/>
            <a:ext cx="161031"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sp>
        <p:nvSpPr>
          <p:cNvPr id="334" name="TextBox 77">
            <a:extLst>
              <a:ext uri="{FF2B5EF4-FFF2-40B4-BE49-F238E27FC236}">
                <a16:creationId xmlns:a16="http://schemas.microsoft.com/office/drawing/2014/main" id="{A99891C0-2221-F0BD-AF71-99CF754B4550}"/>
              </a:ext>
            </a:extLst>
          </p:cNvPr>
          <p:cNvSpPr txBox="1"/>
          <p:nvPr/>
        </p:nvSpPr>
        <p:spPr>
          <a:xfrm>
            <a:off x="5841475" y="8467304"/>
            <a:ext cx="152400" cy="76944"/>
          </a:xfrm>
          <a:prstGeom prst="rect">
            <a:avLst/>
          </a:prstGeom>
        </p:spPr>
        <p:txBody>
          <a:bodyPr wrap="square" lIns="0" tIns="0" rIns="0" bIns="0" rtlCol="0" anchor="t">
            <a:spAutoFit/>
          </a:bodyPr>
          <a:lstStyle/>
          <a:p>
            <a:pPr algn="ctr"/>
            <a:r>
              <a:rPr lang="ja-JP" altLang="en-US" sz="500" b="1" dirty="0">
                <a:solidFill>
                  <a:srgbClr val="10253F"/>
                </a:solidFill>
                <a:latin typeface="BIZ UDゴシック" panose="020B0400000000000000" pitchFamily="49" charset="-128"/>
                <a:ea typeface="BIZ UDゴシック" panose="020B0400000000000000" pitchFamily="49" charset="-128"/>
              </a:rPr>
              <a:t>野党</a:t>
            </a:r>
            <a:endParaRPr lang="en-US" altLang="ja-JP" sz="500" b="1" dirty="0">
              <a:solidFill>
                <a:srgbClr val="10253F"/>
              </a:solidFill>
              <a:latin typeface="BIZ UDゴシック" panose="020B0400000000000000" pitchFamily="49" charset="-128"/>
              <a:ea typeface="BIZ UDゴシック" panose="020B0400000000000000" pitchFamily="49" charset="-128"/>
            </a:endParaRPr>
          </a:p>
        </p:txBody>
      </p:sp>
      <p:grpSp>
        <p:nvGrpSpPr>
          <p:cNvPr id="351" name="グループ化 350">
            <a:extLst>
              <a:ext uri="{FF2B5EF4-FFF2-40B4-BE49-F238E27FC236}">
                <a16:creationId xmlns:a16="http://schemas.microsoft.com/office/drawing/2014/main" id="{C2F960CC-E763-77D0-18A3-177DEB5C325C}"/>
              </a:ext>
            </a:extLst>
          </p:cNvPr>
          <p:cNvGrpSpPr/>
          <p:nvPr/>
        </p:nvGrpSpPr>
        <p:grpSpPr>
          <a:xfrm>
            <a:off x="6411461" y="8406477"/>
            <a:ext cx="840836" cy="266525"/>
            <a:chOff x="6366414" y="8406477"/>
            <a:chExt cx="840836" cy="266525"/>
          </a:xfrm>
        </p:grpSpPr>
        <p:grpSp>
          <p:nvGrpSpPr>
            <p:cNvPr id="339" name="グループ化 338">
              <a:extLst>
                <a:ext uri="{FF2B5EF4-FFF2-40B4-BE49-F238E27FC236}">
                  <a16:creationId xmlns:a16="http://schemas.microsoft.com/office/drawing/2014/main" id="{EE4D7FC5-660C-4A35-7C8C-EADACBECDFA5}"/>
                </a:ext>
              </a:extLst>
            </p:cNvPr>
            <p:cNvGrpSpPr/>
            <p:nvPr/>
          </p:nvGrpSpPr>
          <p:grpSpPr>
            <a:xfrm>
              <a:off x="6484507" y="8406477"/>
              <a:ext cx="722743" cy="266525"/>
              <a:chOff x="2989743" y="4323045"/>
              <a:chExt cx="440503" cy="266525"/>
            </a:xfrm>
          </p:grpSpPr>
          <p:sp>
            <p:nvSpPr>
              <p:cNvPr id="342" name="四角形: 角を丸くする 341">
                <a:extLst>
                  <a:ext uri="{FF2B5EF4-FFF2-40B4-BE49-F238E27FC236}">
                    <a16:creationId xmlns:a16="http://schemas.microsoft.com/office/drawing/2014/main" id="{F52D5014-EBA4-CE02-9C4A-BA76555F5B7A}"/>
                  </a:ext>
                </a:extLst>
              </p:cNvPr>
              <p:cNvSpPr/>
              <p:nvPr/>
            </p:nvSpPr>
            <p:spPr>
              <a:xfrm>
                <a:off x="2989743" y="4323045"/>
                <a:ext cx="440503"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TextBox 77">
                <a:extLst>
                  <a:ext uri="{FF2B5EF4-FFF2-40B4-BE49-F238E27FC236}">
                    <a16:creationId xmlns:a16="http://schemas.microsoft.com/office/drawing/2014/main" id="{9717A1BB-43C5-4BD1-D931-06443D0A45D3}"/>
                  </a:ext>
                </a:extLst>
              </p:cNvPr>
              <p:cNvSpPr txBox="1"/>
              <p:nvPr/>
            </p:nvSpPr>
            <p:spPr>
              <a:xfrm>
                <a:off x="3021759" y="4363974"/>
                <a:ext cx="408487"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今日の委員会では</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採決までします！</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40" name="二等辺三角形 339">
              <a:extLst>
                <a:ext uri="{FF2B5EF4-FFF2-40B4-BE49-F238E27FC236}">
                  <a16:creationId xmlns:a16="http://schemas.microsoft.com/office/drawing/2014/main" id="{E090D807-D810-274C-A265-FF9E6BBFBF41}"/>
                </a:ext>
              </a:extLst>
            </p:cNvPr>
            <p:cNvSpPr/>
            <p:nvPr/>
          </p:nvSpPr>
          <p:spPr>
            <a:xfrm rot="14147159">
              <a:off x="6412521" y="8572026"/>
              <a:ext cx="53536" cy="145749"/>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2" name="グループ化 351">
            <a:extLst>
              <a:ext uri="{FF2B5EF4-FFF2-40B4-BE49-F238E27FC236}">
                <a16:creationId xmlns:a16="http://schemas.microsoft.com/office/drawing/2014/main" id="{21AFD156-D087-56E0-E11E-1FDBE1F97CED}"/>
              </a:ext>
            </a:extLst>
          </p:cNvPr>
          <p:cNvGrpSpPr/>
          <p:nvPr/>
        </p:nvGrpSpPr>
        <p:grpSpPr>
          <a:xfrm>
            <a:off x="6420023" y="8729368"/>
            <a:ext cx="832274" cy="266525"/>
            <a:chOff x="6374976" y="8406477"/>
            <a:chExt cx="832274" cy="266525"/>
          </a:xfrm>
        </p:grpSpPr>
        <p:grpSp>
          <p:nvGrpSpPr>
            <p:cNvPr id="353" name="グループ化 352">
              <a:extLst>
                <a:ext uri="{FF2B5EF4-FFF2-40B4-BE49-F238E27FC236}">
                  <a16:creationId xmlns:a16="http://schemas.microsoft.com/office/drawing/2014/main" id="{EAC60F44-AF7E-758A-2262-AA9EA677FC3B}"/>
                </a:ext>
              </a:extLst>
            </p:cNvPr>
            <p:cNvGrpSpPr/>
            <p:nvPr/>
          </p:nvGrpSpPr>
          <p:grpSpPr>
            <a:xfrm>
              <a:off x="6484507" y="8406477"/>
              <a:ext cx="722743" cy="266525"/>
              <a:chOff x="2989743" y="4323045"/>
              <a:chExt cx="440503" cy="266525"/>
            </a:xfrm>
          </p:grpSpPr>
          <p:sp>
            <p:nvSpPr>
              <p:cNvPr id="355" name="四角形: 角を丸くする 354">
                <a:extLst>
                  <a:ext uri="{FF2B5EF4-FFF2-40B4-BE49-F238E27FC236}">
                    <a16:creationId xmlns:a16="http://schemas.microsoft.com/office/drawing/2014/main" id="{567D21F2-CC02-3B1B-EFC0-4067C3704B9D}"/>
                  </a:ext>
                </a:extLst>
              </p:cNvPr>
              <p:cNvSpPr/>
              <p:nvPr/>
            </p:nvSpPr>
            <p:spPr>
              <a:xfrm>
                <a:off x="2989743" y="4323045"/>
                <a:ext cx="440503"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TextBox 77">
                <a:extLst>
                  <a:ext uri="{FF2B5EF4-FFF2-40B4-BE49-F238E27FC236}">
                    <a16:creationId xmlns:a16="http://schemas.microsoft.com/office/drawing/2014/main" id="{A1B4E06F-BB77-8DDC-6BC4-9AB3D1F09882}"/>
                  </a:ext>
                </a:extLst>
              </p:cNvPr>
              <p:cNvSpPr txBox="1"/>
              <p:nvPr/>
            </p:nvSpPr>
            <p:spPr>
              <a:xfrm>
                <a:off x="3021759" y="4363974"/>
                <a:ext cx="408487"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この委員会資料は</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不適切だ！</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54" name="二等辺三角形 353">
              <a:extLst>
                <a:ext uri="{FF2B5EF4-FFF2-40B4-BE49-F238E27FC236}">
                  <a16:creationId xmlns:a16="http://schemas.microsoft.com/office/drawing/2014/main" id="{24DFAA86-FBC7-3557-D1CE-628F07FBAC52}"/>
                </a:ext>
              </a:extLst>
            </p:cNvPr>
            <p:cNvSpPr/>
            <p:nvPr/>
          </p:nvSpPr>
          <p:spPr>
            <a:xfrm rot="15588662">
              <a:off x="6408338" y="8506186"/>
              <a:ext cx="56102" cy="122825"/>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7" name="グループ化 356">
            <a:extLst>
              <a:ext uri="{FF2B5EF4-FFF2-40B4-BE49-F238E27FC236}">
                <a16:creationId xmlns:a16="http://schemas.microsoft.com/office/drawing/2014/main" id="{92957F68-CAC3-62A0-7014-CE581A7B8BB8}"/>
              </a:ext>
            </a:extLst>
          </p:cNvPr>
          <p:cNvGrpSpPr/>
          <p:nvPr/>
        </p:nvGrpSpPr>
        <p:grpSpPr>
          <a:xfrm>
            <a:off x="5006995" y="8424307"/>
            <a:ext cx="807080" cy="266525"/>
            <a:chOff x="6484507" y="8406477"/>
            <a:chExt cx="807080" cy="266525"/>
          </a:xfrm>
        </p:grpSpPr>
        <p:grpSp>
          <p:nvGrpSpPr>
            <p:cNvPr id="358" name="グループ化 357">
              <a:extLst>
                <a:ext uri="{FF2B5EF4-FFF2-40B4-BE49-F238E27FC236}">
                  <a16:creationId xmlns:a16="http://schemas.microsoft.com/office/drawing/2014/main" id="{5F3441E6-D980-DB0E-4215-44EED056B469}"/>
                </a:ext>
              </a:extLst>
            </p:cNvPr>
            <p:cNvGrpSpPr/>
            <p:nvPr/>
          </p:nvGrpSpPr>
          <p:grpSpPr>
            <a:xfrm>
              <a:off x="6484507" y="8406477"/>
              <a:ext cx="722743" cy="266525"/>
              <a:chOff x="2989743" y="4323045"/>
              <a:chExt cx="440503" cy="266525"/>
            </a:xfrm>
          </p:grpSpPr>
          <p:sp>
            <p:nvSpPr>
              <p:cNvPr id="360" name="四角形: 角を丸くする 359">
                <a:extLst>
                  <a:ext uri="{FF2B5EF4-FFF2-40B4-BE49-F238E27FC236}">
                    <a16:creationId xmlns:a16="http://schemas.microsoft.com/office/drawing/2014/main" id="{83D33189-5FD7-3FEF-AA68-ADB5C9F8D0D4}"/>
                  </a:ext>
                </a:extLst>
              </p:cNvPr>
              <p:cNvSpPr/>
              <p:nvPr/>
            </p:nvSpPr>
            <p:spPr>
              <a:xfrm>
                <a:off x="2989743" y="4323045"/>
                <a:ext cx="440503" cy="266525"/>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TextBox 77">
                <a:extLst>
                  <a:ext uri="{FF2B5EF4-FFF2-40B4-BE49-F238E27FC236}">
                    <a16:creationId xmlns:a16="http://schemas.microsoft.com/office/drawing/2014/main" id="{6539937E-0959-1A6C-24AA-C62546C078D3}"/>
                  </a:ext>
                </a:extLst>
              </p:cNvPr>
              <p:cNvSpPr txBox="1"/>
              <p:nvPr/>
            </p:nvSpPr>
            <p:spPr>
              <a:xfrm>
                <a:off x="3021759" y="4361434"/>
                <a:ext cx="408487"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審議が不十分だ！</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採決できない！</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59" name="二等辺三角形 358">
              <a:extLst>
                <a:ext uri="{FF2B5EF4-FFF2-40B4-BE49-F238E27FC236}">
                  <a16:creationId xmlns:a16="http://schemas.microsoft.com/office/drawing/2014/main" id="{64CF00C4-24E4-240E-07EB-10B6E100BD3C}"/>
                </a:ext>
              </a:extLst>
            </p:cNvPr>
            <p:cNvSpPr/>
            <p:nvPr/>
          </p:nvSpPr>
          <p:spPr>
            <a:xfrm rot="7107119">
              <a:off x="7191945" y="8571160"/>
              <a:ext cx="53536" cy="145749"/>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2" name="グループ化 361">
            <a:extLst>
              <a:ext uri="{FF2B5EF4-FFF2-40B4-BE49-F238E27FC236}">
                <a16:creationId xmlns:a16="http://schemas.microsoft.com/office/drawing/2014/main" id="{F923D054-DD8B-35DC-E272-074E52566DF1}"/>
              </a:ext>
            </a:extLst>
          </p:cNvPr>
          <p:cNvGrpSpPr/>
          <p:nvPr/>
        </p:nvGrpSpPr>
        <p:grpSpPr>
          <a:xfrm>
            <a:off x="5004220" y="8775700"/>
            <a:ext cx="785289" cy="177800"/>
            <a:chOff x="6484507" y="8385978"/>
            <a:chExt cx="785289" cy="177800"/>
          </a:xfrm>
        </p:grpSpPr>
        <p:grpSp>
          <p:nvGrpSpPr>
            <p:cNvPr id="363" name="グループ化 362">
              <a:extLst>
                <a:ext uri="{FF2B5EF4-FFF2-40B4-BE49-F238E27FC236}">
                  <a16:creationId xmlns:a16="http://schemas.microsoft.com/office/drawing/2014/main" id="{3B5A7EC8-C4B6-156D-98C3-309239986279}"/>
                </a:ext>
              </a:extLst>
            </p:cNvPr>
            <p:cNvGrpSpPr/>
            <p:nvPr/>
          </p:nvGrpSpPr>
          <p:grpSpPr>
            <a:xfrm>
              <a:off x="6484507" y="8385978"/>
              <a:ext cx="722743" cy="177800"/>
              <a:chOff x="2989743" y="4302546"/>
              <a:chExt cx="440503" cy="177800"/>
            </a:xfrm>
          </p:grpSpPr>
          <p:sp>
            <p:nvSpPr>
              <p:cNvPr id="365" name="四角形: 角を丸くする 364">
                <a:extLst>
                  <a:ext uri="{FF2B5EF4-FFF2-40B4-BE49-F238E27FC236}">
                    <a16:creationId xmlns:a16="http://schemas.microsoft.com/office/drawing/2014/main" id="{F03B6100-19E2-59A3-17E2-1C1B506DFCFC}"/>
                  </a:ext>
                </a:extLst>
              </p:cNvPr>
              <p:cNvSpPr/>
              <p:nvPr/>
            </p:nvSpPr>
            <p:spPr>
              <a:xfrm>
                <a:off x="2989743" y="4302546"/>
                <a:ext cx="440503" cy="177800"/>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6" name="TextBox 77">
                <a:extLst>
                  <a:ext uri="{FF2B5EF4-FFF2-40B4-BE49-F238E27FC236}">
                    <a16:creationId xmlns:a16="http://schemas.microsoft.com/office/drawing/2014/main" id="{E8844517-868B-5CFB-8F7C-C4291406FC69}"/>
                  </a:ext>
                </a:extLst>
              </p:cNvPr>
              <p:cNvSpPr txBox="1"/>
              <p:nvPr/>
            </p:nvSpPr>
            <p:spPr>
              <a:xfrm>
                <a:off x="3009046" y="4340584"/>
                <a:ext cx="416875" cy="92333"/>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質疑に必要な物だ</a:t>
                </a:r>
                <a:r>
                  <a:rPr lang="en-US" altLang="ja-JP" sz="600" b="1" dirty="0">
                    <a:solidFill>
                      <a:schemeClr val="bg1"/>
                    </a:solidFill>
                    <a:latin typeface="BIZ UDゴシック" panose="020B0400000000000000" pitchFamily="49" charset="-128"/>
                    <a:ea typeface="BIZ UDゴシック" panose="020B0400000000000000" pitchFamily="49" charset="-128"/>
                  </a:rPr>
                  <a:t>!</a:t>
                </a:r>
              </a:p>
            </p:txBody>
          </p:sp>
        </p:grpSp>
        <p:sp>
          <p:nvSpPr>
            <p:cNvPr id="364" name="二等辺三角形 363">
              <a:extLst>
                <a:ext uri="{FF2B5EF4-FFF2-40B4-BE49-F238E27FC236}">
                  <a16:creationId xmlns:a16="http://schemas.microsoft.com/office/drawing/2014/main" id="{2CFD6C8C-88B2-E4D0-CBF6-EA9819686F2A}"/>
                </a:ext>
              </a:extLst>
            </p:cNvPr>
            <p:cNvSpPr/>
            <p:nvPr/>
          </p:nvSpPr>
          <p:spPr>
            <a:xfrm rot="5400000">
              <a:off x="7214028" y="8443517"/>
              <a:ext cx="45719" cy="65817"/>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2" name="グループ化 371">
            <a:extLst>
              <a:ext uri="{FF2B5EF4-FFF2-40B4-BE49-F238E27FC236}">
                <a16:creationId xmlns:a16="http://schemas.microsoft.com/office/drawing/2014/main" id="{F0BBAE52-4DBD-D6B3-4E12-73BF65D8E811}"/>
              </a:ext>
            </a:extLst>
          </p:cNvPr>
          <p:cNvGrpSpPr/>
          <p:nvPr/>
        </p:nvGrpSpPr>
        <p:grpSpPr>
          <a:xfrm>
            <a:off x="5004447" y="9039963"/>
            <a:ext cx="830056" cy="266525"/>
            <a:chOff x="6484507" y="8406477"/>
            <a:chExt cx="830056" cy="266525"/>
          </a:xfrm>
        </p:grpSpPr>
        <p:grpSp>
          <p:nvGrpSpPr>
            <p:cNvPr id="373" name="グループ化 372">
              <a:extLst>
                <a:ext uri="{FF2B5EF4-FFF2-40B4-BE49-F238E27FC236}">
                  <a16:creationId xmlns:a16="http://schemas.microsoft.com/office/drawing/2014/main" id="{FD3AE34E-3DED-640D-294E-CA43DEBFEB47}"/>
                </a:ext>
              </a:extLst>
            </p:cNvPr>
            <p:cNvGrpSpPr/>
            <p:nvPr/>
          </p:nvGrpSpPr>
          <p:grpSpPr>
            <a:xfrm>
              <a:off x="6484507" y="8406477"/>
              <a:ext cx="722743" cy="266525"/>
              <a:chOff x="2989743" y="4323045"/>
              <a:chExt cx="440503" cy="266525"/>
            </a:xfrm>
          </p:grpSpPr>
          <p:sp>
            <p:nvSpPr>
              <p:cNvPr id="375" name="四角形: 角を丸くする 374">
                <a:extLst>
                  <a:ext uri="{FF2B5EF4-FFF2-40B4-BE49-F238E27FC236}">
                    <a16:creationId xmlns:a16="http://schemas.microsoft.com/office/drawing/2014/main" id="{042CBDDA-6622-2767-438B-D22AAC4AA2CE}"/>
                  </a:ext>
                </a:extLst>
              </p:cNvPr>
              <p:cNvSpPr/>
              <p:nvPr/>
            </p:nvSpPr>
            <p:spPr>
              <a:xfrm>
                <a:off x="2989743" y="4323045"/>
                <a:ext cx="440503" cy="266525"/>
              </a:xfrm>
              <a:prstGeom prst="roundRect">
                <a:avLst>
                  <a:gd name="adj" fmla="val 845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TextBox 77">
                <a:extLst>
                  <a:ext uri="{FF2B5EF4-FFF2-40B4-BE49-F238E27FC236}">
                    <a16:creationId xmlns:a16="http://schemas.microsoft.com/office/drawing/2014/main" id="{2EB50672-D4E9-657A-E476-25BB825B8F13}"/>
                  </a:ext>
                </a:extLst>
              </p:cNvPr>
              <p:cNvSpPr txBox="1"/>
              <p:nvPr/>
            </p:nvSpPr>
            <p:spPr>
              <a:xfrm>
                <a:off x="3015146" y="4354704"/>
                <a:ext cx="408487"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要求した資料は？</a:t>
                </a:r>
                <a:endParaRPr lang="en-US" altLang="ja-JP" sz="600" b="1" dirty="0">
                  <a:solidFill>
                    <a:schemeClr val="bg1"/>
                  </a:solidFill>
                  <a:latin typeface="BIZ UDゴシック" panose="020B0400000000000000" pitchFamily="49" charset="-128"/>
                  <a:ea typeface="BIZ UDゴシック" panose="020B0400000000000000" pitchFamily="49" charset="-128"/>
                </a:endParaRPr>
              </a:p>
              <a:p>
                <a:r>
                  <a:rPr lang="ja-JP" altLang="en-US" sz="600" b="1" dirty="0">
                    <a:solidFill>
                      <a:schemeClr val="bg1"/>
                    </a:solidFill>
                    <a:latin typeface="BIZ UDゴシック" panose="020B0400000000000000" pitchFamily="49" charset="-128"/>
                    <a:ea typeface="BIZ UDゴシック" panose="020B0400000000000000" pitchFamily="49" charset="-128"/>
                  </a:rPr>
                  <a:t>審議できない！</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74" name="二等辺三角形 373">
              <a:extLst>
                <a:ext uri="{FF2B5EF4-FFF2-40B4-BE49-F238E27FC236}">
                  <a16:creationId xmlns:a16="http://schemas.microsoft.com/office/drawing/2014/main" id="{815122A1-2C64-DF7B-A41E-BA5C87301E87}"/>
                </a:ext>
              </a:extLst>
            </p:cNvPr>
            <p:cNvSpPr/>
            <p:nvPr/>
          </p:nvSpPr>
          <p:spPr>
            <a:xfrm rot="4305794">
              <a:off x="7214921" y="8387673"/>
              <a:ext cx="53536" cy="145749"/>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7" name="グループ化 376">
            <a:extLst>
              <a:ext uri="{FF2B5EF4-FFF2-40B4-BE49-F238E27FC236}">
                <a16:creationId xmlns:a16="http://schemas.microsoft.com/office/drawing/2014/main" id="{6573CC62-32DA-C744-D21A-5F0D7F40B8E5}"/>
              </a:ext>
            </a:extLst>
          </p:cNvPr>
          <p:cNvGrpSpPr/>
          <p:nvPr/>
        </p:nvGrpSpPr>
        <p:grpSpPr>
          <a:xfrm>
            <a:off x="6416847" y="9039963"/>
            <a:ext cx="835450" cy="266525"/>
            <a:chOff x="6371800" y="8406477"/>
            <a:chExt cx="835450" cy="266525"/>
          </a:xfrm>
        </p:grpSpPr>
        <p:grpSp>
          <p:nvGrpSpPr>
            <p:cNvPr id="378" name="グループ化 377">
              <a:extLst>
                <a:ext uri="{FF2B5EF4-FFF2-40B4-BE49-F238E27FC236}">
                  <a16:creationId xmlns:a16="http://schemas.microsoft.com/office/drawing/2014/main" id="{AA57147D-CF2A-BE83-3583-410509A56B47}"/>
                </a:ext>
              </a:extLst>
            </p:cNvPr>
            <p:cNvGrpSpPr/>
            <p:nvPr/>
          </p:nvGrpSpPr>
          <p:grpSpPr>
            <a:xfrm>
              <a:off x="6484507" y="8406477"/>
              <a:ext cx="722743" cy="266525"/>
              <a:chOff x="2989743" y="4323045"/>
              <a:chExt cx="440503" cy="266525"/>
            </a:xfrm>
          </p:grpSpPr>
          <p:sp>
            <p:nvSpPr>
              <p:cNvPr id="380" name="四角形: 角を丸くする 379">
                <a:extLst>
                  <a:ext uri="{FF2B5EF4-FFF2-40B4-BE49-F238E27FC236}">
                    <a16:creationId xmlns:a16="http://schemas.microsoft.com/office/drawing/2014/main" id="{32A8D68D-F187-C48C-F95A-2BBB2E1E6C2A}"/>
                  </a:ext>
                </a:extLst>
              </p:cNvPr>
              <p:cNvSpPr/>
              <p:nvPr/>
            </p:nvSpPr>
            <p:spPr>
              <a:xfrm>
                <a:off x="2989743" y="4323045"/>
                <a:ext cx="440503" cy="266525"/>
              </a:xfrm>
              <a:prstGeom prst="roundRect">
                <a:avLst>
                  <a:gd name="adj" fmla="val 8450"/>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1" name="TextBox 77">
                <a:extLst>
                  <a:ext uri="{FF2B5EF4-FFF2-40B4-BE49-F238E27FC236}">
                    <a16:creationId xmlns:a16="http://schemas.microsoft.com/office/drawing/2014/main" id="{F3AA90D4-150F-3664-1734-8CE6D12D5B1C}"/>
                  </a:ext>
                </a:extLst>
              </p:cNvPr>
              <p:cNvSpPr txBox="1"/>
              <p:nvPr/>
            </p:nvSpPr>
            <p:spPr>
              <a:xfrm>
                <a:off x="3014793" y="4360164"/>
                <a:ext cx="408487" cy="184666"/>
              </a:xfrm>
              <a:prstGeom prst="rect">
                <a:avLst/>
              </a:prstGeom>
            </p:spPr>
            <p:txBody>
              <a:bodyPr wrap="square" lIns="0" tIns="0" rIns="0" bIns="0" rtlCol="0" anchor="t">
                <a:spAutoFit/>
              </a:bodyPr>
              <a:lstStyle/>
              <a:p>
                <a:r>
                  <a:rPr lang="ja-JP" altLang="en-US" sz="600" b="1" dirty="0">
                    <a:solidFill>
                      <a:schemeClr val="bg1"/>
                    </a:solidFill>
                    <a:latin typeface="BIZ UDゴシック" panose="020B0400000000000000" pitchFamily="49" charset="-128"/>
                    <a:ea typeface="BIZ UDゴシック" panose="020B0400000000000000" pitchFamily="49" charset="-128"/>
                  </a:rPr>
                  <a:t>統計は取ってない</a:t>
                </a:r>
                <a:r>
                  <a:rPr lang="en-US" altLang="ja-JP" sz="600" b="1" dirty="0">
                    <a:solidFill>
                      <a:schemeClr val="bg1"/>
                    </a:solidFill>
                    <a:latin typeface="BIZ UDゴシック" panose="020B0400000000000000" pitchFamily="49" charset="-128"/>
                    <a:ea typeface="BIZ UDゴシック" panose="020B0400000000000000" pitchFamily="49" charset="-128"/>
                  </a:rPr>
                  <a:t>!</a:t>
                </a:r>
              </a:p>
              <a:p>
                <a:r>
                  <a:rPr lang="ja-JP" altLang="en-US" sz="600" b="1" dirty="0">
                    <a:solidFill>
                      <a:schemeClr val="bg1"/>
                    </a:solidFill>
                    <a:latin typeface="BIZ UDゴシック" panose="020B0400000000000000" pitchFamily="49" charset="-128"/>
                    <a:ea typeface="BIZ UDゴシック" panose="020B0400000000000000" pitchFamily="49" charset="-128"/>
                  </a:rPr>
                  <a:t>進めるべきだ！</a:t>
                </a:r>
                <a:endParaRPr lang="en-US" altLang="ja-JP" sz="600" b="1" dirty="0">
                  <a:solidFill>
                    <a:schemeClr val="bg1"/>
                  </a:solidFill>
                  <a:latin typeface="BIZ UDゴシック" panose="020B0400000000000000" pitchFamily="49" charset="-128"/>
                  <a:ea typeface="BIZ UDゴシック" panose="020B0400000000000000" pitchFamily="49" charset="-128"/>
                </a:endParaRPr>
              </a:p>
            </p:txBody>
          </p:sp>
        </p:grpSp>
        <p:sp>
          <p:nvSpPr>
            <p:cNvPr id="379" name="二等辺三角形 378">
              <a:extLst>
                <a:ext uri="{FF2B5EF4-FFF2-40B4-BE49-F238E27FC236}">
                  <a16:creationId xmlns:a16="http://schemas.microsoft.com/office/drawing/2014/main" id="{17517C5C-D9C3-8592-E503-7A06329755AC}"/>
                </a:ext>
              </a:extLst>
            </p:cNvPr>
            <p:cNvSpPr/>
            <p:nvPr/>
          </p:nvSpPr>
          <p:spPr>
            <a:xfrm rot="17017079">
              <a:off x="6430442" y="8363070"/>
              <a:ext cx="45719" cy="163003"/>
            </a:xfrm>
            <a:prstGeom prst="triangle">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84" name="TextBox 77">
            <a:extLst>
              <a:ext uri="{FF2B5EF4-FFF2-40B4-BE49-F238E27FC236}">
                <a16:creationId xmlns:a16="http://schemas.microsoft.com/office/drawing/2014/main" id="{A6D5DF4B-CEE3-DBBA-9A15-E37E023DA2D3}"/>
              </a:ext>
            </a:extLst>
          </p:cNvPr>
          <p:cNvSpPr txBox="1"/>
          <p:nvPr/>
        </p:nvSpPr>
        <p:spPr>
          <a:xfrm>
            <a:off x="5027427" y="9352510"/>
            <a:ext cx="2300781" cy="553998"/>
          </a:xfrm>
          <a:prstGeom prst="rect">
            <a:avLst/>
          </a:prstGeom>
        </p:spPr>
        <p:txBody>
          <a:bodyPr wrap="square" lIns="0" tIns="0" rIns="0" bIns="0" rtlCol="0" anchor="t">
            <a:spAutoFit/>
          </a:bodyPr>
          <a:lstStyle/>
          <a:p>
            <a:r>
              <a:rPr lang="ja-JP" altLang="en-US" sz="900" b="1" dirty="0">
                <a:solidFill>
                  <a:srgbClr val="10253F"/>
                </a:solidFill>
                <a:latin typeface="BIZ UDゴシック" panose="020B0400000000000000" pitchFamily="49" charset="-128"/>
                <a:ea typeface="BIZ UDゴシック" panose="020B0400000000000000" pitchFamily="49" charset="-128"/>
              </a:rPr>
              <a:t>理事会は公式の場で、決定された案件の全てが委員会に反映されます。理事会は、委員会開会前に必ず開催され、当日の委員会の進行や協議事項の確認等が行われます。</a:t>
            </a:r>
            <a:endParaRPr lang="en-US" altLang="ja-JP" sz="900" b="1" dirty="0">
              <a:solidFill>
                <a:srgbClr val="10253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15596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0961ABCAD9D4F248A58F0F0BDFE5B5F9" ma:contentTypeVersion="13" ma:contentTypeDescription="新しいドキュメントを作成します。" ma:contentTypeScope="" ma:versionID="d5e0334f0c5c0bdd730408fb7b9b65af">
  <xsd:schema xmlns:xsd="http://www.w3.org/2001/XMLSchema" xmlns:xs="http://www.w3.org/2001/XMLSchema" xmlns:p="http://schemas.microsoft.com/office/2006/metadata/properties" xmlns:ns2="bbd015d1-1fb6-4ff2-9e56-a924d2e6ef07" xmlns:ns3="36b22aac-cebf-46da-a759-5c924adb76a0" targetNamespace="http://schemas.microsoft.com/office/2006/metadata/properties" ma:root="true" ma:fieldsID="925996bce1422e076ca0edf15ff7b820" ns2:_="" ns3:_="">
    <xsd:import namespace="bbd015d1-1fb6-4ff2-9e56-a924d2e6ef07"/>
    <xsd:import namespace="36b22aac-cebf-46da-a759-5c924adb76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015d1-1fb6-4ff2-9e56-a924d2e6e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92bdd7a-4870-4664-9f82-b3d85769ff4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b22aac-cebf-46da-a759-5c924adb76a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4eaf73b-22a5-4af5-a909-fe389f58ce6e}" ma:internalName="TaxCatchAll" ma:showField="CatchAllData" ma:web="36b22aac-cebf-46da-a759-5c924adb7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d015d1-1fb6-4ff2-9e56-a924d2e6ef07">
      <Terms xmlns="http://schemas.microsoft.com/office/infopath/2007/PartnerControls"/>
    </lcf76f155ced4ddcb4097134ff3c332f>
    <TaxCatchAll xmlns="36b22aac-cebf-46da-a759-5c924adb76a0" xsi:nil="true"/>
  </documentManagement>
</p:properties>
</file>

<file path=customXml/itemProps1.xml><?xml version="1.0" encoding="utf-8"?>
<ds:datastoreItem xmlns:ds="http://schemas.openxmlformats.org/officeDocument/2006/customXml" ds:itemID="{16E05BE6-5288-43F3-A40A-2466846BBEC7}">
  <ds:schemaRefs>
    <ds:schemaRef ds:uri="http://schemas.microsoft.com/sharepoint/v3/contenttype/forms"/>
  </ds:schemaRefs>
</ds:datastoreItem>
</file>

<file path=customXml/itemProps2.xml><?xml version="1.0" encoding="utf-8"?>
<ds:datastoreItem xmlns:ds="http://schemas.openxmlformats.org/officeDocument/2006/customXml" ds:itemID="{7807ED32-59DF-433F-84D5-BCB3138D2B5D}"/>
</file>

<file path=customXml/itemProps3.xml><?xml version="1.0" encoding="utf-8"?>
<ds:datastoreItem xmlns:ds="http://schemas.openxmlformats.org/officeDocument/2006/customXml" ds:itemID="{B47C214B-5D47-47FB-907B-3F252A41F53F}"/>
</file>

<file path=docProps/app.xml><?xml version="1.0" encoding="utf-8"?>
<Properties xmlns="http://schemas.openxmlformats.org/officeDocument/2006/extended-properties" xmlns:vt="http://schemas.openxmlformats.org/officeDocument/2006/docPropsVTypes">
  <TotalTime>14772</TotalTime>
  <Words>1329</Words>
  <Application>Microsoft Office PowerPoint</Application>
  <PresentationFormat>ユーザー設定</PresentationFormat>
  <Paragraphs>174</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ＭＳ Ｐゴシック</vt:lpstr>
      <vt:lpstr>游ゴシック</vt:lpstr>
      <vt:lpstr>Calibri</vt:lpstr>
      <vt:lpstr>HG創英角ｺﾞｼｯｸUB</vt:lpstr>
      <vt:lpstr>Rounded M+ Bold</vt:lpstr>
      <vt:lpstr>Noto Sans JP Medium</vt:lpstr>
      <vt:lpstr>HGP創英ﾌﾟﾚｾﾞﾝｽEB</vt:lpstr>
      <vt:lpstr>BIZ UDゴシック</vt:lpstr>
      <vt:lpstr>BIZ UDPゴシック</vt:lpstr>
      <vt:lpstr>HGS創英角ｺﾞｼｯｸUB</vt:lpstr>
      <vt:lpstr>Noto Sans JP Black</vt:lpstr>
      <vt:lpstr>BIZ UDGothic</vt:lpstr>
      <vt:lpstr>Arial</vt:lpstr>
      <vt:lpstr>HGP創英角ｺﾞｼｯｸUB</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郡山りょう</dc:title>
  <dc:creator>平田 慎太郎</dc:creator>
  <cp:lastModifiedBy>船木 彩音</cp:lastModifiedBy>
  <cp:revision>233</cp:revision>
  <cp:lastPrinted>2025-10-24T02:47:58Z</cp:lastPrinted>
  <dcterms:created xsi:type="dcterms:W3CDTF">2006-08-16T00:00:00Z</dcterms:created>
  <dcterms:modified xsi:type="dcterms:W3CDTF">2025-10-28T05:54:10Z</dcterms:modified>
  <dc:identifier>DAGCijUpT20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0x0101000961ABCAD9D4F248A58F0F0BDFE5B5F9</vt:lpwstr>
  </property>
</Properties>
</file>