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73" r:id="rId4"/>
    <p:sldId id="272" r:id="rId5"/>
  </p:sldIdLst>
  <p:sldSz cx="7556500" cy="10693400"/>
  <p:notesSz cx="6794500" cy="9931400"/>
  <p:embeddedFontLst>
    <p:embeddedFont>
      <p:font typeface="Rounded M+ Bold" panose="020B0600070205080204" charset="-128"/>
      <p:regular r:id="rId7"/>
    </p:embeddedFont>
    <p:embeddedFont>
      <p:font typeface="BIZ UDPゴシック" panose="020B0400000000000000" pitchFamily="50" charset="-128"/>
      <p:regular r:id="rId8"/>
      <p:bold r:id="rId9"/>
    </p:embeddedFont>
    <p:embeddedFont>
      <p:font typeface="BIZ UDゴシック" panose="020B0400000000000000" pitchFamily="49" charset="-128"/>
      <p:regular r:id="rId10"/>
      <p:bold r:id="rId11"/>
    </p:embeddedFont>
    <p:embeddedFont>
      <p:font typeface="BIZ UDゴシック" panose="020B0400000000000000" pitchFamily="49" charset="-128"/>
      <p:regular r:id="rId10"/>
      <p:bold r:id="rId11"/>
    </p:embeddedFont>
    <p:embeddedFont>
      <p:font typeface="HGP創英角ｺﾞｼｯｸUB" panose="020B0900000000000000" pitchFamily="50" charset="-128"/>
      <p:regular r:id="rId12"/>
    </p:embeddedFont>
    <p:embeddedFont>
      <p:font typeface="HGS創英角ｺﾞｼｯｸUB" panose="020B0900000000000000" pitchFamily="50" charset="-128"/>
      <p:regular r:id="rId13"/>
    </p:embeddedFont>
    <p:embeddedFont>
      <p:font typeface="HG創英角ｺﾞｼｯｸUB" panose="020B0909000000000000" pitchFamily="49" charset="-128"/>
      <p:regular r:id="rId14"/>
    </p:embeddedFont>
    <p:embeddedFont>
      <p:font typeface="Microsoft YaHei UI" panose="020B0503020204020204" pitchFamily="34" charset="-122"/>
      <p:regular r:id="rId15"/>
      <p:bold r:id="rId16"/>
    </p:embeddedFont>
    <p:embeddedFont>
      <p:font typeface="UD デジタル 教科書体 NK" panose="02020400000000000000" pitchFamily="18" charset="-128"/>
      <p:regular r:id="rId17"/>
      <p:bold r:id="rId18"/>
    </p:embeddedFont>
    <p:embeddedFont>
      <p:font typeface="Yu Gothic UI" panose="020B0500000000000000" pitchFamily="50" charset="-128"/>
      <p:regular r:id="rId19"/>
      <p:bold r:id="rId20"/>
    </p:embeddedFont>
    <p:embeddedFont>
      <p:font typeface="游ゴシック" panose="020B0400000000000000" pitchFamily="50" charset="-128"/>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 id="2" name="参議院第１７総支部 立憲民主党" initials="参立" lastIdx="1" clrIdx="1">
    <p:extLst>
      <p:ext uri="{19B8F6BF-5375-455C-9EA6-DF929625EA0E}">
        <p15:presenceInfo xmlns:p15="http://schemas.microsoft.com/office/powerpoint/2012/main" userId="81dcfb978150cb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a:srgbClr val="E7E7E7"/>
    <a:srgbClr val="F8E5D6"/>
    <a:srgbClr val="10253F"/>
    <a:srgbClr val="DDDDDD"/>
    <a:srgbClr val="F5DBC5"/>
    <a:srgbClr val="003CB8"/>
    <a:srgbClr val="FFFFFF"/>
    <a:srgbClr val="FF00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5589" autoAdjust="0"/>
  </p:normalViewPr>
  <p:slideViewPr>
    <p:cSldViewPr>
      <p:cViewPr>
        <p:scale>
          <a:sx n="125" d="100"/>
          <a:sy n="125" d="100"/>
        </p:scale>
        <p:origin x="782" y="1277"/>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9.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3918" cy="497278"/>
          </a:xfrm>
          <a:prstGeom prst="rect">
            <a:avLst/>
          </a:prstGeom>
        </p:spPr>
        <p:txBody>
          <a:bodyPr vert="horz" lIns="90445" tIns="45223" rIns="90445" bIns="452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016" y="0"/>
            <a:ext cx="2943918" cy="497278"/>
          </a:xfrm>
          <a:prstGeom prst="rect">
            <a:avLst/>
          </a:prstGeom>
        </p:spPr>
        <p:txBody>
          <a:bodyPr vert="horz" lIns="90445" tIns="45223" rIns="90445" bIns="45223" rtlCol="0"/>
          <a:lstStyle>
            <a:lvl1pPr algn="r">
              <a:defRPr sz="1200"/>
            </a:lvl1pPr>
          </a:lstStyle>
          <a:p>
            <a:fld id="{2F8122F1-959C-4C60-87D0-C2D68F5D207B}" type="datetimeFigureOut">
              <a:rPr kumimoji="1" lang="ja-JP" altLang="en-US" smtClean="0"/>
              <a:t>2025/11/19</a:t>
            </a:fld>
            <a:endParaRPr kumimoji="1" lang="ja-JP" altLang="en-US"/>
          </a:p>
        </p:txBody>
      </p:sp>
      <p:sp>
        <p:nvSpPr>
          <p:cNvPr id="4" name="スライド イメージ プレースホルダー 3"/>
          <p:cNvSpPr>
            <a:spLocks noGrp="1" noRot="1" noChangeAspect="1"/>
          </p:cNvSpPr>
          <p:nvPr>
            <p:ph type="sldImg" idx="2"/>
          </p:nvPr>
        </p:nvSpPr>
        <p:spPr>
          <a:xfrm>
            <a:off x="2212975" y="1241425"/>
            <a:ext cx="2368550" cy="3352800"/>
          </a:xfrm>
          <a:prstGeom prst="rect">
            <a:avLst/>
          </a:prstGeom>
          <a:noFill/>
          <a:ln w="12700">
            <a:solidFill>
              <a:prstClr val="black"/>
            </a:solidFill>
          </a:ln>
        </p:spPr>
        <p:txBody>
          <a:bodyPr vert="horz" lIns="90445" tIns="45223" rIns="90445" bIns="45223" rtlCol="0" anchor="ctr"/>
          <a:lstStyle/>
          <a:p>
            <a:endParaRPr lang="ja-JP" altLang="en-US"/>
          </a:p>
        </p:txBody>
      </p:sp>
      <p:sp>
        <p:nvSpPr>
          <p:cNvPr id="5" name="ノート プレースホルダー 4"/>
          <p:cNvSpPr>
            <a:spLocks noGrp="1"/>
          </p:cNvSpPr>
          <p:nvPr>
            <p:ph type="body" sz="quarter" idx="3"/>
          </p:nvPr>
        </p:nvSpPr>
        <p:spPr>
          <a:xfrm>
            <a:off x="679609" y="4779224"/>
            <a:ext cx="5435287" cy="3910557"/>
          </a:xfrm>
          <a:prstGeom prst="rect">
            <a:avLst/>
          </a:prstGeom>
        </p:spPr>
        <p:txBody>
          <a:bodyPr vert="horz" lIns="90445" tIns="45223" rIns="90445" bIns="452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4122"/>
            <a:ext cx="2943918" cy="497278"/>
          </a:xfrm>
          <a:prstGeom prst="rect">
            <a:avLst/>
          </a:prstGeom>
        </p:spPr>
        <p:txBody>
          <a:bodyPr vert="horz" lIns="90445" tIns="45223" rIns="90445" bIns="452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016" y="9434122"/>
            <a:ext cx="2943918" cy="497278"/>
          </a:xfrm>
          <a:prstGeom prst="rect">
            <a:avLst/>
          </a:prstGeom>
        </p:spPr>
        <p:txBody>
          <a:bodyPr vert="horz" lIns="90445" tIns="45223" rIns="90445" bIns="45223"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285C-EA7A-7E8A-8923-28931ED4B7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8D6261-5FD8-DA28-01DB-E18870A3A7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9D8AC-E392-F6EE-BA8B-574BF396BF2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C831A24-5904-07A8-E1D0-67D97BACD974}"/>
              </a:ext>
            </a:extLst>
          </p:cNvPr>
          <p:cNvSpPr>
            <a:spLocks noGrp="1"/>
          </p:cNvSpPr>
          <p:nvPr>
            <p:ph type="sldNum" sz="quarter" idx="10"/>
          </p:nvPr>
        </p:nvSpPr>
        <p:spPr/>
        <p:txBody>
          <a:bodyPr/>
          <a:lstStyle/>
          <a:p>
            <a:pPr defTabSz="914332">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14332">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6095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AB05-FD3A-F230-BFE1-10D421B4F5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598D51-9A58-09AC-4758-57EFCF377F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0FE896-757F-80B0-1A57-528A14AF3CA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E056CC3-636A-5B29-35E1-008778CE827D}"/>
              </a:ext>
            </a:extLst>
          </p:cNvPr>
          <p:cNvSpPr>
            <a:spLocks noGrp="1"/>
          </p:cNvSpPr>
          <p:nvPr>
            <p:ph type="sldNum" sz="quarter" idx="5"/>
          </p:nvPr>
        </p:nvSpPr>
        <p:spPr/>
        <p:txBody>
          <a:bodyPr/>
          <a:lstStyle/>
          <a:p>
            <a:pPr defTabSz="904457">
              <a:defRPr/>
            </a:pPr>
            <a:fld id="{26A2C6D3-792E-43F8-BE28-340B7046B34A}" type="slidenum">
              <a:rPr kumimoji="1" lang="ja-JP" altLang="en-US">
                <a:solidFill>
                  <a:prstClr val="black"/>
                </a:solidFill>
                <a:latin typeface="游ゴシック" panose="020F0502020204030204"/>
                <a:ea typeface="游ゴシック" panose="020B0400000000000000" pitchFamily="50" charset="-128"/>
              </a:rPr>
              <a:pPr defTabSz="904457">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2905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C48F-2A5F-531F-13BD-053740E714C9}"/>
            </a:ext>
          </a:extLst>
        </p:cNvPr>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765279AA-8B17-E90C-5F19-5BC40D6981E3}"/>
              </a:ext>
            </a:extLst>
          </p:cNvPr>
          <p:cNvSpPr/>
          <p:nvPr/>
        </p:nvSpPr>
        <p:spPr>
          <a:xfrm>
            <a:off x="-11376" y="8761730"/>
            <a:ext cx="5201212" cy="720000"/>
          </a:xfrm>
          <a:prstGeom prst="rect">
            <a:avLst/>
          </a:prstGeom>
          <a:solidFill>
            <a:srgbClr val="F5DBC5">
              <a:alpha val="7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TextBox 77">
            <a:extLst>
              <a:ext uri="{FF2B5EF4-FFF2-40B4-BE49-F238E27FC236}">
                <a16:creationId xmlns:a16="http://schemas.microsoft.com/office/drawing/2014/main" id="{C0A9B231-4A64-38E4-A5CB-DE5F4DC54740}"/>
              </a:ext>
            </a:extLst>
          </p:cNvPr>
          <p:cNvSpPr txBox="1"/>
          <p:nvPr/>
        </p:nvSpPr>
        <p:spPr>
          <a:xfrm>
            <a:off x="1010454" y="8843636"/>
            <a:ext cx="4173915" cy="563809"/>
          </a:xfrm>
          <a:prstGeom prst="rect">
            <a:avLst/>
          </a:prstGeom>
          <a:ln>
            <a:noFill/>
          </a:ln>
        </p:spPr>
        <p:txBody>
          <a:bodyPr wrap="square" lIns="0" tIns="0" rIns="0" bIns="0" rtlCol="0" anchor="ctr">
            <a:spAutoFit/>
          </a:bodyPr>
          <a:lstStyle/>
          <a:p>
            <a:pPr lvl="0">
              <a:lnSpc>
                <a:spcPts val="1500"/>
              </a:lnSpc>
              <a:defRPr/>
            </a:pPr>
            <a:r>
              <a:rPr lang="ja-JP" altLang="en-US" sz="1200" b="1" dirty="0">
                <a:latin typeface="Yu Gothic UI" panose="020B0500000000000000" pitchFamily="50" charset="-128"/>
                <a:ea typeface="Yu Gothic UI" panose="020B0500000000000000" pitchFamily="50" charset="-128"/>
              </a:rPr>
              <a:t>労働時間規制の緩和について「もっと働きたい人」の</a:t>
            </a:r>
            <a:r>
              <a:rPr lang="ja-JP" altLang="en-US" sz="1200" b="1" dirty="0">
                <a:solidFill>
                  <a:srgbClr val="0070C0"/>
                </a:solidFill>
                <a:latin typeface="Yu Gothic UI" panose="020B0500000000000000" pitchFamily="50" charset="-128"/>
                <a:ea typeface="Yu Gothic UI" panose="020B0500000000000000" pitchFamily="50" charset="-128"/>
              </a:rPr>
              <a:t>具体的な説明がないまま</a:t>
            </a:r>
            <a:r>
              <a:rPr lang="ja-JP" altLang="en-US" sz="1200" b="1" dirty="0">
                <a:latin typeface="Yu Gothic UI" panose="020B0500000000000000" pitchFamily="50" charset="-128"/>
                <a:ea typeface="Yu Gothic UI" panose="020B0500000000000000" pitchFamily="50" charset="-128"/>
              </a:rPr>
              <a:t>議論が進み、</a:t>
            </a:r>
            <a:r>
              <a:rPr lang="en-US" altLang="ja-JP" sz="1200" b="1" dirty="0">
                <a:latin typeface="Yu Gothic UI" panose="020B0500000000000000" pitchFamily="50" charset="-128"/>
                <a:ea typeface="Yu Gothic UI" panose="020B0500000000000000" pitchFamily="50" charset="-128"/>
              </a:rPr>
              <a:t>SNS</a:t>
            </a:r>
            <a:r>
              <a:rPr lang="ja-JP" altLang="en-US" sz="1200" b="1" dirty="0">
                <a:latin typeface="Yu Gothic UI" panose="020B0500000000000000" pitchFamily="50" charset="-128"/>
                <a:ea typeface="Yu Gothic UI" panose="020B0500000000000000" pitchFamily="50" charset="-128"/>
              </a:rPr>
              <a:t>では</a:t>
            </a:r>
            <a:r>
              <a:rPr lang="ja-JP" altLang="en-US" sz="1200" b="1" dirty="0">
                <a:solidFill>
                  <a:srgbClr val="0070C0"/>
                </a:solidFill>
                <a:latin typeface="Yu Gothic UI" panose="020B0500000000000000" pitchFamily="50" charset="-128"/>
                <a:ea typeface="Yu Gothic UI" panose="020B0500000000000000" pitchFamily="50" charset="-128"/>
              </a:rPr>
              <a:t>混乱</a:t>
            </a:r>
            <a:r>
              <a:rPr lang="ja-JP" altLang="en-US" sz="1200" b="1" dirty="0">
                <a:latin typeface="Yu Gothic UI" panose="020B0500000000000000" pitchFamily="50" charset="-128"/>
                <a:ea typeface="Yu Gothic UI" panose="020B0500000000000000" pitchFamily="50" charset="-128"/>
              </a:rPr>
              <a:t>も見られてます。</a:t>
            </a:r>
            <a:r>
              <a:rPr lang="ja-JP" altLang="en-US" sz="1200" b="1" dirty="0">
                <a:solidFill>
                  <a:srgbClr val="FF0000"/>
                </a:solidFill>
                <a:latin typeface="Yu Gothic UI" panose="020B0500000000000000" pitchFamily="50" charset="-128"/>
                <a:ea typeface="Yu Gothic UI" panose="020B0500000000000000" pitchFamily="50" charset="-128"/>
              </a:rPr>
              <a:t>働く人の視点に立った調査</a:t>
            </a:r>
            <a:r>
              <a:rPr lang="ja-JP" altLang="en-US" sz="1200" b="1" dirty="0">
                <a:latin typeface="Yu Gothic UI" panose="020B0500000000000000" pitchFamily="50" charset="-128"/>
                <a:ea typeface="Yu Gothic UI" panose="020B0500000000000000" pitchFamily="50" charset="-128"/>
              </a:rPr>
              <a:t>を要望します。</a:t>
            </a:r>
            <a:endParaRPr lang="en-US" altLang="ja-JP" sz="1200" b="1"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8CA6327E-8522-A8AB-247C-CCA511AB12B6}"/>
              </a:ext>
            </a:extLst>
          </p:cNvPr>
          <p:cNvSpPr/>
          <p:nvPr/>
        </p:nvSpPr>
        <p:spPr>
          <a:xfrm>
            <a:off x="-3500" y="999002"/>
            <a:ext cx="7560000" cy="2503899"/>
          </a:xfrm>
          <a:prstGeom prst="rect">
            <a:avLst/>
          </a:prstGeom>
          <a:solidFill>
            <a:srgbClr val="F8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5" name="図 114">
            <a:extLst>
              <a:ext uri="{FF2B5EF4-FFF2-40B4-BE49-F238E27FC236}">
                <a16:creationId xmlns:a16="http://schemas.microsoft.com/office/drawing/2014/main" id="{A6F17FAC-0E50-0DE2-358C-5B14A5774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257" y="8516213"/>
            <a:ext cx="965517" cy="965517"/>
          </a:xfrm>
          <a:prstGeom prst="rect">
            <a:avLst/>
          </a:prstGeom>
        </p:spPr>
      </p:pic>
      <p:sp>
        <p:nvSpPr>
          <p:cNvPr id="4" name="TextBox 4">
            <a:extLst>
              <a:ext uri="{FF2B5EF4-FFF2-40B4-BE49-F238E27FC236}">
                <a16:creationId xmlns:a16="http://schemas.microsoft.com/office/drawing/2014/main" id="{A2DF4C7C-E128-EE58-5850-5590F1383388}"/>
              </a:ext>
            </a:extLst>
          </p:cNvPr>
          <p:cNvSpPr txBox="1"/>
          <p:nvPr/>
        </p:nvSpPr>
        <p:spPr>
          <a:xfrm>
            <a:off x="0" y="-94577"/>
            <a:ext cx="7560000" cy="1406448"/>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7" name="Group 57">
            <a:extLst>
              <a:ext uri="{FF2B5EF4-FFF2-40B4-BE49-F238E27FC236}">
                <a16:creationId xmlns:a16="http://schemas.microsoft.com/office/drawing/2014/main" id="{C8CC0540-8F90-E873-F307-D72E8FADC495}"/>
              </a:ext>
            </a:extLst>
          </p:cNvPr>
          <p:cNvGrpSpPr/>
          <p:nvPr/>
        </p:nvGrpSpPr>
        <p:grpSpPr>
          <a:xfrm>
            <a:off x="-1750" y="9951876"/>
            <a:ext cx="7560000" cy="741524"/>
            <a:chOff x="0" y="0"/>
            <a:chExt cx="2709333" cy="204871"/>
          </a:xfrm>
        </p:grpSpPr>
        <p:sp>
          <p:nvSpPr>
            <p:cNvPr id="58" name="Freeform 58">
              <a:extLst>
                <a:ext uri="{FF2B5EF4-FFF2-40B4-BE49-F238E27FC236}">
                  <a16:creationId xmlns:a16="http://schemas.microsoft.com/office/drawing/2014/main" id="{C202C127-E2DC-D016-9F4F-E610A022B4C2}"/>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9" name="TextBox 59">
              <a:extLst>
                <a:ext uri="{FF2B5EF4-FFF2-40B4-BE49-F238E27FC236}">
                  <a16:creationId xmlns:a16="http://schemas.microsoft.com/office/drawing/2014/main" id="{D1822FE2-306C-F1D4-9E95-4E77C8A988CC}"/>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 name="Freeform 60">
            <a:extLst>
              <a:ext uri="{FF2B5EF4-FFF2-40B4-BE49-F238E27FC236}">
                <a16:creationId xmlns:a16="http://schemas.microsoft.com/office/drawing/2014/main" id="{601E2A29-3DE5-CC55-B998-E8BCC521FFB1}"/>
              </a:ext>
            </a:extLst>
          </p:cNvPr>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64" name="Group 64">
            <a:extLst>
              <a:ext uri="{FF2B5EF4-FFF2-40B4-BE49-F238E27FC236}">
                <a16:creationId xmlns:a16="http://schemas.microsoft.com/office/drawing/2014/main" id="{1C5EE614-5C78-83B0-0625-E85CE78C1553}"/>
              </a:ext>
            </a:extLst>
          </p:cNvPr>
          <p:cNvGrpSpPr/>
          <p:nvPr/>
        </p:nvGrpSpPr>
        <p:grpSpPr>
          <a:xfrm>
            <a:off x="3914461" y="339139"/>
            <a:ext cx="2458318" cy="327637"/>
            <a:chOff x="0" y="0"/>
            <a:chExt cx="881006" cy="117418"/>
          </a:xfrm>
        </p:grpSpPr>
        <p:sp>
          <p:nvSpPr>
            <p:cNvPr id="65" name="Freeform 65">
              <a:extLst>
                <a:ext uri="{FF2B5EF4-FFF2-40B4-BE49-F238E27FC236}">
                  <a16:creationId xmlns:a16="http://schemas.microsoft.com/office/drawing/2014/main" id="{B7825643-74AC-239B-995A-FF3369856936}"/>
                </a:ext>
              </a:extLst>
            </p:cNvPr>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6" name="TextBox 66">
              <a:extLst>
                <a:ext uri="{FF2B5EF4-FFF2-40B4-BE49-F238E27FC236}">
                  <a16:creationId xmlns:a16="http://schemas.microsoft.com/office/drawing/2014/main" id="{A22625F3-4474-EEA2-4CF7-F30CBED53899}"/>
                </a:ext>
              </a:extLst>
            </p:cNvPr>
            <p:cNvSpPr txBox="1"/>
            <p:nvPr/>
          </p:nvSpPr>
          <p:spPr>
            <a:xfrm>
              <a:off x="0" y="66675"/>
              <a:ext cx="881006" cy="50743"/>
            </a:xfrm>
            <a:prstGeom prst="rect">
              <a:avLst/>
            </a:prstGeom>
          </p:spPr>
          <p:txBody>
            <a:bodyPr lIns="50800" tIns="50800" rIns="50800" bIns="50800" rtlCol="0" anchor="ctr"/>
            <a:lstStyle/>
            <a:p>
              <a:pPr marL="0" marR="0" lvl="0" indent="0" algn="ctr" defTabSz="914400" rtl="0" eaLnBrk="1" fontAlgn="auto" latinLnBrk="0" hangingPunct="1">
                <a:lnSpc>
                  <a:spcPts val="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Google Shape;92;p1">
            <a:extLst>
              <a:ext uri="{FF2B5EF4-FFF2-40B4-BE49-F238E27FC236}">
                <a16:creationId xmlns:a16="http://schemas.microsoft.com/office/drawing/2014/main" id="{6A553C1B-C4CE-1430-FA89-2366B235066A}"/>
              </a:ext>
            </a:extLst>
          </p:cNvPr>
          <p:cNvSpPr/>
          <p:nvPr/>
        </p:nvSpPr>
        <p:spPr>
          <a:xfrm>
            <a:off x="0" y="0"/>
            <a:ext cx="7556500" cy="1408857"/>
          </a:xfrm>
          <a:prstGeom prst="flowChartDocument">
            <a:avLst/>
          </a:prstGeom>
          <a:solidFill>
            <a:srgbClr val="EA550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0" name="Google Shape;95;p1">
            <a:extLst>
              <a:ext uri="{FF2B5EF4-FFF2-40B4-BE49-F238E27FC236}">
                <a16:creationId xmlns:a16="http://schemas.microsoft.com/office/drawing/2014/main" id="{2EDEDD06-6CBF-E70E-51ED-B2138602CC28}"/>
              </a:ext>
            </a:extLst>
          </p:cNvPr>
          <p:cNvSpPr txBox="1"/>
          <p:nvPr/>
        </p:nvSpPr>
        <p:spPr>
          <a:xfrm>
            <a:off x="315377" y="130980"/>
            <a:ext cx="3129961" cy="6955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27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郡山りょう</a:t>
            </a:r>
            <a:endParaRPr kumimoji="0"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 name="Google Shape;96;p1">
            <a:extLst>
              <a:ext uri="{FF2B5EF4-FFF2-40B4-BE49-F238E27FC236}">
                <a16:creationId xmlns:a16="http://schemas.microsoft.com/office/drawing/2014/main" id="{D8E5CF68-3B48-3FD6-2DC3-14BC6D9E338A}"/>
              </a:ext>
            </a:extLst>
          </p:cNvPr>
          <p:cNvSpPr txBox="1"/>
          <p:nvPr/>
        </p:nvSpPr>
        <p:spPr>
          <a:xfrm>
            <a:off x="335773" y="602141"/>
            <a:ext cx="3742250"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マンスリーレポート</a:t>
            </a:r>
            <a:r>
              <a:rPr kumimoji="0" lang="ja-JP" altLang="en-US" sz="3600" b="0" i="0" u="none" strike="noStrike" kern="120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mn-cs"/>
                <a:sym typeface="Arial"/>
              </a:rPr>
              <a:t>  </a:t>
            </a:r>
            <a:endParaRPr kumimoji="0" sz="20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4" name="Google Shape;97;p1">
            <a:extLst>
              <a:ext uri="{FF2B5EF4-FFF2-40B4-BE49-F238E27FC236}">
                <a16:creationId xmlns:a16="http://schemas.microsoft.com/office/drawing/2014/main" id="{9C565D65-C5E5-6852-7D75-EF2E39DFE83F}"/>
              </a:ext>
            </a:extLst>
          </p:cNvPr>
          <p:cNvSpPr txBox="1"/>
          <p:nvPr/>
        </p:nvSpPr>
        <p:spPr>
          <a:xfrm>
            <a:off x="2940050" y="156632"/>
            <a:ext cx="1085133" cy="641201"/>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ts val="25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alibri"/>
                <a:sym typeface="Calibri"/>
              </a:rPr>
              <a:t>2025</a:t>
            </a:r>
            <a:endParaRPr lang="en-US" altLang="ja-JP" b="1" dirty="0">
              <a:solidFill>
                <a:srgbClr val="FFFFFF"/>
              </a:solidFill>
              <a:latin typeface="BIZ UDPゴシック" panose="020B0400000000000000" pitchFamily="50" charset="-128"/>
              <a:ea typeface="BIZ UDPゴシック" panose="020B0400000000000000" pitchFamily="50" charset="-128"/>
              <a:cs typeface="Calibri"/>
              <a:sym typeface="Calibri"/>
            </a:endParaRPr>
          </a:p>
          <a:p>
            <a:pPr marL="0" marR="0" lvl="0" indent="0" defTabSz="914400" rtl="0" eaLnBrk="1" fontAlgn="auto" latinLnBrk="0" hangingPunct="1">
              <a:lnSpc>
                <a:spcPts val="2500"/>
              </a:lnSpc>
              <a:spcBef>
                <a:spcPts val="0"/>
              </a:spcBef>
              <a:spcAft>
                <a:spcPts val="0"/>
              </a:spcAft>
              <a:buClrTx/>
              <a:buSzTx/>
              <a:buFontTx/>
              <a:buNone/>
              <a:tabLst/>
              <a:defRPr/>
            </a:pPr>
            <a:r>
              <a:rPr lang="en-US" altLang="ja-JP" sz="2499" b="1" dirty="0">
                <a:solidFill>
                  <a:srgbClr val="FFFFFF"/>
                </a:solidFill>
                <a:latin typeface="BIZ UDPゴシック" panose="020B0400000000000000" pitchFamily="50" charset="-128"/>
                <a:ea typeface="BIZ UDPゴシック" panose="020B0400000000000000" pitchFamily="50" charset="-128"/>
                <a:cs typeface="Calibri"/>
                <a:sym typeface="Calibri"/>
              </a:rPr>
              <a:t>12</a:t>
            </a:r>
            <a:r>
              <a:rPr kumimoji="0" lang="ja-JP" altLang="en-US" sz="2499"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alibri"/>
                <a:sym typeface="Calibri"/>
              </a:rPr>
              <a:t>月号</a:t>
            </a: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9E0B22A1-79BB-672F-79B5-624C5406C673}"/>
              </a:ext>
            </a:extLst>
          </p:cNvPr>
          <p:cNvGrpSpPr/>
          <p:nvPr/>
        </p:nvGrpSpPr>
        <p:grpSpPr>
          <a:xfrm>
            <a:off x="4145798" y="160381"/>
            <a:ext cx="2209158" cy="866813"/>
            <a:chOff x="4188691" y="341947"/>
            <a:chExt cx="2248496" cy="936674"/>
          </a:xfrm>
        </p:grpSpPr>
        <p:sp>
          <p:nvSpPr>
            <p:cNvPr id="17" name="Google Shape;100;p1">
              <a:extLst>
                <a:ext uri="{FF2B5EF4-FFF2-40B4-BE49-F238E27FC236}">
                  <a16:creationId xmlns:a16="http://schemas.microsoft.com/office/drawing/2014/main" id="{E4CD6BD7-F5B8-8A4A-047F-41712BC551EF}"/>
                </a:ext>
              </a:extLst>
            </p:cNvPr>
            <p:cNvSpPr/>
            <p:nvPr/>
          </p:nvSpPr>
          <p:spPr>
            <a:xfrm>
              <a:off x="4188691" y="341947"/>
              <a:ext cx="2248496" cy="936674"/>
            </a:xfrm>
            <a:prstGeom prst="roundRect">
              <a:avLst>
                <a:gd name="adj" fmla="val 2733"/>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18" name="Google Shape;101;p1">
              <a:extLst>
                <a:ext uri="{FF2B5EF4-FFF2-40B4-BE49-F238E27FC236}">
                  <a16:creationId xmlns:a16="http://schemas.microsoft.com/office/drawing/2014/main" id="{88293337-25C9-98AF-856E-D31EA922191D}"/>
                </a:ext>
              </a:extLst>
            </p:cNvPr>
            <p:cNvGrpSpPr/>
            <p:nvPr/>
          </p:nvGrpSpPr>
          <p:grpSpPr>
            <a:xfrm>
              <a:off x="4900394" y="488712"/>
              <a:ext cx="1476701" cy="675998"/>
              <a:chOff x="4809616" y="453141"/>
              <a:chExt cx="1476701" cy="675998"/>
            </a:xfrm>
          </p:grpSpPr>
          <p:sp>
            <p:nvSpPr>
              <p:cNvPr id="35" name="Google Shape;107;p1">
                <a:extLst>
                  <a:ext uri="{FF2B5EF4-FFF2-40B4-BE49-F238E27FC236}">
                    <a16:creationId xmlns:a16="http://schemas.microsoft.com/office/drawing/2014/main" id="{234BD417-2FFF-AD15-A5E8-77B3323FA0A5}"/>
                  </a:ext>
                </a:extLst>
              </p:cNvPr>
              <p:cNvSpPr txBox="1"/>
              <p:nvPr/>
            </p:nvSpPr>
            <p:spPr>
              <a:xfrm>
                <a:off x="4809616" y="453141"/>
                <a:ext cx="1476701" cy="558738"/>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4999"/>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BIZ UDGothic"/>
                    <a:sym typeface="BIZ UDGothic"/>
                  </a:rPr>
                  <a:t>LINE</a:t>
                </a: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BIZ UDGothic"/>
                    <a:sym typeface="BIZ UDGothic"/>
                  </a:rPr>
                  <a:t>公式の</a:t>
                </a: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rPr>
                  <a:t>登録</a:t>
                </a:r>
                <a:endParaRPr kumimoji="0" lang="en-US" altLang="ja-JP"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endParaRPr>
              </a:p>
              <a:p>
                <a:pPr marL="0" marR="0" lvl="0" indent="0" algn="just" defTabSz="914400" rtl="0" eaLnBrk="1" fontAlgn="auto" latinLnBrk="0" hangingPunct="1">
                  <a:lnSpc>
                    <a:spcPct val="104999"/>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sym typeface="BIZ UDGothic"/>
                  </a:rPr>
                  <a:t>お願いします！</a:t>
                </a:r>
                <a:endParaRPr kumimoji="0" sz="4800" b="0" i="0" u="none" strike="noStrike" kern="1200" cap="none" spc="0" normalizeH="0" baseline="0" noProof="0" dirty="0">
                  <a:ln>
                    <a:noFill/>
                  </a:ln>
                  <a:solidFill>
                    <a:srgbClr val="00B050"/>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Google Shape;108;p1">
                <a:extLst>
                  <a:ext uri="{FF2B5EF4-FFF2-40B4-BE49-F238E27FC236}">
                    <a16:creationId xmlns:a16="http://schemas.microsoft.com/office/drawing/2014/main" id="{8E1FC71A-7ADE-AD65-B2E4-D1FF9D57D2F0}"/>
                  </a:ext>
                </a:extLst>
              </p:cNvPr>
              <p:cNvSpPr/>
              <p:nvPr/>
            </p:nvSpPr>
            <p:spPr>
              <a:xfrm rot="16204817">
                <a:off x="6028837" y="929013"/>
                <a:ext cx="146018" cy="254234"/>
              </a:xfrm>
              <a:custGeom>
                <a:avLst/>
                <a:gdLst/>
                <a:ahLst/>
                <a:cxnLst/>
                <a:rect l="l" t="t" r="r" b="b"/>
                <a:pathLst>
                  <a:path w="812800" h="711200" extrusionOk="0">
                    <a:moveTo>
                      <a:pt x="406400" y="711200"/>
                    </a:moveTo>
                    <a:lnTo>
                      <a:pt x="812800" y="0"/>
                    </a:lnTo>
                    <a:lnTo>
                      <a:pt x="0" y="0"/>
                    </a:lnTo>
                    <a:lnTo>
                      <a:pt x="406400" y="711200"/>
                    </a:lnTo>
                    <a:close/>
                  </a:path>
                </a:pathLst>
              </a:custGeom>
              <a:solidFill>
                <a:srgbClr val="00B05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pSp>
      </p:grpSp>
      <p:cxnSp>
        <p:nvCxnSpPr>
          <p:cNvPr id="34" name="直線コネクタ 33">
            <a:extLst>
              <a:ext uri="{FF2B5EF4-FFF2-40B4-BE49-F238E27FC236}">
                <a16:creationId xmlns:a16="http://schemas.microsoft.com/office/drawing/2014/main" id="{70ED036C-31DC-B5CE-CC37-3115E319EF42}"/>
              </a:ext>
            </a:extLst>
          </p:cNvPr>
          <p:cNvCxnSpPr>
            <a:cxnSpLocks/>
          </p:cNvCxnSpPr>
          <p:nvPr/>
        </p:nvCxnSpPr>
        <p:spPr>
          <a:xfrm>
            <a:off x="4845050" y="850900"/>
            <a:ext cx="12086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81" name="図 80" descr="口に手を当てている男性&#10;&#10;AI によって生成されたコンテンツは間違っている可能性があります。">
            <a:extLst>
              <a:ext uri="{FF2B5EF4-FFF2-40B4-BE49-F238E27FC236}">
                <a16:creationId xmlns:a16="http://schemas.microsoft.com/office/drawing/2014/main" id="{74D2A1C0-A084-9C8A-54E2-7472AB872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5111" y="166204"/>
            <a:ext cx="844113" cy="844113"/>
          </a:xfrm>
          <a:prstGeom prst="rect">
            <a:avLst/>
          </a:prstGeom>
        </p:spPr>
      </p:pic>
      <p:pic>
        <p:nvPicPr>
          <p:cNvPr id="1026" name="Picture 2">
            <a:extLst>
              <a:ext uri="{FF2B5EF4-FFF2-40B4-BE49-F238E27FC236}">
                <a16:creationId xmlns:a16="http://schemas.microsoft.com/office/drawing/2014/main" id="{4492B484-CEF4-7209-FA02-FD3AA3E02B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2873" y="166204"/>
            <a:ext cx="844113" cy="8441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77">
            <a:extLst>
              <a:ext uri="{FF2B5EF4-FFF2-40B4-BE49-F238E27FC236}">
                <a16:creationId xmlns:a16="http://schemas.microsoft.com/office/drawing/2014/main" id="{CB6949D2-3563-BBA1-5509-25E587EDE5A1}"/>
              </a:ext>
            </a:extLst>
          </p:cNvPr>
          <p:cNvSpPr txBox="1"/>
          <p:nvPr/>
        </p:nvSpPr>
        <p:spPr>
          <a:xfrm>
            <a:off x="2023681" y="1489374"/>
            <a:ext cx="5238123" cy="1617046"/>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臨時国会が始まり、</a:t>
            </a:r>
            <a:r>
              <a:rPr lang="ja-JP" altLang="en-US" sz="1600" u="sng"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所信表明演説</a:t>
            </a: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a:t>
            </a:r>
            <a:r>
              <a:rPr lang="ja-JP" altLang="en-US" sz="1600" u="sng"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代表質問</a:t>
            </a: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a:t>
            </a:r>
            <a:r>
              <a:rPr lang="ja-JP" altLang="en-US" sz="1600" u="sng"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予算委員会</a:t>
            </a: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が</a:t>
            </a:r>
            <a:endParaRPr lang="en-US" altLang="ja-JP"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始まりました。次号には、当選後初めての委員会質疑の様子を</a:t>
            </a:r>
            <a:endParaRPr lang="en-US" altLang="ja-JP"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掲載できるよう準備を進めています。</a:t>
            </a:r>
            <a:endParaRPr lang="en-US" altLang="ja-JP"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endParaRPr lang="en-US" altLang="ja-JP"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rPr>
              <a:t>皆さんからの「現場の声」を政治に反映するため、国会以外でも対話を続けています。今回はその具体的なやりとりを二つ掲載しました。これからも沢山の「現場の声」をお寄せください。</a:t>
            </a:r>
            <a:endParaRPr lang="en-US" altLang="ja-JP" sz="1600" dirty="0">
              <a:solidFill>
                <a:schemeClr val="tx1">
                  <a:lumMod val="85000"/>
                  <a:lumOff val="15000"/>
                </a:schemeClr>
              </a:solidFill>
              <a:latin typeface="UD デジタル 教科書体 NK" panose="02020400000000000000" pitchFamily="18" charset="-128"/>
              <a:ea typeface="UD デジタル 教科書体 NK" panose="02020400000000000000" pitchFamily="18" charset="-128"/>
            </a:endParaRPr>
          </a:p>
        </p:txBody>
      </p:sp>
      <p:pic>
        <p:nvPicPr>
          <p:cNvPr id="27" name="図 26">
            <a:extLst>
              <a:ext uri="{FF2B5EF4-FFF2-40B4-BE49-F238E27FC236}">
                <a16:creationId xmlns:a16="http://schemas.microsoft.com/office/drawing/2014/main" id="{B08DD90C-9D04-906A-7173-53267941A5B9}"/>
              </a:ext>
            </a:extLst>
          </p:cNvPr>
          <p:cNvPicPr>
            <a:picLocks noChangeAspect="1"/>
          </p:cNvPicPr>
          <p:nvPr/>
        </p:nvPicPr>
        <p:blipFill>
          <a:blip r:embed="rId7" cstate="print">
            <a:extLst>
              <a:ext uri="{28A0092B-C50C-407E-A947-70E740481C1C}">
                <a14:useLocalDpi xmlns:a14="http://schemas.microsoft.com/office/drawing/2010/main" val="0"/>
              </a:ext>
            </a:extLst>
          </a:blip>
          <a:srcRect l="11423" t="4075" r="18438" b="8238"/>
          <a:stretch>
            <a:fillRect/>
          </a:stretch>
        </p:blipFill>
        <p:spPr>
          <a:xfrm>
            <a:off x="345440" y="1416231"/>
            <a:ext cx="1676400" cy="2095807"/>
          </a:xfrm>
          <a:prstGeom prst="rect">
            <a:avLst/>
          </a:prstGeom>
        </p:spPr>
      </p:pic>
      <p:pic>
        <p:nvPicPr>
          <p:cNvPr id="28" name="Picture 4">
            <a:extLst>
              <a:ext uri="{FF2B5EF4-FFF2-40B4-BE49-F238E27FC236}">
                <a16:creationId xmlns:a16="http://schemas.microsoft.com/office/drawing/2014/main" id="{15DE6474-E979-9F89-8752-0D0DBE0DE8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2684" y="3121660"/>
            <a:ext cx="1397072" cy="33488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77">
            <a:extLst>
              <a:ext uri="{FF2B5EF4-FFF2-40B4-BE49-F238E27FC236}">
                <a16:creationId xmlns:a16="http://schemas.microsoft.com/office/drawing/2014/main" id="{49AF300B-3137-DA66-0B9A-3FC9FF7CCE50}"/>
              </a:ext>
            </a:extLst>
          </p:cNvPr>
          <p:cNvSpPr txBox="1"/>
          <p:nvPr/>
        </p:nvSpPr>
        <p:spPr>
          <a:xfrm>
            <a:off x="387350" y="3541146"/>
            <a:ext cx="6823333" cy="320601"/>
          </a:xfrm>
          <a:prstGeom prst="rect">
            <a:avLst/>
          </a:prstGeom>
          <a:ln>
            <a:noFill/>
          </a:ln>
        </p:spPr>
        <p:txBody>
          <a:bodyPr wrap="square" lIns="0" tIns="0" rIns="0" bIns="0"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200" dirty="0">
                <a:solidFill>
                  <a:srgbClr val="EA5504"/>
                </a:solidFill>
                <a:latin typeface="HGPSoeiKakugothicUB" panose="020B0900000000000000" pitchFamily="34" charset="-128"/>
                <a:ea typeface="HGPSoeiKakugothicUB" panose="020B0900000000000000" pitchFamily="34" charset="-128"/>
              </a:rPr>
              <a:t>■ 「現場の声」 で </a:t>
            </a:r>
            <a:r>
              <a:rPr lang="ja-JP" altLang="en-US" sz="2200" dirty="0">
                <a:solidFill>
                  <a:srgbClr val="FF0000"/>
                </a:solidFill>
                <a:latin typeface="HGPSoeiKakugothicUB" panose="020B0900000000000000" pitchFamily="34" charset="-128"/>
                <a:ea typeface="HGPSoeiKakugothicUB" panose="020B0900000000000000" pitchFamily="34" charset="-128"/>
              </a:rPr>
              <a:t>一歩前進！</a:t>
            </a:r>
            <a:endParaRPr kumimoji="0" lang="en-US" sz="2200" b="0" i="0" u="none" strike="noStrike" kern="1200" cap="none" spc="0" normalizeH="0" baseline="0" noProof="0" dirty="0">
              <a:ln>
                <a:noFill/>
              </a:ln>
              <a:solidFill>
                <a:srgbClr val="FF0000"/>
              </a:solidFill>
              <a:effectLst/>
              <a:uLnTx/>
              <a:uFillTx/>
              <a:latin typeface="HGPSoeiKakugothicUB" panose="020B0900000000000000" pitchFamily="34" charset="-128"/>
              <a:ea typeface="HGPSoeiKakugothicUB" panose="020B0900000000000000" pitchFamily="34" charset="-128"/>
              <a:cs typeface="+mn-cs"/>
            </a:endParaRPr>
          </a:p>
        </p:txBody>
      </p:sp>
      <p:grpSp>
        <p:nvGrpSpPr>
          <p:cNvPr id="1097" name="グループ化 1096">
            <a:extLst>
              <a:ext uri="{FF2B5EF4-FFF2-40B4-BE49-F238E27FC236}">
                <a16:creationId xmlns:a16="http://schemas.microsoft.com/office/drawing/2014/main" id="{B013965D-7D3F-E92D-7011-B73FEE75511C}"/>
              </a:ext>
            </a:extLst>
          </p:cNvPr>
          <p:cNvGrpSpPr/>
          <p:nvPr/>
        </p:nvGrpSpPr>
        <p:grpSpPr>
          <a:xfrm>
            <a:off x="348877" y="5497954"/>
            <a:ext cx="2076309" cy="612000"/>
            <a:chOff x="348877" y="5497954"/>
            <a:chExt cx="2076309" cy="612000"/>
          </a:xfrm>
        </p:grpSpPr>
        <p:pic>
          <p:nvPicPr>
            <p:cNvPr id="69" name="図 68">
              <a:extLst>
                <a:ext uri="{FF2B5EF4-FFF2-40B4-BE49-F238E27FC236}">
                  <a16:creationId xmlns:a16="http://schemas.microsoft.com/office/drawing/2014/main" id="{3CE93C97-6B68-9D37-B64D-665C257A28ED}"/>
                </a:ext>
              </a:extLst>
            </p:cNvPr>
            <p:cNvPicPr>
              <a:picLocks noChangeAspect="1"/>
            </p:cNvPicPr>
            <p:nvPr/>
          </p:nvPicPr>
          <p:blipFill>
            <a:blip r:embed="rId9" cstate="print">
              <a:extLst>
                <a:ext uri="{28A0092B-C50C-407E-A947-70E740481C1C}">
                  <a14:useLocalDpi xmlns:a14="http://schemas.microsoft.com/office/drawing/2010/main" val="0"/>
                </a:ext>
              </a:extLst>
            </a:blip>
            <a:srcRect l="2575" t="4004" r="37941" b="3290"/>
            <a:stretch>
              <a:fillRect/>
            </a:stretch>
          </p:blipFill>
          <p:spPr>
            <a:xfrm>
              <a:off x="348877" y="5497954"/>
              <a:ext cx="392684" cy="612000"/>
            </a:xfrm>
            <a:prstGeom prst="rect">
              <a:avLst/>
            </a:prstGeom>
          </p:spPr>
        </p:pic>
        <p:sp>
          <p:nvSpPr>
            <p:cNvPr id="70" name="吹き出し: 角を丸めた四角形 69">
              <a:extLst>
                <a:ext uri="{FF2B5EF4-FFF2-40B4-BE49-F238E27FC236}">
                  <a16:creationId xmlns:a16="http://schemas.microsoft.com/office/drawing/2014/main" id="{CBB1C080-D650-316B-4249-D77AD7877650}"/>
                </a:ext>
              </a:extLst>
            </p:cNvPr>
            <p:cNvSpPr/>
            <p:nvPr/>
          </p:nvSpPr>
          <p:spPr>
            <a:xfrm>
              <a:off x="789821" y="5499888"/>
              <a:ext cx="1635365" cy="551378"/>
            </a:xfrm>
            <a:prstGeom prst="wedgeRoundRectCallout">
              <a:avLst>
                <a:gd name="adj1" fmla="val -53170"/>
                <a:gd name="adj2" fmla="val 25730"/>
                <a:gd name="adj3" fmla="val 16667"/>
              </a:avLst>
            </a:prstGeom>
            <a:solidFill>
              <a:schemeClr val="bg1"/>
            </a:solidFill>
            <a:ln w="1905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TextBox 77">
              <a:extLst>
                <a:ext uri="{FF2B5EF4-FFF2-40B4-BE49-F238E27FC236}">
                  <a16:creationId xmlns:a16="http://schemas.microsoft.com/office/drawing/2014/main" id="{AD716EAC-E5B3-66B8-7CED-4381B62CE69A}"/>
                </a:ext>
              </a:extLst>
            </p:cNvPr>
            <p:cNvSpPr txBox="1"/>
            <p:nvPr/>
          </p:nvSpPr>
          <p:spPr>
            <a:xfrm>
              <a:off x="836152" y="5585699"/>
              <a:ext cx="1564904" cy="36567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000" b="1" dirty="0">
                  <a:solidFill>
                    <a:srgbClr val="003CB8"/>
                  </a:solidFill>
                  <a:latin typeface="Yu Gothic UI" panose="020B0500000000000000" pitchFamily="50" charset="-128"/>
                  <a:ea typeface="Yu Gothic UI" panose="020B0500000000000000" pitchFamily="50" charset="-128"/>
                </a:rPr>
                <a:t>小さな声</a:t>
              </a:r>
              <a:r>
                <a:rPr lang="ja-JP" altLang="en-US" sz="1000" dirty="0">
                  <a:latin typeface="Yu Gothic UI" panose="020B0500000000000000" pitchFamily="50" charset="-128"/>
                  <a:ea typeface="Yu Gothic UI" panose="020B0500000000000000" pitchFamily="50" charset="-128"/>
                </a:rPr>
                <a:t>でも伝える事で</a:t>
              </a:r>
              <a:r>
                <a:rPr lang="ja-JP" altLang="en-US" sz="1000" b="1" dirty="0">
                  <a:solidFill>
                    <a:srgbClr val="FF0000"/>
                  </a:solidFill>
                  <a:latin typeface="Yu Gothic UI" panose="020B0500000000000000" pitchFamily="50" charset="-128"/>
                  <a:ea typeface="Yu Gothic UI" panose="020B0500000000000000" pitchFamily="50" charset="-128"/>
                </a:rPr>
                <a:t>国政を動かせる</a:t>
              </a:r>
              <a:r>
                <a:rPr lang="ja-JP" altLang="en-US" sz="1000" dirty="0">
                  <a:latin typeface="Yu Gothic UI" panose="020B0500000000000000" pitchFamily="50" charset="-128"/>
                  <a:ea typeface="Yu Gothic UI" panose="020B0500000000000000" pitchFamily="50" charset="-128"/>
                </a:rPr>
                <a:t>可能性があります！</a:t>
              </a:r>
              <a:endParaRPr lang="en-US" altLang="ja-JP" sz="1000" dirty="0">
                <a:latin typeface="Yu Gothic UI" panose="020B0500000000000000" pitchFamily="50" charset="-128"/>
                <a:ea typeface="Yu Gothic UI" panose="020B0500000000000000" pitchFamily="50" charset="-128"/>
              </a:endParaRPr>
            </a:p>
          </p:txBody>
        </p:sp>
      </p:grpSp>
      <p:sp>
        <p:nvSpPr>
          <p:cNvPr id="87" name="TextBox 77">
            <a:extLst>
              <a:ext uri="{FF2B5EF4-FFF2-40B4-BE49-F238E27FC236}">
                <a16:creationId xmlns:a16="http://schemas.microsoft.com/office/drawing/2014/main" id="{19F16F7E-91B8-606F-DAE9-E2902F1E5693}"/>
              </a:ext>
            </a:extLst>
          </p:cNvPr>
          <p:cNvSpPr txBox="1"/>
          <p:nvPr/>
        </p:nvSpPr>
        <p:spPr>
          <a:xfrm>
            <a:off x="387350" y="6098032"/>
            <a:ext cx="6981213" cy="320601"/>
          </a:xfrm>
          <a:prstGeom prst="rect">
            <a:avLst/>
          </a:prstGeom>
          <a:ln>
            <a:noFill/>
          </a:ln>
        </p:spPr>
        <p:txBody>
          <a:bodyPr wrap="square" lIns="0" tIns="0" rIns="0" bIns="0" rtlCol="0" anchor="t">
            <a:spAutoFit/>
          </a:bodyPr>
          <a:lstStyle/>
          <a:p>
            <a:pPr lvl="0">
              <a:lnSpc>
                <a:spcPts val="2500"/>
              </a:lnSpc>
              <a:defRPr/>
            </a:pPr>
            <a:r>
              <a:rPr lang="ja-JP" altLang="en-US" sz="2200" dirty="0">
                <a:solidFill>
                  <a:srgbClr val="EA5504"/>
                </a:solidFill>
                <a:latin typeface="HGPSoeiKakugothicUB" panose="020B0900000000000000" pitchFamily="34" charset="-128"/>
                <a:ea typeface="HGPSoeiKakugothicUB" panose="020B0900000000000000" pitchFamily="34" charset="-128"/>
              </a:rPr>
              <a:t>■　</a:t>
            </a:r>
            <a:r>
              <a:rPr lang="ja-JP" altLang="en-US" sz="2200" dirty="0">
                <a:solidFill>
                  <a:srgbClr val="FF0000"/>
                </a:solidFill>
                <a:latin typeface="HGPSoeiKakugothicUB" panose="020B0900000000000000" pitchFamily="34" charset="-128"/>
                <a:ea typeface="HGPSoeiKakugothicUB" panose="020B0900000000000000" pitchFamily="34" charset="-128"/>
              </a:rPr>
              <a:t>過労死基準</a:t>
            </a:r>
            <a:r>
              <a:rPr lang="ja-JP" altLang="en-US" sz="2200" dirty="0">
                <a:solidFill>
                  <a:srgbClr val="EA5504"/>
                </a:solidFill>
                <a:latin typeface="HGPSoeiKakugothicUB" panose="020B0900000000000000" pitchFamily="34" charset="-128"/>
                <a:ea typeface="HGPSoeiKakugothicUB" panose="020B0900000000000000" pitchFamily="34" charset="-128"/>
              </a:rPr>
              <a:t>を超えても働きたい人ってそんなにいるの？</a:t>
            </a:r>
            <a:endParaRPr kumimoji="0" lang="en-US" sz="2200" b="0" i="0" u="none" strike="noStrike" kern="1200" cap="none" spc="0" normalizeH="0" baseline="0" noProof="0" dirty="0">
              <a:ln>
                <a:noFill/>
              </a:ln>
              <a:solidFill>
                <a:srgbClr val="EA5504"/>
              </a:solidFill>
              <a:effectLst/>
              <a:uLnTx/>
              <a:uFillTx/>
              <a:latin typeface="HGPSoeiKakugothicUB" panose="020B0900000000000000" pitchFamily="34" charset="-128"/>
              <a:ea typeface="HGPSoeiKakugothicUB" panose="020B0900000000000000" pitchFamily="34" charset="-128"/>
              <a:cs typeface="+mn-cs"/>
            </a:endParaRPr>
          </a:p>
        </p:txBody>
      </p:sp>
      <p:grpSp>
        <p:nvGrpSpPr>
          <p:cNvPr id="46" name="グループ化 45">
            <a:extLst>
              <a:ext uri="{FF2B5EF4-FFF2-40B4-BE49-F238E27FC236}">
                <a16:creationId xmlns:a16="http://schemas.microsoft.com/office/drawing/2014/main" id="{110ECF96-BBB2-7116-4720-BB16087556F5}"/>
              </a:ext>
            </a:extLst>
          </p:cNvPr>
          <p:cNvGrpSpPr/>
          <p:nvPr/>
        </p:nvGrpSpPr>
        <p:grpSpPr>
          <a:xfrm>
            <a:off x="5229884" y="8035036"/>
            <a:ext cx="1590016" cy="705333"/>
            <a:chOff x="5229884" y="8311577"/>
            <a:chExt cx="1590016" cy="705333"/>
          </a:xfrm>
        </p:grpSpPr>
        <p:sp>
          <p:nvSpPr>
            <p:cNvPr id="104" name="吹き出し: 角を丸めた四角形 103">
              <a:extLst>
                <a:ext uri="{FF2B5EF4-FFF2-40B4-BE49-F238E27FC236}">
                  <a16:creationId xmlns:a16="http://schemas.microsoft.com/office/drawing/2014/main" id="{D5967C5B-8C9B-C259-CC6E-E1665814AEDD}"/>
                </a:ext>
              </a:extLst>
            </p:cNvPr>
            <p:cNvSpPr/>
            <p:nvPr/>
          </p:nvSpPr>
          <p:spPr>
            <a:xfrm>
              <a:off x="5229884" y="8311577"/>
              <a:ext cx="1590016" cy="705333"/>
            </a:xfrm>
            <a:prstGeom prst="wedgeRoundRectCallout">
              <a:avLst>
                <a:gd name="adj1" fmla="val 46469"/>
                <a:gd name="adj2" fmla="val 72582"/>
                <a:gd name="adj3" fmla="val 16667"/>
              </a:avLst>
            </a:prstGeom>
            <a:solidFill>
              <a:schemeClr val="bg1"/>
            </a:solidFill>
            <a:ln w="19050">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TextBox 77">
              <a:extLst>
                <a:ext uri="{FF2B5EF4-FFF2-40B4-BE49-F238E27FC236}">
                  <a16:creationId xmlns:a16="http://schemas.microsoft.com/office/drawing/2014/main" id="{E7BEDE15-B6FB-33F8-9FD2-084BBDF2CEE9}"/>
                </a:ext>
              </a:extLst>
            </p:cNvPr>
            <p:cNvSpPr txBox="1"/>
            <p:nvPr/>
          </p:nvSpPr>
          <p:spPr>
            <a:xfrm>
              <a:off x="5250591" y="8388787"/>
              <a:ext cx="1545180" cy="560923"/>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100" b="1" dirty="0">
                  <a:solidFill>
                    <a:srgbClr val="0070C0"/>
                  </a:solidFill>
                  <a:latin typeface="Yu Gothic UI" panose="020B0500000000000000" pitchFamily="50" charset="-128"/>
                  <a:ea typeface="Yu Gothic UI" panose="020B0500000000000000" pitchFamily="50" charset="-128"/>
                </a:rPr>
                <a:t>根拠となる「データ」が乏しい</a:t>
              </a:r>
              <a:endParaRPr lang="en-US" altLang="ja-JP" sz="1100" b="1" dirty="0">
                <a:solidFill>
                  <a:srgbClr val="0070C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100" dirty="0">
                  <a:latin typeface="Yu Gothic UI" panose="020B0500000000000000" pitchFamily="50" charset="-128"/>
                  <a:ea typeface="Yu Gothic UI" panose="020B0500000000000000" pitchFamily="50" charset="-128"/>
                </a:rPr>
                <a:t>状態で法律が作られることがあるので</a:t>
              </a:r>
              <a:r>
                <a:rPr lang="ja-JP" altLang="en-US" sz="1100" b="1" dirty="0">
                  <a:solidFill>
                    <a:srgbClr val="FF0000"/>
                  </a:solidFill>
                  <a:latin typeface="Yu Gothic UI" panose="020B0500000000000000" pitchFamily="50" charset="-128"/>
                  <a:ea typeface="Yu Gothic UI" panose="020B0500000000000000" pitchFamily="50" charset="-128"/>
                </a:rPr>
                <a:t>注意が必要</a:t>
              </a:r>
              <a:r>
                <a:rPr lang="ja-JP" altLang="en-US" sz="1100" dirty="0">
                  <a:latin typeface="Yu Gothic UI" panose="020B0500000000000000" pitchFamily="50" charset="-128"/>
                  <a:ea typeface="Yu Gothic UI" panose="020B0500000000000000" pitchFamily="50" charset="-128"/>
                </a:rPr>
                <a:t>です</a:t>
              </a:r>
              <a:r>
                <a:rPr lang="en-US" altLang="ja-JP" sz="1100" dirty="0">
                  <a:latin typeface="Yu Gothic UI" panose="020B0500000000000000" pitchFamily="50" charset="-128"/>
                  <a:ea typeface="Yu Gothic UI" panose="020B0500000000000000" pitchFamily="50" charset="-128"/>
                </a:rPr>
                <a:t>!</a:t>
              </a:r>
              <a:endParaRPr lang="ja-JP" altLang="en-US" sz="1100" dirty="0">
                <a:latin typeface="Yu Gothic UI" panose="020B0500000000000000" pitchFamily="50" charset="-128"/>
                <a:ea typeface="Yu Gothic UI" panose="020B0500000000000000" pitchFamily="50" charset="-128"/>
              </a:endParaRPr>
            </a:p>
          </p:txBody>
        </p:sp>
      </p:grpSp>
      <p:grpSp>
        <p:nvGrpSpPr>
          <p:cNvPr id="52" name="グループ化 51">
            <a:extLst>
              <a:ext uri="{FF2B5EF4-FFF2-40B4-BE49-F238E27FC236}">
                <a16:creationId xmlns:a16="http://schemas.microsoft.com/office/drawing/2014/main" id="{2373AB79-A66B-0F57-95E0-AE2799D0DA56}"/>
              </a:ext>
            </a:extLst>
          </p:cNvPr>
          <p:cNvGrpSpPr/>
          <p:nvPr/>
        </p:nvGrpSpPr>
        <p:grpSpPr>
          <a:xfrm>
            <a:off x="2263394" y="3904006"/>
            <a:ext cx="5293106" cy="540000"/>
            <a:chOff x="2457021" y="3904006"/>
            <a:chExt cx="5293106" cy="540000"/>
          </a:xfrm>
        </p:grpSpPr>
        <p:sp>
          <p:nvSpPr>
            <p:cNvPr id="2" name="正方形/長方形 1">
              <a:extLst>
                <a:ext uri="{FF2B5EF4-FFF2-40B4-BE49-F238E27FC236}">
                  <a16:creationId xmlns:a16="http://schemas.microsoft.com/office/drawing/2014/main" id="{26C7BB92-EC0A-DC28-7AF8-5242DABB8630}"/>
                </a:ext>
              </a:extLst>
            </p:cNvPr>
            <p:cNvSpPr/>
            <p:nvPr/>
          </p:nvSpPr>
          <p:spPr>
            <a:xfrm>
              <a:off x="2457021" y="3904006"/>
              <a:ext cx="5293106" cy="540000"/>
            </a:xfrm>
            <a:prstGeom prst="rect">
              <a:avLst/>
            </a:prstGeom>
            <a:solidFill>
              <a:srgbClr val="F8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TextBox 77">
              <a:extLst>
                <a:ext uri="{FF2B5EF4-FFF2-40B4-BE49-F238E27FC236}">
                  <a16:creationId xmlns:a16="http://schemas.microsoft.com/office/drawing/2014/main" id="{0B9233D4-9998-A575-890D-1257EA090726}"/>
                </a:ext>
              </a:extLst>
            </p:cNvPr>
            <p:cNvSpPr txBox="1"/>
            <p:nvPr/>
          </p:nvSpPr>
          <p:spPr>
            <a:xfrm>
              <a:off x="3522774" y="3969710"/>
              <a:ext cx="3582285" cy="408593"/>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現場から</a:t>
              </a:r>
              <a:r>
                <a:rPr lang="ja-JP" altLang="en-US" sz="1200" b="1" dirty="0">
                  <a:solidFill>
                    <a:srgbClr val="FF0000"/>
                  </a:solidFill>
                  <a:latin typeface="Yu Gothic UI" panose="020B0500000000000000" pitchFamily="50" charset="-128"/>
                  <a:ea typeface="Yu Gothic UI" panose="020B0500000000000000" pitchFamily="50" charset="-128"/>
                </a:rPr>
                <a:t>「技能検定試験の不合格理由を知りたい」</a:t>
              </a:r>
              <a:r>
                <a:rPr lang="ja-JP" altLang="en-US" sz="1200" b="1" dirty="0">
                  <a:latin typeface="Yu Gothic UI" panose="020B0500000000000000" pitchFamily="50" charset="-128"/>
                  <a:ea typeface="Yu Gothic UI" panose="020B0500000000000000" pitchFamily="50" charset="-128"/>
                </a:rPr>
                <a:t>という</a:t>
              </a:r>
              <a:endParaRPr lang="en-US" altLang="ja-JP" sz="1200" b="1" dirty="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声があるので、フィードバックをすることはできませんか？</a:t>
              </a:r>
              <a:endParaRPr lang="en-US" altLang="ja-JP" sz="1200" b="1" dirty="0">
                <a:latin typeface="Yu Gothic UI" panose="020B0500000000000000" pitchFamily="50" charset="-128"/>
                <a:ea typeface="Yu Gothic UI" panose="020B0500000000000000" pitchFamily="50" charset="-128"/>
              </a:endParaRPr>
            </a:p>
          </p:txBody>
        </p:sp>
      </p:grpSp>
      <p:grpSp>
        <p:nvGrpSpPr>
          <p:cNvPr id="48" name="グループ化 47">
            <a:extLst>
              <a:ext uri="{FF2B5EF4-FFF2-40B4-BE49-F238E27FC236}">
                <a16:creationId xmlns:a16="http://schemas.microsoft.com/office/drawing/2014/main" id="{912CA0D3-CC05-B4D4-2EA0-4EC42BAEDA73}"/>
              </a:ext>
            </a:extLst>
          </p:cNvPr>
          <p:cNvGrpSpPr/>
          <p:nvPr/>
        </p:nvGrpSpPr>
        <p:grpSpPr>
          <a:xfrm>
            <a:off x="2458572" y="4982373"/>
            <a:ext cx="5097928" cy="540000"/>
            <a:chOff x="2652199" y="4833368"/>
            <a:chExt cx="5097928" cy="540000"/>
          </a:xfrm>
        </p:grpSpPr>
        <p:sp>
          <p:nvSpPr>
            <p:cNvPr id="7" name="正方形/長方形 6">
              <a:extLst>
                <a:ext uri="{FF2B5EF4-FFF2-40B4-BE49-F238E27FC236}">
                  <a16:creationId xmlns:a16="http://schemas.microsoft.com/office/drawing/2014/main" id="{3DF68418-D6E0-1DC3-D5C4-6E4F691E3106}"/>
                </a:ext>
              </a:extLst>
            </p:cNvPr>
            <p:cNvSpPr/>
            <p:nvPr/>
          </p:nvSpPr>
          <p:spPr>
            <a:xfrm>
              <a:off x="2652199" y="4833368"/>
              <a:ext cx="5097928" cy="540000"/>
            </a:xfrm>
            <a:prstGeom prst="rect">
              <a:avLst/>
            </a:prstGeom>
            <a:solidFill>
              <a:srgbClr val="F8E5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TextBox 77">
              <a:extLst>
                <a:ext uri="{FF2B5EF4-FFF2-40B4-BE49-F238E27FC236}">
                  <a16:creationId xmlns:a16="http://schemas.microsoft.com/office/drawing/2014/main" id="{5DB1EB5B-6D14-7918-6B47-D96D758A9A08}"/>
                </a:ext>
              </a:extLst>
            </p:cNvPr>
            <p:cNvSpPr txBox="1"/>
            <p:nvPr/>
          </p:nvSpPr>
          <p:spPr>
            <a:xfrm>
              <a:off x="3522773" y="4917644"/>
              <a:ext cx="3644851" cy="37144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個別ではなく、試験結果から分析した</a:t>
              </a:r>
              <a:r>
                <a:rPr lang="ja-JP" altLang="en-US" sz="1200" b="1" dirty="0">
                  <a:solidFill>
                    <a:srgbClr val="FF0000"/>
                  </a:solidFill>
                  <a:latin typeface="Yu Gothic UI" panose="020B0500000000000000" pitchFamily="50" charset="-128"/>
                  <a:ea typeface="Yu Gothic UI" panose="020B0500000000000000" pitchFamily="50" charset="-128"/>
                </a:rPr>
                <a:t>「傾向と対策」</a:t>
              </a:r>
              <a:r>
                <a:rPr lang="ja-JP" altLang="en-US" sz="1200" b="1" dirty="0">
                  <a:latin typeface="Yu Gothic UI" panose="020B0500000000000000" pitchFamily="50" charset="-128"/>
                  <a:ea typeface="Yu Gothic UI" panose="020B0500000000000000" pitchFamily="50" charset="-128"/>
                </a:rPr>
                <a:t>という</a:t>
              </a:r>
              <a:endParaRPr lang="en-US" altLang="ja-JP" sz="1200" b="1" dirty="0">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形式での公表であれば、懸念点を払拭できませんか？</a:t>
              </a:r>
              <a:endParaRPr lang="en-US" altLang="ja-JP" sz="1200" b="1" dirty="0">
                <a:latin typeface="Yu Gothic UI" panose="020B0500000000000000" pitchFamily="50" charset="-128"/>
                <a:ea typeface="Yu Gothic UI" panose="020B0500000000000000" pitchFamily="50" charset="-128"/>
              </a:endParaRPr>
            </a:p>
          </p:txBody>
        </p:sp>
      </p:grpSp>
      <p:grpSp>
        <p:nvGrpSpPr>
          <p:cNvPr id="50" name="グループ化 49">
            <a:extLst>
              <a:ext uri="{FF2B5EF4-FFF2-40B4-BE49-F238E27FC236}">
                <a16:creationId xmlns:a16="http://schemas.microsoft.com/office/drawing/2014/main" id="{FD1EE2DF-76CF-539E-FB83-A4F070639ECD}"/>
              </a:ext>
            </a:extLst>
          </p:cNvPr>
          <p:cNvGrpSpPr/>
          <p:nvPr/>
        </p:nvGrpSpPr>
        <p:grpSpPr>
          <a:xfrm>
            <a:off x="2263394" y="4442437"/>
            <a:ext cx="5293106" cy="540000"/>
            <a:chOff x="2457021" y="4365441"/>
            <a:chExt cx="5293106" cy="540000"/>
          </a:xfrm>
        </p:grpSpPr>
        <p:sp>
          <p:nvSpPr>
            <p:cNvPr id="3" name="正方形/長方形 2">
              <a:extLst>
                <a:ext uri="{FF2B5EF4-FFF2-40B4-BE49-F238E27FC236}">
                  <a16:creationId xmlns:a16="http://schemas.microsoft.com/office/drawing/2014/main" id="{98C99E9D-3C6D-4096-5E00-8B9B94A815FC}"/>
                </a:ext>
              </a:extLst>
            </p:cNvPr>
            <p:cNvSpPr/>
            <p:nvPr/>
          </p:nvSpPr>
          <p:spPr>
            <a:xfrm>
              <a:off x="2457021" y="4365441"/>
              <a:ext cx="5293106" cy="540000"/>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TextBox 77">
              <a:extLst>
                <a:ext uri="{FF2B5EF4-FFF2-40B4-BE49-F238E27FC236}">
                  <a16:creationId xmlns:a16="http://schemas.microsoft.com/office/drawing/2014/main" id="{678FD257-FFBE-1524-3315-79DDEBA3549E}"/>
                </a:ext>
              </a:extLst>
            </p:cNvPr>
            <p:cNvSpPr txBox="1"/>
            <p:nvPr/>
          </p:nvSpPr>
          <p:spPr>
            <a:xfrm>
              <a:off x="3522774" y="4449717"/>
              <a:ext cx="3644852" cy="37144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個別に不合格の理由を通知してしまうと</a:t>
              </a:r>
              <a:r>
                <a:rPr lang="ja-JP" altLang="en-US" sz="1200" b="1" dirty="0">
                  <a:solidFill>
                    <a:srgbClr val="0070C0"/>
                  </a:solidFill>
                  <a:latin typeface="Yu Gothic UI" panose="020B0500000000000000" pitchFamily="50" charset="-128"/>
                  <a:ea typeface="Yu Gothic UI" panose="020B0500000000000000" pitchFamily="50" charset="-128"/>
                </a:rPr>
                <a:t>個人の技術習熟に</a:t>
              </a:r>
              <a:endParaRPr lang="en-US" altLang="ja-JP" sz="1200" b="1" dirty="0">
                <a:solidFill>
                  <a:srgbClr val="0070C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solidFill>
                    <a:srgbClr val="0070C0"/>
                  </a:solidFill>
                  <a:latin typeface="Yu Gothic UI" panose="020B0500000000000000" pitchFamily="50" charset="-128"/>
                  <a:ea typeface="Yu Gothic UI" panose="020B0500000000000000" pitchFamily="50" charset="-128"/>
                </a:rPr>
                <a:t>偏りが生じる懸念</a:t>
              </a:r>
              <a:r>
                <a:rPr lang="ja-JP" altLang="en-US" sz="1200" b="1" dirty="0">
                  <a:latin typeface="Yu Gothic UI" panose="020B0500000000000000" pitchFamily="50" charset="-128"/>
                  <a:ea typeface="Yu Gothic UI" panose="020B0500000000000000" pitchFamily="50" charset="-128"/>
                </a:rPr>
                <a:t>があるため、難しい</a:t>
              </a:r>
              <a:r>
                <a:rPr lang="en-US" altLang="ja-JP" sz="1200" b="1" dirty="0">
                  <a:latin typeface="Yu Gothic UI" panose="020B0500000000000000" pitchFamily="50" charset="-128"/>
                  <a:ea typeface="Yu Gothic UI" panose="020B0500000000000000" pitchFamily="50" charset="-128"/>
                </a:rPr>
                <a:t>...</a:t>
              </a:r>
              <a:r>
                <a:rPr lang="ja-JP" altLang="en-US" sz="1200" b="1" dirty="0">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p:txBody>
        </p:sp>
      </p:grpSp>
      <p:grpSp>
        <p:nvGrpSpPr>
          <p:cNvPr id="43" name="グループ化 42">
            <a:extLst>
              <a:ext uri="{FF2B5EF4-FFF2-40B4-BE49-F238E27FC236}">
                <a16:creationId xmlns:a16="http://schemas.microsoft.com/office/drawing/2014/main" id="{A9458BA6-B279-65C8-99EF-B28FBB8E8D5A}"/>
              </a:ext>
            </a:extLst>
          </p:cNvPr>
          <p:cNvGrpSpPr/>
          <p:nvPr/>
        </p:nvGrpSpPr>
        <p:grpSpPr>
          <a:xfrm>
            <a:off x="2458572" y="5519932"/>
            <a:ext cx="5097928" cy="540000"/>
            <a:chOff x="2652199" y="5305014"/>
            <a:chExt cx="5097928" cy="540000"/>
          </a:xfrm>
        </p:grpSpPr>
        <p:sp>
          <p:nvSpPr>
            <p:cNvPr id="12" name="正方形/長方形 11">
              <a:extLst>
                <a:ext uri="{FF2B5EF4-FFF2-40B4-BE49-F238E27FC236}">
                  <a16:creationId xmlns:a16="http://schemas.microsoft.com/office/drawing/2014/main" id="{294F512A-5ED0-0010-9B1A-6D3B23810757}"/>
                </a:ext>
              </a:extLst>
            </p:cNvPr>
            <p:cNvSpPr/>
            <p:nvPr/>
          </p:nvSpPr>
          <p:spPr>
            <a:xfrm>
              <a:off x="2652199" y="5305014"/>
              <a:ext cx="5097928" cy="540000"/>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TextBox 77">
              <a:extLst>
                <a:ext uri="{FF2B5EF4-FFF2-40B4-BE49-F238E27FC236}">
                  <a16:creationId xmlns:a16="http://schemas.microsoft.com/office/drawing/2014/main" id="{3934D1F9-FC07-EDA2-8568-89DC48633640}"/>
                </a:ext>
              </a:extLst>
            </p:cNvPr>
            <p:cNvSpPr txBox="1"/>
            <p:nvPr/>
          </p:nvSpPr>
          <p:spPr>
            <a:xfrm>
              <a:off x="3531818" y="5485470"/>
              <a:ext cx="3582287" cy="17908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確かに、それであれば</a:t>
              </a:r>
              <a:r>
                <a:rPr lang="ja-JP" altLang="en-US" sz="1200" b="1" dirty="0">
                  <a:solidFill>
                    <a:srgbClr val="FF0000"/>
                  </a:solidFill>
                  <a:latin typeface="Yu Gothic UI" panose="020B0500000000000000" pitchFamily="50" charset="-128"/>
                  <a:ea typeface="Yu Gothic UI" panose="020B0500000000000000" pitchFamily="50" charset="-128"/>
                </a:rPr>
                <a:t>検討の価値がある</a:t>
              </a:r>
              <a:r>
                <a:rPr lang="ja-JP" altLang="en-US" sz="1200" b="1" dirty="0">
                  <a:latin typeface="Yu Gothic UI" panose="020B0500000000000000" pitchFamily="50" charset="-128"/>
                  <a:ea typeface="Yu Gothic UI" panose="020B0500000000000000" pitchFamily="50" charset="-128"/>
                </a:rPr>
                <a:t>ので持ち帰ります。</a:t>
              </a:r>
              <a:endParaRPr lang="en-US" altLang="ja-JP" sz="1200" b="1" dirty="0">
                <a:latin typeface="Yu Gothic UI" panose="020B0500000000000000" pitchFamily="50" charset="-128"/>
                <a:ea typeface="Yu Gothic UI" panose="020B0500000000000000" pitchFamily="50" charset="-128"/>
              </a:endParaRPr>
            </a:p>
          </p:txBody>
        </p:sp>
      </p:grpSp>
      <p:grpSp>
        <p:nvGrpSpPr>
          <p:cNvPr id="1041" name="Group 57">
            <a:extLst>
              <a:ext uri="{FF2B5EF4-FFF2-40B4-BE49-F238E27FC236}">
                <a16:creationId xmlns:a16="http://schemas.microsoft.com/office/drawing/2014/main" id="{93C02EC5-FCD2-20A4-5863-F94022B5F6EE}"/>
              </a:ext>
            </a:extLst>
          </p:cNvPr>
          <p:cNvGrpSpPr/>
          <p:nvPr/>
        </p:nvGrpSpPr>
        <p:grpSpPr>
          <a:xfrm>
            <a:off x="0" y="9960083"/>
            <a:ext cx="7560000" cy="741524"/>
            <a:chOff x="0" y="0"/>
            <a:chExt cx="2709333" cy="204871"/>
          </a:xfrm>
        </p:grpSpPr>
        <p:sp>
          <p:nvSpPr>
            <p:cNvPr id="1042" name="Freeform 58">
              <a:extLst>
                <a:ext uri="{FF2B5EF4-FFF2-40B4-BE49-F238E27FC236}">
                  <a16:creationId xmlns:a16="http://schemas.microsoft.com/office/drawing/2014/main" id="{2CA9149E-43A7-6A10-64A1-23F656E90561}"/>
                </a:ext>
              </a:extLst>
            </p:cNvPr>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3" name="TextBox 59">
              <a:extLst>
                <a:ext uri="{FF2B5EF4-FFF2-40B4-BE49-F238E27FC236}">
                  <a16:creationId xmlns:a16="http://schemas.microsoft.com/office/drawing/2014/main" id="{821BD6E1-9918-718D-8C27-F50941D48C92}"/>
                </a:ext>
              </a:extLst>
            </p:cNvPr>
            <p:cNvSpPr txBox="1"/>
            <p:nvPr/>
          </p:nvSpPr>
          <p:spPr>
            <a:xfrm>
              <a:off x="0" y="-28575"/>
              <a:ext cx="2709333" cy="2334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44" name="Freeform 60">
            <a:extLst>
              <a:ext uri="{FF2B5EF4-FFF2-40B4-BE49-F238E27FC236}">
                <a16:creationId xmlns:a16="http://schemas.microsoft.com/office/drawing/2014/main" id="{83B17780-DF96-33BF-5A71-F34E13E722B0}"/>
              </a:ext>
            </a:extLst>
          </p:cNvPr>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5" name="TextBox 76">
            <a:extLst>
              <a:ext uri="{FF2B5EF4-FFF2-40B4-BE49-F238E27FC236}">
                <a16:creationId xmlns:a16="http://schemas.microsoft.com/office/drawing/2014/main" id="{9B319744-EDD5-5DD2-6841-D90E053F99AF}"/>
              </a:ext>
            </a:extLst>
          </p:cNvPr>
          <p:cNvSpPr txBox="1"/>
          <p:nvPr/>
        </p:nvSpPr>
        <p:spPr>
          <a:xfrm>
            <a:off x="6118326" y="9994900"/>
            <a:ext cx="1165124" cy="50783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BIZ UDGothic" panose="020B0400000000000000" pitchFamily="49" charset="-128"/>
                <a:ea typeface="BIZ UDGothic" panose="020B0400000000000000" pitchFamily="49" charset="-128"/>
                <a:cs typeface="+mn-cs"/>
              </a:rPr>
              <a:t>発行</a:t>
            </a:r>
            <a:r>
              <a:rPr kumimoji="0" lang="en-US" sz="11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BIZ UDGothic" panose="020B0400000000000000" pitchFamily="49" charset="-128"/>
                <a:ea typeface="BIZ UDGothic" panose="020B0400000000000000" pitchFamily="49" charset="-128"/>
                <a:cs typeface="+mn-cs"/>
              </a:rPr>
              <a:t>郡山りょう事務所</a:t>
            </a:r>
            <a:endParaRPr kumimoji="0" lang="en-US" sz="11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TEL:03-6550-1220</a:t>
            </a:r>
            <a:endParaRPr kumimoji="0" lang="en-US" sz="2000" b="0" i="0" u="none" strike="noStrike" kern="1200" cap="none" spc="0" normalizeH="0" baseline="0" noProof="0" dirty="0">
              <a:ln>
                <a:noFill/>
              </a:ln>
              <a:solidFill>
                <a:srgbClr val="FFFFFF"/>
              </a:solidFill>
              <a:effectLst/>
              <a:uLnTx/>
              <a:uFillTx/>
              <a:latin typeface="Rounded M+ Bold"/>
              <a:ea typeface="Rounded M+ Bold"/>
              <a:cs typeface="+mn-cs"/>
            </a:endParaRPr>
          </a:p>
        </p:txBody>
      </p:sp>
      <p:sp>
        <p:nvSpPr>
          <p:cNvPr id="22" name="テキスト ボックス 21">
            <a:extLst>
              <a:ext uri="{FF2B5EF4-FFF2-40B4-BE49-F238E27FC236}">
                <a16:creationId xmlns:a16="http://schemas.microsoft.com/office/drawing/2014/main" id="{716036D4-FB78-5128-8EFC-81426EE49C3E}"/>
              </a:ext>
            </a:extLst>
          </p:cNvPr>
          <p:cNvSpPr txBox="1"/>
          <p:nvPr/>
        </p:nvSpPr>
        <p:spPr>
          <a:xfrm>
            <a:off x="3522392" y="1331456"/>
            <a:ext cx="402229"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a:t>
            </a:r>
            <a:r>
              <a:rPr kumimoji="1" lang="ja-JP" altLang="en-US" sz="800" dirty="0">
                <a:latin typeface="UD デジタル 教科書体 NK" panose="02020400000000000000" pitchFamily="18" charset="-128"/>
                <a:ea typeface="UD デジタル 教科書体 NK" panose="02020400000000000000" pitchFamily="18" charset="-128"/>
              </a:rPr>
              <a:t>１</a:t>
            </a:r>
          </a:p>
        </p:txBody>
      </p:sp>
      <p:sp>
        <p:nvSpPr>
          <p:cNvPr id="30" name="テキスト ボックス 29">
            <a:extLst>
              <a:ext uri="{FF2B5EF4-FFF2-40B4-BE49-F238E27FC236}">
                <a16:creationId xmlns:a16="http://schemas.microsoft.com/office/drawing/2014/main" id="{218CDDED-4BAD-394C-6C3B-5D228A7CF8DC}"/>
              </a:ext>
            </a:extLst>
          </p:cNvPr>
          <p:cNvSpPr txBox="1"/>
          <p:nvPr/>
        </p:nvSpPr>
        <p:spPr>
          <a:xfrm>
            <a:off x="4845050" y="1331456"/>
            <a:ext cx="402229"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※2</a:t>
            </a:r>
            <a:endParaRPr kumimoji="1" lang="ja-JP" altLang="en-US" sz="800" dirty="0">
              <a:latin typeface="UD デジタル 教科書体 NK" panose="02020400000000000000" pitchFamily="18" charset="-128"/>
              <a:ea typeface="UD デジタル 教科書体 NK" panose="02020400000000000000" pitchFamily="18" charset="-128"/>
            </a:endParaRPr>
          </a:p>
        </p:txBody>
      </p:sp>
      <p:sp>
        <p:nvSpPr>
          <p:cNvPr id="31" name="テキスト ボックス 30">
            <a:extLst>
              <a:ext uri="{FF2B5EF4-FFF2-40B4-BE49-F238E27FC236}">
                <a16:creationId xmlns:a16="http://schemas.microsoft.com/office/drawing/2014/main" id="{A5F6E269-8A4E-451C-113D-3FFA55CE925B}"/>
              </a:ext>
            </a:extLst>
          </p:cNvPr>
          <p:cNvSpPr txBox="1"/>
          <p:nvPr/>
        </p:nvSpPr>
        <p:spPr>
          <a:xfrm>
            <a:off x="5776643" y="1331456"/>
            <a:ext cx="402229"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※3</a:t>
            </a:r>
            <a:endParaRPr kumimoji="1" lang="ja-JP" altLang="en-US" sz="800" dirty="0">
              <a:latin typeface="UD デジタル 教科書体 NK" panose="02020400000000000000" pitchFamily="18" charset="-128"/>
              <a:ea typeface="UD デジタル 教科書体 NK" panose="02020400000000000000" pitchFamily="18" charset="-128"/>
            </a:endParaRPr>
          </a:p>
        </p:txBody>
      </p:sp>
      <p:sp>
        <p:nvSpPr>
          <p:cNvPr id="42" name="テキスト ボックス 41">
            <a:extLst>
              <a:ext uri="{FF2B5EF4-FFF2-40B4-BE49-F238E27FC236}">
                <a16:creationId xmlns:a16="http://schemas.microsoft.com/office/drawing/2014/main" id="{73B70904-302D-FB1C-56FD-74DB56E16185}"/>
              </a:ext>
            </a:extLst>
          </p:cNvPr>
          <p:cNvSpPr txBox="1"/>
          <p:nvPr/>
        </p:nvSpPr>
        <p:spPr>
          <a:xfrm>
            <a:off x="4085011" y="3472697"/>
            <a:ext cx="3231975"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※1 </a:t>
            </a:r>
            <a:r>
              <a:rPr kumimoji="1" lang="ja-JP" altLang="en-US" sz="800" dirty="0">
                <a:latin typeface="UD デジタル 教科書体 NK" panose="02020400000000000000" pitchFamily="18" charset="-128"/>
                <a:ea typeface="UD デジタル 教科書体 NK" panose="02020400000000000000" pitchFamily="18" charset="-128"/>
              </a:rPr>
              <a:t>総理大臣が当面の政治課題に対する基本方針を示す演説</a:t>
            </a:r>
          </a:p>
        </p:txBody>
      </p:sp>
      <p:sp>
        <p:nvSpPr>
          <p:cNvPr id="44" name="テキスト ボックス 43">
            <a:extLst>
              <a:ext uri="{FF2B5EF4-FFF2-40B4-BE49-F238E27FC236}">
                <a16:creationId xmlns:a16="http://schemas.microsoft.com/office/drawing/2014/main" id="{3B99D39A-2FA6-D2D6-3638-F54CFCE9DCDF}"/>
              </a:ext>
            </a:extLst>
          </p:cNvPr>
          <p:cNvSpPr txBox="1"/>
          <p:nvPr/>
        </p:nvSpPr>
        <p:spPr>
          <a:xfrm>
            <a:off x="4085011" y="3608180"/>
            <a:ext cx="3231975"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※2 </a:t>
            </a:r>
            <a:r>
              <a:rPr kumimoji="1" lang="ja-JP" altLang="en-US" sz="800" dirty="0">
                <a:latin typeface="UD デジタル 教科書体 NK" panose="02020400000000000000" pitchFamily="18" charset="-128"/>
                <a:ea typeface="UD デジタル 教科書体 NK" panose="02020400000000000000" pitchFamily="18" charset="-128"/>
              </a:rPr>
              <a:t>各グループの代表が総理や大臣に課題や今後の方針について質問</a:t>
            </a:r>
          </a:p>
        </p:txBody>
      </p:sp>
      <p:sp>
        <p:nvSpPr>
          <p:cNvPr id="45" name="テキスト ボックス 44">
            <a:extLst>
              <a:ext uri="{FF2B5EF4-FFF2-40B4-BE49-F238E27FC236}">
                <a16:creationId xmlns:a16="http://schemas.microsoft.com/office/drawing/2014/main" id="{BF1C2B04-001B-6F7B-F2CE-288FA473B6EB}"/>
              </a:ext>
            </a:extLst>
          </p:cNvPr>
          <p:cNvSpPr txBox="1"/>
          <p:nvPr/>
        </p:nvSpPr>
        <p:spPr>
          <a:xfrm>
            <a:off x="4085011" y="3743662"/>
            <a:ext cx="3231975" cy="215444"/>
          </a:xfrm>
          <a:prstGeom prst="rect">
            <a:avLst/>
          </a:prstGeom>
          <a:noFill/>
        </p:spPr>
        <p:txBody>
          <a:bodyPr wrap="square" rtlCol="0">
            <a:spAutoFit/>
          </a:bodyPr>
          <a:lstStyle/>
          <a:p>
            <a:r>
              <a:rPr kumimoji="1" lang="en-US" altLang="ja-JP" sz="800" dirty="0">
                <a:latin typeface="UD デジタル 教科書体 NK" panose="02020400000000000000" pitchFamily="18" charset="-128"/>
                <a:ea typeface="UD デジタル 教科書体 NK" panose="02020400000000000000" pitchFamily="18" charset="-128"/>
              </a:rPr>
              <a:t>※3 </a:t>
            </a:r>
            <a:r>
              <a:rPr kumimoji="1" lang="ja-JP" altLang="en-US" sz="800" dirty="0">
                <a:latin typeface="UD デジタル 教科書体 NK" panose="02020400000000000000" pitchFamily="18" charset="-128"/>
                <a:ea typeface="UD デジタル 教科書体 NK" panose="02020400000000000000" pitchFamily="18" charset="-128"/>
              </a:rPr>
              <a:t>国の予算を決める委員会</a:t>
            </a:r>
          </a:p>
        </p:txBody>
      </p:sp>
      <p:grpSp>
        <p:nvGrpSpPr>
          <p:cNvPr id="1096" name="グループ化 1095">
            <a:extLst>
              <a:ext uri="{FF2B5EF4-FFF2-40B4-BE49-F238E27FC236}">
                <a16:creationId xmlns:a16="http://schemas.microsoft.com/office/drawing/2014/main" id="{436ED754-78BF-1953-F4E1-0B4AB4EE3C49}"/>
              </a:ext>
            </a:extLst>
          </p:cNvPr>
          <p:cNvGrpSpPr/>
          <p:nvPr/>
        </p:nvGrpSpPr>
        <p:grpSpPr>
          <a:xfrm>
            <a:off x="804078" y="9445635"/>
            <a:ext cx="5351988" cy="468310"/>
            <a:chOff x="822366" y="9457827"/>
            <a:chExt cx="5351988" cy="468310"/>
          </a:xfrm>
        </p:grpSpPr>
        <p:sp>
          <p:nvSpPr>
            <p:cNvPr id="1046" name="TextBox 77">
              <a:extLst>
                <a:ext uri="{FF2B5EF4-FFF2-40B4-BE49-F238E27FC236}">
                  <a16:creationId xmlns:a16="http://schemas.microsoft.com/office/drawing/2014/main" id="{1E14D28B-E837-18A4-9B95-F2CDE192FA83}"/>
                </a:ext>
              </a:extLst>
            </p:cNvPr>
            <p:cNvSpPr txBox="1"/>
            <p:nvPr/>
          </p:nvSpPr>
          <p:spPr>
            <a:xfrm>
              <a:off x="822366" y="9552509"/>
              <a:ext cx="5351988" cy="37362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solidFill>
                    <a:schemeClr val="tx1">
                      <a:lumMod val="95000"/>
                      <a:lumOff val="5000"/>
                    </a:schemeClr>
                  </a:solidFill>
                  <a:latin typeface="Microsoft YaHei UI" panose="020B0503020204020204" pitchFamily="34" charset="-122"/>
                  <a:ea typeface="Microsoft YaHei UI" panose="020B0503020204020204" pitchFamily="34" charset="-122"/>
                </a:rPr>
                <a:t>その他にも多くの</a:t>
              </a:r>
              <a:r>
                <a:rPr lang="ja-JP" altLang="en-US" sz="1200" b="1" u="sng" dirty="0">
                  <a:solidFill>
                    <a:schemeClr val="tx1">
                      <a:lumMod val="95000"/>
                      <a:lumOff val="5000"/>
                    </a:schemeClr>
                  </a:solidFill>
                  <a:latin typeface="Microsoft YaHei UI" panose="020B0503020204020204" pitchFamily="34" charset="-122"/>
                  <a:ea typeface="Microsoft YaHei UI" panose="020B0503020204020204" pitchFamily="34" charset="-122"/>
                </a:rPr>
                <a:t>レク</a:t>
              </a:r>
              <a:r>
                <a:rPr lang="ja-JP" altLang="en-US" sz="1200" b="1" dirty="0">
                  <a:solidFill>
                    <a:schemeClr val="tx1">
                      <a:lumMod val="95000"/>
                      <a:lumOff val="5000"/>
                    </a:schemeClr>
                  </a:solidFill>
                  <a:latin typeface="Microsoft YaHei UI" panose="020B0503020204020204" pitchFamily="34" charset="-122"/>
                  <a:ea typeface="Microsoft YaHei UI" panose="020B0503020204020204" pitchFamily="34" charset="-122"/>
                </a:rPr>
                <a:t>を受けています！</a:t>
              </a:r>
              <a:endParaRPr lang="en-US" altLang="ja-JP" sz="1200" b="1" dirty="0">
                <a:solidFill>
                  <a:schemeClr val="tx1">
                    <a:lumMod val="95000"/>
                    <a:lumOff val="5000"/>
                  </a:schemeClr>
                </a:solidFill>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solidFill>
                    <a:schemeClr val="tx1">
                      <a:lumMod val="95000"/>
                      <a:lumOff val="5000"/>
                    </a:schemeClr>
                  </a:solidFill>
                  <a:latin typeface="Microsoft YaHei UI" panose="020B0503020204020204" pitchFamily="34" charset="-122"/>
                  <a:ea typeface="Microsoft YaHei UI" panose="020B0503020204020204" pitchFamily="34" charset="-122"/>
                </a:rPr>
                <a:t>各種</a:t>
              </a:r>
              <a:r>
                <a:rPr lang="en-US" altLang="ja-JP" sz="1200" b="1" dirty="0">
                  <a:solidFill>
                    <a:schemeClr val="tx1">
                      <a:lumMod val="95000"/>
                      <a:lumOff val="5000"/>
                    </a:schemeClr>
                  </a:solidFill>
                  <a:latin typeface="Microsoft YaHei UI" panose="020B0503020204020204" pitchFamily="34" charset="-122"/>
                  <a:ea typeface="Microsoft YaHei UI" panose="020B0503020204020204" pitchFamily="34" charset="-122"/>
                </a:rPr>
                <a:t>SNS</a:t>
              </a:r>
              <a:r>
                <a:rPr lang="ja-JP" altLang="en-US" sz="1200" b="1" dirty="0">
                  <a:solidFill>
                    <a:schemeClr val="tx1">
                      <a:lumMod val="95000"/>
                      <a:lumOff val="5000"/>
                    </a:schemeClr>
                  </a:solidFill>
                  <a:latin typeface="Microsoft YaHei UI" panose="020B0503020204020204" pitchFamily="34" charset="-122"/>
                  <a:ea typeface="Microsoft YaHei UI" panose="020B0503020204020204" pitchFamily="34" charset="-122"/>
                </a:rPr>
                <a:t>でレクや</a:t>
              </a:r>
              <a:r>
                <a:rPr lang="ja-JP" altLang="en-US" sz="1200" b="1" dirty="0">
                  <a:solidFill>
                    <a:srgbClr val="EA5504"/>
                  </a:solidFill>
                  <a:latin typeface="Microsoft YaHei UI" panose="020B0503020204020204" pitchFamily="34" charset="-122"/>
                  <a:ea typeface="Microsoft YaHei UI" panose="020B0503020204020204" pitchFamily="34" charset="-122"/>
                </a:rPr>
                <a:t>日々の活動</a:t>
              </a:r>
              <a:r>
                <a:rPr lang="ja-JP" altLang="en-US" sz="1200" b="1" dirty="0">
                  <a:solidFill>
                    <a:schemeClr val="tx1">
                      <a:lumMod val="95000"/>
                      <a:lumOff val="5000"/>
                    </a:schemeClr>
                  </a:solidFill>
                  <a:latin typeface="Microsoft YaHei UI" panose="020B0503020204020204" pitchFamily="34" charset="-122"/>
                  <a:ea typeface="Microsoft YaHei UI" panose="020B0503020204020204" pitchFamily="34" charset="-122"/>
                </a:rPr>
                <a:t>を発信してますので、</a:t>
              </a:r>
              <a:r>
                <a:rPr lang="ja-JP" altLang="en-US" sz="1200" b="1" dirty="0">
                  <a:solidFill>
                    <a:srgbClr val="FF0000"/>
                  </a:solidFill>
                  <a:latin typeface="Microsoft YaHei UI" panose="020B0503020204020204" pitchFamily="34" charset="-122"/>
                  <a:ea typeface="Microsoft YaHei UI" panose="020B0503020204020204" pitchFamily="34" charset="-122"/>
                </a:rPr>
                <a:t>拡散</a:t>
              </a:r>
              <a:r>
                <a:rPr lang="ja-JP" altLang="en-US" sz="1200" b="1" dirty="0">
                  <a:latin typeface="Microsoft YaHei UI" panose="020B0503020204020204" pitchFamily="34" charset="-122"/>
                  <a:ea typeface="Microsoft YaHei UI" panose="020B0503020204020204" pitchFamily="34" charset="-122"/>
                </a:rPr>
                <a:t>をお願いします！</a:t>
              </a:r>
              <a:endParaRPr lang="en-US" altLang="ja-JP" sz="1200" b="1" dirty="0">
                <a:latin typeface="Microsoft YaHei UI" panose="020B0503020204020204" pitchFamily="34" charset="-122"/>
                <a:ea typeface="Microsoft YaHei UI" panose="020B0503020204020204" pitchFamily="34" charset="-122"/>
              </a:endParaRPr>
            </a:p>
          </p:txBody>
        </p:sp>
        <p:sp>
          <p:nvSpPr>
            <p:cNvPr id="67" name="テキスト ボックス 66">
              <a:extLst>
                <a:ext uri="{FF2B5EF4-FFF2-40B4-BE49-F238E27FC236}">
                  <a16:creationId xmlns:a16="http://schemas.microsoft.com/office/drawing/2014/main" id="{8ACAFDD5-6F3D-1CFA-617D-8E8475378A1C}"/>
                </a:ext>
              </a:extLst>
            </p:cNvPr>
            <p:cNvSpPr txBox="1"/>
            <p:nvPr/>
          </p:nvSpPr>
          <p:spPr>
            <a:xfrm>
              <a:off x="1933301" y="9457827"/>
              <a:ext cx="402229" cy="184666"/>
            </a:xfrm>
            <a:prstGeom prst="rect">
              <a:avLst/>
            </a:prstGeom>
            <a:noFill/>
          </p:spPr>
          <p:txBody>
            <a:bodyPr wrap="square" rtlCol="0">
              <a:spAutoFit/>
            </a:bodyPr>
            <a:lstStyle/>
            <a:p>
              <a:r>
                <a:rPr kumimoji="1" lang="en-US" altLang="ja-JP" sz="600" dirty="0">
                  <a:solidFill>
                    <a:schemeClr val="tx1">
                      <a:lumMod val="95000"/>
                      <a:lumOff val="5000"/>
                    </a:schemeClr>
                  </a:solidFill>
                  <a:latin typeface="UD デジタル 教科書体 NK" panose="02020400000000000000" pitchFamily="18" charset="-128"/>
                  <a:ea typeface="UD デジタル 教科書体 NK" panose="02020400000000000000" pitchFamily="18" charset="-128"/>
                </a:rPr>
                <a:t>※4</a:t>
              </a:r>
              <a:endParaRPr kumimoji="1" lang="ja-JP" altLang="en-US" sz="600" dirty="0">
                <a:solidFill>
                  <a:schemeClr val="tx1">
                    <a:lumMod val="95000"/>
                    <a:lumOff val="5000"/>
                  </a:schemeClr>
                </a:solidFill>
                <a:latin typeface="UD デジタル 教科書体 NK" panose="02020400000000000000" pitchFamily="18" charset="-128"/>
                <a:ea typeface="UD デジタル 教科書体 NK" panose="02020400000000000000" pitchFamily="18" charset="-128"/>
              </a:endParaRPr>
            </a:p>
          </p:txBody>
        </p:sp>
      </p:grpSp>
      <p:sp>
        <p:nvSpPr>
          <p:cNvPr id="68" name="テキスト ボックス 67">
            <a:extLst>
              <a:ext uri="{FF2B5EF4-FFF2-40B4-BE49-F238E27FC236}">
                <a16:creationId xmlns:a16="http://schemas.microsoft.com/office/drawing/2014/main" id="{461681A3-6437-B8F4-88F3-2E06E5FA33AA}"/>
              </a:ext>
            </a:extLst>
          </p:cNvPr>
          <p:cNvSpPr txBox="1"/>
          <p:nvPr/>
        </p:nvSpPr>
        <p:spPr>
          <a:xfrm>
            <a:off x="3431884" y="9522079"/>
            <a:ext cx="3915851" cy="215444"/>
          </a:xfrm>
          <a:prstGeom prst="rect">
            <a:avLst/>
          </a:prstGeom>
          <a:noFill/>
        </p:spPr>
        <p:txBody>
          <a:bodyPr wrap="square" rtlCol="0">
            <a:spAutoFit/>
          </a:bodyPr>
          <a:lstStyle/>
          <a:p>
            <a:r>
              <a:rPr kumimoji="1" lang="en-US" altLang="ja-JP" sz="800" dirty="0">
                <a:latin typeface="Microsoft YaHei UI" panose="020B0503020204020204" pitchFamily="34" charset="-122"/>
                <a:ea typeface="Microsoft YaHei UI" panose="020B0503020204020204" pitchFamily="34" charset="-122"/>
              </a:rPr>
              <a:t>※4 </a:t>
            </a:r>
            <a:r>
              <a:rPr kumimoji="1" lang="ja-JP" altLang="en-US" sz="800" dirty="0">
                <a:latin typeface="Microsoft YaHei UI" panose="020B0503020204020204" pitchFamily="34" charset="-122"/>
                <a:ea typeface="Microsoft YaHei UI" panose="020B0503020204020204" pitchFamily="34" charset="-122"/>
              </a:rPr>
              <a:t>政府から法案や様々な施策・政府の方針等に関する説明を受け、対話すること</a:t>
            </a:r>
          </a:p>
        </p:txBody>
      </p:sp>
      <p:grpSp>
        <p:nvGrpSpPr>
          <p:cNvPr id="1037" name="グループ化 1036">
            <a:extLst>
              <a:ext uri="{FF2B5EF4-FFF2-40B4-BE49-F238E27FC236}">
                <a16:creationId xmlns:a16="http://schemas.microsoft.com/office/drawing/2014/main" id="{E0E1D9F2-723E-C3B1-9DBE-EB031B0B3434}"/>
              </a:ext>
            </a:extLst>
          </p:cNvPr>
          <p:cNvGrpSpPr/>
          <p:nvPr/>
        </p:nvGrpSpPr>
        <p:grpSpPr>
          <a:xfrm>
            <a:off x="2510203" y="4477305"/>
            <a:ext cx="647980" cy="504195"/>
            <a:chOff x="2708910" y="4507785"/>
            <a:chExt cx="647980" cy="504195"/>
          </a:xfrm>
        </p:grpSpPr>
        <p:pic>
          <p:nvPicPr>
            <p:cNvPr id="74" name="図 73">
              <a:extLst>
                <a:ext uri="{FF2B5EF4-FFF2-40B4-BE49-F238E27FC236}">
                  <a16:creationId xmlns:a16="http://schemas.microsoft.com/office/drawing/2014/main" id="{716EA1BA-E837-F3F4-8A03-4FC28783BF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0149" y="4507785"/>
              <a:ext cx="356741" cy="468000"/>
            </a:xfrm>
            <a:prstGeom prst="rect">
              <a:avLst/>
            </a:prstGeom>
          </p:spPr>
        </p:pic>
        <p:grpSp>
          <p:nvGrpSpPr>
            <p:cNvPr id="55" name="グループ化 54">
              <a:extLst>
                <a:ext uri="{FF2B5EF4-FFF2-40B4-BE49-F238E27FC236}">
                  <a16:creationId xmlns:a16="http://schemas.microsoft.com/office/drawing/2014/main" id="{51EEEAA5-46A8-E53D-27C0-6E41804BDDC8}"/>
                </a:ext>
              </a:extLst>
            </p:cNvPr>
            <p:cNvGrpSpPr/>
            <p:nvPr/>
          </p:nvGrpSpPr>
          <p:grpSpPr>
            <a:xfrm>
              <a:off x="2708910" y="4509690"/>
              <a:ext cx="307777" cy="502290"/>
              <a:chOff x="2542261" y="4532087"/>
              <a:chExt cx="307777" cy="502290"/>
            </a:xfrm>
          </p:grpSpPr>
          <p:sp>
            <p:nvSpPr>
              <p:cNvPr id="108" name="四角形: 角を丸くする 107">
                <a:extLst>
                  <a:ext uri="{FF2B5EF4-FFF2-40B4-BE49-F238E27FC236}">
                    <a16:creationId xmlns:a16="http://schemas.microsoft.com/office/drawing/2014/main" id="{ADFFEEB7-AD88-2FA6-6D10-1FB795F748E1}"/>
                  </a:ext>
                </a:extLst>
              </p:cNvPr>
              <p:cNvSpPr/>
              <p:nvPr/>
            </p:nvSpPr>
            <p:spPr>
              <a:xfrm>
                <a:off x="2623509" y="4532087"/>
                <a:ext cx="149110" cy="468000"/>
              </a:xfrm>
              <a:prstGeom prst="roundRect">
                <a:avLst>
                  <a:gd name="adj" fmla="val 95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2F77B053-B319-A56F-0456-373CD04D51E5}"/>
                  </a:ext>
                </a:extLst>
              </p:cNvPr>
              <p:cNvSpPr txBox="1"/>
              <p:nvPr/>
            </p:nvSpPr>
            <p:spPr>
              <a:xfrm>
                <a:off x="2542261" y="4566377"/>
                <a:ext cx="307777" cy="468000"/>
              </a:xfrm>
              <a:prstGeom prst="rect">
                <a:avLst/>
              </a:prstGeom>
              <a:noFill/>
            </p:spPr>
            <p:txBody>
              <a:bodyPr vert="eaVert" wrap="square" rtlCol="0">
                <a:spAutoFit/>
              </a:bodyPr>
              <a:lstStyle/>
              <a:p>
                <a:r>
                  <a:rPr kumimoji="1" lang="ja-JP" altLang="en-US" sz="800" dirty="0">
                    <a:solidFill>
                      <a:schemeClr val="bg1"/>
                    </a:solidFill>
                    <a:latin typeface="UD デジタル 教科書体 NK" panose="02020400000000000000" pitchFamily="18" charset="-128"/>
                    <a:ea typeface="UD デジタル 教科書体 NK" panose="02020400000000000000" pitchFamily="18" charset="-128"/>
                  </a:rPr>
                  <a:t>厚労省</a:t>
                </a:r>
                <a:endParaRPr kumimoji="1" lang="en-US" altLang="ja-JP" sz="8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grpSp>
        <p:nvGrpSpPr>
          <p:cNvPr id="1029" name="グループ化 1028">
            <a:extLst>
              <a:ext uri="{FF2B5EF4-FFF2-40B4-BE49-F238E27FC236}">
                <a16:creationId xmlns:a16="http://schemas.microsoft.com/office/drawing/2014/main" id="{FBDE474D-AEE9-55F1-B9BB-DB7840214BA9}"/>
              </a:ext>
            </a:extLst>
          </p:cNvPr>
          <p:cNvGrpSpPr/>
          <p:nvPr/>
        </p:nvGrpSpPr>
        <p:grpSpPr>
          <a:xfrm>
            <a:off x="2515283" y="5555610"/>
            <a:ext cx="693711" cy="502290"/>
            <a:chOff x="2541008" y="5593957"/>
            <a:chExt cx="693711" cy="502290"/>
          </a:xfrm>
        </p:grpSpPr>
        <p:pic>
          <p:nvPicPr>
            <p:cNvPr id="76" name="図 75">
              <a:extLst>
                <a:ext uri="{FF2B5EF4-FFF2-40B4-BE49-F238E27FC236}">
                  <a16:creationId xmlns:a16="http://schemas.microsoft.com/office/drawing/2014/main" id="{77C91C18-C473-956C-A9D3-2484C75071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9982" y="5596962"/>
              <a:ext cx="384737" cy="468000"/>
            </a:xfrm>
            <a:prstGeom prst="rect">
              <a:avLst/>
            </a:prstGeom>
          </p:spPr>
        </p:pic>
        <p:grpSp>
          <p:nvGrpSpPr>
            <p:cNvPr id="62" name="グループ化 61">
              <a:extLst>
                <a:ext uri="{FF2B5EF4-FFF2-40B4-BE49-F238E27FC236}">
                  <a16:creationId xmlns:a16="http://schemas.microsoft.com/office/drawing/2014/main" id="{01038C72-4175-A03B-B228-8B04404E94AB}"/>
                </a:ext>
              </a:extLst>
            </p:cNvPr>
            <p:cNvGrpSpPr/>
            <p:nvPr/>
          </p:nvGrpSpPr>
          <p:grpSpPr>
            <a:xfrm>
              <a:off x="2541008" y="5593957"/>
              <a:ext cx="307777" cy="502290"/>
              <a:chOff x="2542261" y="4532087"/>
              <a:chExt cx="307777" cy="502290"/>
            </a:xfrm>
          </p:grpSpPr>
          <p:sp>
            <p:nvSpPr>
              <p:cNvPr id="63" name="四角形: 角を丸くする 62">
                <a:extLst>
                  <a:ext uri="{FF2B5EF4-FFF2-40B4-BE49-F238E27FC236}">
                    <a16:creationId xmlns:a16="http://schemas.microsoft.com/office/drawing/2014/main" id="{4C8611BF-5818-9977-FEB8-9C8812EE0413}"/>
                  </a:ext>
                </a:extLst>
              </p:cNvPr>
              <p:cNvSpPr/>
              <p:nvPr/>
            </p:nvSpPr>
            <p:spPr>
              <a:xfrm>
                <a:off x="2623509" y="4532087"/>
                <a:ext cx="149110" cy="468000"/>
              </a:xfrm>
              <a:prstGeom prst="roundRect">
                <a:avLst>
                  <a:gd name="adj" fmla="val 95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7841E9E-061D-C8D1-207E-A7C03135CF43}"/>
                  </a:ext>
                </a:extLst>
              </p:cNvPr>
              <p:cNvSpPr txBox="1"/>
              <p:nvPr/>
            </p:nvSpPr>
            <p:spPr>
              <a:xfrm>
                <a:off x="2542261" y="4566377"/>
                <a:ext cx="307777" cy="468000"/>
              </a:xfrm>
              <a:prstGeom prst="rect">
                <a:avLst/>
              </a:prstGeom>
              <a:noFill/>
            </p:spPr>
            <p:txBody>
              <a:bodyPr vert="eaVert" wrap="square" rtlCol="0">
                <a:spAutoFit/>
              </a:bodyPr>
              <a:lstStyle/>
              <a:p>
                <a:r>
                  <a:rPr kumimoji="1" lang="ja-JP" altLang="en-US" sz="800" dirty="0">
                    <a:solidFill>
                      <a:schemeClr val="bg1"/>
                    </a:solidFill>
                    <a:latin typeface="UD デジタル 教科書体 NK" panose="02020400000000000000" pitchFamily="18" charset="-128"/>
                    <a:ea typeface="UD デジタル 教科書体 NK" panose="02020400000000000000" pitchFamily="18" charset="-128"/>
                  </a:rPr>
                  <a:t>厚労省</a:t>
                </a:r>
                <a:endParaRPr kumimoji="1" lang="en-US" altLang="ja-JP" sz="8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grpSp>
        <p:nvGrpSpPr>
          <p:cNvPr id="1039" name="グループ化 1038">
            <a:extLst>
              <a:ext uri="{FF2B5EF4-FFF2-40B4-BE49-F238E27FC236}">
                <a16:creationId xmlns:a16="http://schemas.microsoft.com/office/drawing/2014/main" id="{03437C07-410C-9C0C-1474-BDC4182D1EFE}"/>
              </a:ext>
            </a:extLst>
          </p:cNvPr>
          <p:cNvGrpSpPr/>
          <p:nvPr/>
        </p:nvGrpSpPr>
        <p:grpSpPr>
          <a:xfrm>
            <a:off x="2512743" y="3915388"/>
            <a:ext cx="650523" cy="583237"/>
            <a:chOff x="2706370" y="3926818"/>
            <a:chExt cx="650523" cy="583237"/>
          </a:xfrm>
        </p:grpSpPr>
        <p:pic>
          <p:nvPicPr>
            <p:cNvPr id="78" name="図 77">
              <a:extLst>
                <a:ext uri="{FF2B5EF4-FFF2-40B4-BE49-F238E27FC236}">
                  <a16:creationId xmlns:a16="http://schemas.microsoft.com/office/drawing/2014/main" id="{7D42E917-D724-76CC-556B-E336DB821BF0}"/>
                </a:ext>
              </a:extLst>
            </p:cNvPr>
            <p:cNvPicPr>
              <a:picLocks noChangeAspect="1"/>
            </p:cNvPicPr>
            <p:nvPr/>
          </p:nvPicPr>
          <p:blipFill>
            <a:blip r:embed="rId12" cstate="print">
              <a:extLst>
                <a:ext uri="{28A0092B-C50C-407E-A947-70E740481C1C}">
                  <a14:useLocalDpi xmlns:a14="http://schemas.microsoft.com/office/drawing/2010/main" val="0"/>
                </a:ext>
              </a:extLst>
            </a:blip>
            <a:srcRect l="23773"/>
            <a:stretch>
              <a:fillRect/>
            </a:stretch>
          </p:blipFill>
          <p:spPr>
            <a:xfrm>
              <a:off x="3000149" y="3940006"/>
              <a:ext cx="356744" cy="468000"/>
            </a:xfrm>
            <a:prstGeom prst="rect">
              <a:avLst/>
            </a:prstGeom>
          </p:spPr>
        </p:pic>
        <p:grpSp>
          <p:nvGrpSpPr>
            <p:cNvPr id="1032" name="グループ化 1031">
              <a:extLst>
                <a:ext uri="{FF2B5EF4-FFF2-40B4-BE49-F238E27FC236}">
                  <a16:creationId xmlns:a16="http://schemas.microsoft.com/office/drawing/2014/main" id="{2E9AFE08-F40A-E450-28D0-C4BCAEF98543}"/>
                </a:ext>
              </a:extLst>
            </p:cNvPr>
            <p:cNvGrpSpPr/>
            <p:nvPr/>
          </p:nvGrpSpPr>
          <p:grpSpPr>
            <a:xfrm>
              <a:off x="2706370" y="3926818"/>
              <a:ext cx="292388" cy="583237"/>
              <a:chOff x="2497167" y="4892040"/>
              <a:chExt cx="292388" cy="583237"/>
            </a:xfrm>
          </p:grpSpPr>
          <p:sp>
            <p:nvSpPr>
              <p:cNvPr id="1030" name="四角形: 角を丸くする 1029">
                <a:extLst>
                  <a:ext uri="{FF2B5EF4-FFF2-40B4-BE49-F238E27FC236}">
                    <a16:creationId xmlns:a16="http://schemas.microsoft.com/office/drawing/2014/main" id="{15008875-7BFC-9857-A882-2C03ED0EC98A}"/>
                  </a:ext>
                </a:extLst>
              </p:cNvPr>
              <p:cNvSpPr/>
              <p:nvPr/>
            </p:nvSpPr>
            <p:spPr>
              <a:xfrm>
                <a:off x="2570531" y="4915151"/>
                <a:ext cx="149110" cy="468000"/>
              </a:xfrm>
              <a:prstGeom prst="roundRect">
                <a:avLst>
                  <a:gd name="adj" fmla="val 9500"/>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テキスト ボックス 1030">
                <a:extLst>
                  <a:ext uri="{FF2B5EF4-FFF2-40B4-BE49-F238E27FC236}">
                    <a16:creationId xmlns:a16="http://schemas.microsoft.com/office/drawing/2014/main" id="{CF96C9E9-2421-D59A-C642-7490B492A1BC}"/>
                  </a:ext>
                </a:extLst>
              </p:cNvPr>
              <p:cNvSpPr txBox="1"/>
              <p:nvPr/>
            </p:nvSpPr>
            <p:spPr>
              <a:xfrm>
                <a:off x="2497167" y="4892040"/>
                <a:ext cx="292388" cy="583237"/>
              </a:xfrm>
              <a:prstGeom prst="rect">
                <a:avLst/>
              </a:prstGeom>
              <a:noFill/>
            </p:spPr>
            <p:txBody>
              <a:bodyPr vert="eaVert" wrap="square" rtlCol="0">
                <a:spAutoFit/>
              </a:bodyPr>
              <a:lstStyle/>
              <a:p>
                <a:r>
                  <a:rPr kumimoji="1" lang="ja-JP" altLang="en-US" sz="700" dirty="0">
                    <a:solidFill>
                      <a:schemeClr val="bg1"/>
                    </a:solidFill>
                    <a:latin typeface="UD デジタル 教科書体 NK" panose="02020400000000000000" pitchFamily="18" charset="-128"/>
                    <a:ea typeface="UD デジタル 教科書体 NK" panose="02020400000000000000" pitchFamily="18" charset="-128"/>
                  </a:rPr>
                  <a:t>郡山りょう</a:t>
                </a:r>
                <a:endParaRPr kumimoji="1" lang="en-US" altLang="ja-JP" sz="7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grpSp>
        <p:nvGrpSpPr>
          <p:cNvPr id="1040" name="グループ化 1039">
            <a:extLst>
              <a:ext uri="{FF2B5EF4-FFF2-40B4-BE49-F238E27FC236}">
                <a16:creationId xmlns:a16="http://schemas.microsoft.com/office/drawing/2014/main" id="{D39A8BF7-783A-B3A2-EAC0-AB7A194F8356}"/>
              </a:ext>
            </a:extLst>
          </p:cNvPr>
          <p:cNvGrpSpPr/>
          <p:nvPr/>
        </p:nvGrpSpPr>
        <p:grpSpPr>
          <a:xfrm>
            <a:off x="2512743" y="4994275"/>
            <a:ext cx="650523" cy="583237"/>
            <a:chOff x="2706370" y="5009515"/>
            <a:chExt cx="650523" cy="583237"/>
          </a:xfrm>
        </p:grpSpPr>
        <p:pic>
          <p:nvPicPr>
            <p:cNvPr id="80" name="図 79">
              <a:extLst>
                <a:ext uri="{FF2B5EF4-FFF2-40B4-BE49-F238E27FC236}">
                  <a16:creationId xmlns:a16="http://schemas.microsoft.com/office/drawing/2014/main" id="{A74CA4A6-E993-7D22-B1C5-0DF917902ECF}"/>
                </a:ext>
              </a:extLst>
            </p:cNvPr>
            <p:cNvPicPr>
              <a:picLocks noChangeAspect="1"/>
            </p:cNvPicPr>
            <p:nvPr/>
          </p:nvPicPr>
          <p:blipFill>
            <a:blip r:embed="rId13" cstate="print">
              <a:extLst>
                <a:ext uri="{28A0092B-C50C-407E-A947-70E740481C1C}">
                  <a14:useLocalDpi xmlns:a14="http://schemas.microsoft.com/office/drawing/2010/main" val="0"/>
                </a:ext>
              </a:extLst>
            </a:blip>
            <a:srcRect l="23772"/>
            <a:stretch>
              <a:fillRect/>
            </a:stretch>
          </p:blipFill>
          <p:spPr>
            <a:xfrm>
              <a:off x="3000149" y="5021270"/>
              <a:ext cx="356744" cy="468000"/>
            </a:xfrm>
            <a:prstGeom prst="rect">
              <a:avLst/>
            </a:prstGeom>
          </p:spPr>
        </p:pic>
        <p:grpSp>
          <p:nvGrpSpPr>
            <p:cNvPr id="1033" name="グループ化 1032">
              <a:extLst>
                <a:ext uri="{FF2B5EF4-FFF2-40B4-BE49-F238E27FC236}">
                  <a16:creationId xmlns:a16="http://schemas.microsoft.com/office/drawing/2014/main" id="{6B0DF0BC-BAF1-82A7-F413-1F2D0DD2D326}"/>
                </a:ext>
              </a:extLst>
            </p:cNvPr>
            <p:cNvGrpSpPr/>
            <p:nvPr/>
          </p:nvGrpSpPr>
          <p:grpSpPr>
            <a:xfrm>
              <a:off x="2706370" y="5009515"/>
              <a:ext cx="292388" cy="583237"/>
              <a:chOff x="2497167" y="4892040"/>
              <a:chExt cx="292388" cy="583237"/>
            </a:xfrm>
          </p:grpSpPr>
          <p:sp>
            <p:nvSpPr>
              <p:cNvPr id="1034" name="四角形: 角を丸くする 1033">
                <a:extLst>
                  <a:ext uri="{FF2B5EF4-FFF2-40B4-BE49-F238E27FC236}">
                    <a16:creationId xmlns:a16="http://schemas.microsoft.com/office/drawing/2014/main" id="{CA885DB6-35ED-8D5E-55BD-FBED3E2E8AC4}"/>
                  </a:ext>
                </a:extLst>
              </p:cNvPr>
              <p:cNvSpPr/>
              <p:nvPr/>
            </p:nvSpPr>
            <p:spPr>
              <a:xfrm>
                <a:off x="2570531" y="4915151"/>
                <a:ext cx="149110" cy="468000"/>
              </a:xfrm>
              <a:prstGeom prst="roundRect">
                <a:avLst>
                  <a:gd name="adj" fmla="val 9500"/>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テキスト ボックス 1034">
                <a:extLst>
                  <a:ext uri="{FF2B5EF4-FFF2-40B4-BE49-F238E27FC236}">
                    <a16:creationId xmlns:a16="http://schemas.microsoft.com/office/drawing/2014/main" id="{86A1D75E-F28F-5C6D-BE1D-A46C447EE125}"/>
                  </a:ext>
                </a:extLst>
              </p:cNvPr>
              <p:cNvSpPr txBox="1"/>
              <p:nvPr/>
            </p:nvSpPr>
            <p:spPr>
              <a:xfrm>
                <a:off x="2497167" y="4892040"/>
                <a:ext cx="292388" cy="583237"/>
              </a:xfrm>
              <a:prstGeom prst="rect">
                <a:avLst/>
              </a:prstGeom>
              <a:noFill/>
            </p:spPr>
            <p:txBody>
              <a:bodyPr vert="eaVert" wrap="square" rtlCol="0">
                <a:spAutoFit/>
              </a:bodyPr>
              <a:lstStyle/>
              <a:p>
                <a:r>
                  <a:rPr kumimoji="1" lang="ja-JP" altLang="en-US" sz="700" dirty="0">
                    <a:solidFill>
                      <a:schemeClr val="bg1"/>
                    </a:solidFill>
                    <a:latin typeface="UD デジタル 教科書体 NK" panose="02020400000000000000" pitchFamily="18" charset="-128"/>
                    <a:ea typeface="UD デジタル 教科書体 NK" panose="02020400000000000000" pitchFamily="18" charset="-128"/>
                  </a:rPr>
                  <a:t>郡山りょう</a:t>
                </a:r>
                <a:endParaRPr kumimoji="1" lang="en-US" altLang="ja-JP" sz="7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sp>
        <p:nvSpPr>
          <p:cNvPr id="23" name="正方形/長方形 22">
            <a:extLst>
              <a:ext uri="{FF2B5EF4-FFF2-40B4-BE49-F238E27FC236}">
                <a16:creationId xmlns:a16="http://schemas.microsoft.com/office/drawing/2014/main" id="{7769E89F-4E3C-17C2-ECD8-49042D1C4B05}"/>
              </a:ext>
            </a:extLst>
          </p:cNvPr>
          <p:cNvSpPr/>
          <p:nvPr/>
        </p:nvSpPr>
        <p:spPr>
          <a:xfrm>
            <a:off x="-1445" y="7145010"/>
            <a:ext cx="5201212" cy="540000"/>
          </a:xfrm>
          <a:prstGeom prst="rect">
            <a:avLst/>
          </a:prstGeom>
          <a:solidFill>
            <a:srgbClr val="DDDDDD">
              <a:alpha val="7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TextBox 77">
            <a:extLst>
              <a:ext uri="{FF2B5EF4-FFF2-40B4-BE49-F238E27FC236}">
                <a16:creationId xmlns:a16="http://schemas.microsoft.com/office/drawing/2014/main" id="{1471E28A-312A-ECC5-020E-29A84B62A8E4}"/>
              </a:ext>
            </a:extLst>
          </p:cNvPr>
          <p:cNvSpPr txBox="1"/>
          <p:nvPr/>
        </p:nvSpPr>
        <p:spPr>
          <a:xfrm>
            <a:off x="1010454" y="7325466"/>
            <a:ext cx="2301552" cy="17908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200" b="1" dirty="0">
                <a:latin typeface="Yu Gothic UI" panose="020B0500000000000000" pitchFamily="50" charset="-128"/>
                <a:ea typeface="Yu Gothic UI" panose="020B0500000000000000" pitchFamily="50" charset="-128"/>
              </a:rPr>
              <a:t>いえ、根拠となる統計は、</a:t>
            </a:r>
            <a:r>
              <a:rPr lang="ja-JP" altLang="en-US" sz="1200" b="1" dirty="0">
                <a:solidFill>
                  <a:srgbClr val="FF0000"/>
                </a:solidFill>
                <a:latin typeface="Yu Gothic UI" panose="020B0500000000000000" pitchFamily="50" charset="-128"/>
                <a:ea typeface="Yu Gothic UI" panose="020B0500000000000000" pitchFamily="50" charset="-128"/>
              </a:rPr>
              <a:t>ありません。</a:t>
            </a:r>
            <a:endParaRPr lang="en-US" altLang="ja-JP" sz="1200" b="1" dirty="0">
              <a:solidFill>
                <a:srgbClr val="FF0000"/>
              </a:solidFill>
              <a:latin typeface="Yu Gothic UI" panose="020B0500000000000000" pitchFamily="50" charset="-128"/>
              <a:ea typeface="Yu Gothic UI" panose="020B0500000000000000" pitchFamily="50" charset="-128"/>
            </a:endParaRPr>
          </a:p>
        </p:txBody>
      </p:sp>
      <p:grpSp>
        <p:nvGrpSpPr>
          <p:cNvPr id="1072" name="グループ化 1071">
            <a:extLst>
              <a:ext uri="{FF2B5EF4-FFF2-40B4-BE49-F238E27FC236}">
                <a16:creationId xmlns:a16="http://schemas.microsoft.com/office/drawing/2014/main" id="{90D91370-2BF2-4FEF-933D-4C9E574C047C}"/>
              </a:ext>
            </a:extLst>
          </p:cNvPr>
          <p:cNvGrpSpPr/>
          <p:nvPr/>
        </p:nvGrpSpPr>
        <p:grpSpPr>
          <a:xfrm>
            <a:off x="319192" y="7163865"/>
            <a:ext cx="556756" cy="502290"/>
            <a:chOff x="2708275" y="6292210"/>
            <a:chExt cx="556756" cy="502290"/>
          </a:xfrm>
        </p:grpSpPr>
        <p:pic>
          <p:nvPicPr>
            <p:cNvPr id="1059" name="図 1058">
              <a:extLst>
                <a:ext uri="{FF2B5EF4-FFF2-40B4-BE49-F238E27FC236}">
                  <a16:creationId xmlns:a16="http://schemas.microsoft.com/office/drawing/2014/main" id="{4FD8E7E0-FBBB-F090-78D7-A4D65216AE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87404" y="6295215"/>
              <a:ext cx="277627" cy="468000"/>
            </a:xfrm>
            <a:prstGeom prst="rect">
              <a:avLst/>
            </a:prstGeom>
          </p:spPr>
        </p:pic>
        <p:grpSp>
          <p:nvGrpSpPr>
            <p:cNvPr id="1065" name="グループ化 1064">
              <a:extLst>
                <a:ext uri="{FF2B5EF4-FFF2-40B4-BE49-F238E27FC236}">
                  <a16:creationId xmlns:a16="http://schemas.microsoft.com/office/drawing/2014/main" id="{6B5CC789-518C-C319-A06A-D54FAC22C146}"/>
                </a:ext>
              </a:extLst>
            </p:cNvPr>
            <p:cNvGrpSpPr/>
            <p:nvPr/>
          </p:nvGrpSpPr>
          <p:grpSpPr>
            <a:xfrm>
              <a:off x="2708275" y="6292210"/>
              <a:ext cx="307777" cy="502290"/>
              <a:chOff x="2541626" y="4532087"/>
              <a:chExt cx="307777" cy="502290"/>
            </a:xfrm>
          </p:grpSpPr>
          <p:sp>
            <p:nvSpPr>
              <p:cNvPr id="1066" name="四角形: 角を丸くする 1065">
                <a:extLst>
                  <a:ext uri="{FF2B5EF4-FFF2-40B4-BE49-F238E27FC236}">
                    <a16:creationId xmlns:a16="http://schemas.microsoft.com/office/drawing/2014/main" id="{317B1FBC-8D0F-8752-4300-2EE4B594E906}"/>
                  </a:ext>
                </a:extLst>
              </p:cNvPr>
              <p:cNvSpPr/>
              <p:nvPr/>
            </p:nvSpPr>
            <p:spPr>
              <a:xfrm>
                <a:off x="2623509" y="4532087"/>
                <a:ext cx="149110" cy="468000"/>
              </a:xfrm>
              <a:prstGeom prst="roundRect">
                <a:avLst>
                  <a:gd name="adj" fmla="val 95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テキスト ボックス 1066">
                <a:extLst>
                  <a:ext uri="{FF2B5EF4-FFF2-40B4-BE49-F238E27FC236}">
                    <a16:creationId xmlns:a16="http://schemas.microsoft.com/office/drawing/2014/main" id="{603CD2FF-906C-FFC0-43C6-005748910430}"/>
                  </a:ext>
                </a:extLst>
              </p:cNvPr>
              <p:cNvSpPr txBox="1"/>
              <p:nvPr/>
            </p:nvSpPr>
            <p:spPr>
              <a:xfrm>
                <a:off x="2541626" y="4566377"/>
                <a:ext cx="307777" cy="468000"/>
              </a:xfrm>
              <a:prstGeom prst="rect">
                <a:avLst/>
              </a:prstGeom>
              <a:noFill/>
            </p:spPr>
            <p:txBody>
              <a:bodyPr vert="eaVert" wrap="square" rtlCol="0">
                <a:spAutoFit/>
              </a:bodyPr>
              <a:lstStyle/>
              <a:p>
                <a:r>
                  <a:rPr kumimoji="1" lang="ja-JP" altLang="en-US" sz="800" dirty="0">
                    <a:solidFill>
                      <a:schemeClr val="bg1"/>
                    </a:solidFill>
                    <a:latin typeface="UD デジタル 教科書体 NK" panose="02020400000000000000" pitchFamily="18" charset="-128"/>
                    <a:ea typeface="UD デジタル 教科書体 NK" panose="02020400000000000000" pitchFamily="18" charset="-128"/>
                  </a:rPr>
                  <a:t>厚労省</a:t>
                </a:r>
                <a:endParaRPr kumimoji="1" lang="en-US" altLang="ja-JP" sz="8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sp>
        <p:nvSpPr>
          <p:cNvPr id="25" name="正方形/長方形 24">
            <a:extLst>
              <a:ext uri="{FF2B5EF4-FFF2-40B4-BE49-F238E27FC236}">
                <a16:creationId xmlns:a16="http://schemas.microsoft.com/office/drawing/2014/main" id="{4C752638-4228-47E0-81BF-32EB612727E8}"/>
              </a:ext>
            </a:extLst>
          </p:cNvPr>
          <p:cNvSpPr/>
          <p:nvPr/>
        </p:nvSpPr>
        <p:spPr>
          <a:xfrm>
            <a:off x="0" y="8221730"/>
            <a:ext cx="5201212" cy="540000"/>
          </a:xfrm>
          <a:prstGeom prst="rect">
            <a:avLst/>
          </a:prstGeom>
          <a:solidFill>
            <a:srgbClr val="E7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TextBox 77">
            <a:extLst>
              <a:ext uri="{FF2B5EF4-FFF2-40B4-BE49-F238E27FC236}">
                <a16:creationId xmlns:a16="http://schemas.microsoft.com/office/drawing/2014/main" id="{383DE1DF-3746-BC49-E81D-C1D546ED0020}"/>
              </a:ext>
            </a:extLst>
          </p:cNvPr>
          <p:cNvSpPr txBox="1"/>
          <p:nvPr/>
        </p:nvSpPr>
        <p:spPr>
          <a:xfrm>
            <a:off x="1010454" y="8405996"/>
            <a:ext cx="3577124" cy="179088"/>
          </a:xfrm>
          <a:prstGeom prst="rect">
            <a:avLst/>
          </a:prstGeom>
          <a:ln>
            <a:noFill/>
          </a:ln>
        </p:spPr>
        <p:txBody>
          <a:bodyPr wrap="square" lIns="0" tIns="0" rIns="0" bIns="0" rtlCol="0" anchor="ctr">
            <a:spAutoFit/>
          </a:bodyPr>
          <a:lstStyle/>
          <a:p>
            <a:pPr lvl="0">
              <a:lnSpc>
                <a:spcPts val="1500"/>
              </a:lnSpc>
              <a:defRPr/>
            </a:pPr>
            <a:r>
              <a:rPr lang="ja-JP" altLang="en-US" sz="1200" b="1" dirty="0">
                <a:latin typeface="Yu Gothic UI" panose="020B0500000000000000" pitchFamily="50" charset="-128"/>
                <a:ea typeface="Yu Gothic UI" panose="020B0500000000000000" pitchFamily="50" charset="-128"/>
              </a:rPr>
              <a:t>現在調査を</a:t>
            </a:r>
            <a:r>
              <a:rPr lang="ja-JP" altLang="en-US" sz="1200" b="1" dirty="0">
                <a:solidFill>
                  <a:srgbClr val="0070C0"/>
                </a:solidFill>
                <a:latin typeface="Yu Gothic UI" panose="020B0500000000000000" pitchFamily="50" charset="-128"/>
                <a:ea typeface="Yu Gothic UI" panose="020B0500000000000000" pitchFamily="50" charset="-128"/>
              </a:rPr>
              <a:t>実施予定</a:t>
            </a:r>
            <a:r>
              <a:rPr lang="ja-JP" altLang="en-US" sz="1200" b="1" dirty="0">
                <a:latin typeface="Yu Gothic UI" panose="020B0500000000000000" pitchFamily="50" charset="-128"/>
                <a:ea typeface="Yu Gothic UI" panose="020B0500000000000000" pitchFamily="50" charset="-128"/>
              </a:rPr>
              <a:t>です。結果が分かり次第報告します。</a:t>
            </a:r>
            <a:endParaRPr lang="en-US" altLang="ja-JP" sz="1200" b="1" dirty="0">
              <a:latin typeface="Yu Gothic UI" panose="020B0500000000000000" pitchFamily="50" charset="-128"/>
              <a:ea typeface="Yu Gothic UI" panose="020B0500000000000000" pitchFamily="50" charset="-128"/>
            </a:endParaRPr>
          </a:p>
        </p:txBody>
      </p:sp>
      <p:grpSp>
        <p:nvGrpSpPr>
          <p:cNvPr id="1071" name="グループ化 1070">
            <a:extLst>
              <a:ext uri="{FF2B5EF4-FFF2-40B4-BE49-F238E27FC236}">
                <a16:creationId xmlns:a16="http://schemas.microsoft.com/office/drawing/2014/main" id="{7C2B7D35-4125-A5CC-D809-8F405FE87CAC}"/>
              </a:ext>
            </a:extLst>
          </p:cNvPr>
          <p:cNvGrpSpPr/>
          <p:nvPr/>
        </p:nvGrpSpPr>
        <p:grpSpPr>
          <a:xfrm>
            <a:off x="319192" y="8244395"/>
            <a:ext cx="626330" cy="502290"/>
            <a:chOff x="2708275" y="6292210"/>
            <a:chExt cx="626330" cy="502290"/>
          </a:xfrm>
        </p:grpSpPr>
        <p:pic>
          <p:nvPicPr>
            <p:cNvPr id="1062" name="図 1061">
              <a:extLst>
                <a:ext uri="{FF2B5EF4-FFF2-40B4-BE49-F238E27FC236}">
                  <a16:creationId xmlns:a16="http://schemas.microsoft.com/office/drawing/2014/main" id="{F4B7929E-1E49-11AF-6CC9-2C9A8BA728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87404" y="6295215"/>
              <a:ext cx="347201" cy="468000"/>
            </a:xfrm>
            <a:prstGeom prst="rect">
              <a:avLst/>
            </a:prstGeom>
          </p:spPr>
        </p:pic>
        <p:grpSp>
          <p:nvGrpSpPr>
            <p:cNvPr id="1068" name="グループ化 1067">
              <a:extLst>
                <a:ext uri="{FF2B5EF4-FFF2-40B4-BE49-F238E27FC236}">
                  <a16:creationId xmlns:a16="http://schemas.microsoft.com/office/drawing/2014/main" id="{3FB7A6F5-2204-F128-A8D2-EDC574A8605C}"/>
                </a:ext>
              </a:extLst>
            </p:cNvPr>
            <p:cNvGrpSpPr/>
            <p:nvPr/>
          </p:nvGrpSpPr>
          <p:grpSpPr>
            <a:xfrm>
              <a:off x="2708275" y="6292210"/>
              <a:ext cx="307777" cy="502290"/>
              <a:chOff x="2541626" y="4532087"/>
              <a:chExt cx="307777" cy="502290"/>
            </a:xfrm>
          </p:grpSpPr>
          <p:sp>
            <p:nvSpPr>
              <p:cNvPr id="1069" name="四角形: 角を丸くする 1068">
                <a:extLst>
                  <a:ext uri="{FF2B5EF4-FFF2-40B4-BE49-F238E27FC236}">
                    <a16:creationId xmlns:a16="http://schemas.microsoft.com/office/drawing/2014/main" id="{6C70E780-481C-C8D5-3908-45EED9AF4015}"/>
                  </a:ext>
                </a:extLst>
              </p:cNvPr>
              <p:cNvSpPr/>
              <p:nvPr/>
            </p:nvSpPr>
            <p:spPr>
              <a:xfrm>
                <a:off x="2623509" y="4532087"/>
                <a:ext cx="149110" cy="468000"/>
              </a:xfrm>
              <a:prstGeom prst="roundRect">
                <a:avLst>
                  <a:gd name="adj" fmla="val 9500"/>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テキスト ボックス 1069">
                <a:extLst>
                  <a:ext uri="{FF2B5EF4-FFF2-40B4-BE49-F238E27FC236}">
                    <a16:creationId xmlns:a16="http://schemas.microsoft.com/office/drawing/2014/main" id="{24E9440D-E35C-0CDA-0942-5B8296AE7095}"/>
                  </a:ext>
                </a:extLst>
              </p:cNvPr>
              <p:cNvSpPr txBox="1"/>
              <p:nvPr/>
            </p:nvSpPr>
            <p:spPr>
              <a:xfrm>
                <a:off x="2541626" y="4566377"/>
                <a:ext cx="307777" cy="468000"/>
              </a:xfrm>
              <a:prstGeom prst="rect">
                <a:avLst/>
              </a:prstGeom>
              <a:noFill/>
            </p:spPr>
            <p:txBody>
              <a:bodyPr vert="eaVert" wrap="square" rtlCol="0">
                <a:spAutoFit/>
              </a:bodyPr>
              <a:lstStyle/>
              <a:p>
                <a:r>
                  <a:rPr kumimoji="1" lang="ja-JP" altLang="en-US" sz="800" dirty="0">
                    <a:solidFill>
                      <a:schemeClr val="bg1"/>
                    </a:solidFill>
                    <a:latin typeface="UD デジタル 教科書体 NK" panose="02020400000000000000" pitchFamily="18" charset="-128"/>
                    <a:ea typeface="UD デジタル 教科書体 NK" panose="02020400000000000000" pitchFamily="18" charset="-128"/>
                  </a:rPr>
                  <a:t>厚労省</a:t>
                </a:r>
                <a:endParaRPr kumimoji="1" lang="en-US" altLang="ja-JP" sz="8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sp>
        <p:nvSpPr>
          <p:cNvPr id="26" name="正方形/長方形 25">
            <a:extLst>
              <a:ext uri="{FF2B5EF4-FFF2-40B4-BE49-F238E27FC236}">
                <a16:creationId xmlns:a16="http://schemas.microsoft.com/office/drawing/2014/main" id="{E22B5E6B-AEA3-D2E0-D4A7-977652361548}"/>
              </a:ext>
            </a:extLst>
          </p:cNvPr>
          <p:cNvSpPr/>
          <p:nvPr/>
        </p:nvSpPr>
        <p:spPr>
          <a:xfrm>
            <a:off x="-1445" y="6424885"/>
            <a:ext cx="5201212" cy="720000"/>
          </a:xfrm>
          <a:prstGeom prst="rect">
            <a:avLst/>
          </a:prstGeom>
          <a:solidFill>
            <a:srgbClr val="F5DBC5">
              <a:alpha val="7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TextBox 77">
            <a:extLst>
              <a:ext uri="{FF2B5EF4-FFF2-40B4-BE49-F238E27FC236}">
                <a16:creationId xmlns:a16="http://schemas.microsoft.com/office/drawing/2014/main" id="{77900B36-D446-9E21-D452-A5D8C9DE13DD}"/>
              </a:ext>
            </a:extLst>
          </p:cNvPr>
          <p:cNvSpPr txBox="1"/>
          <p:nvPr/>
        </p:nvSpPr>
        <p:spPr>
          <a:xfrm>
            <a:off x="1010454" y="6502981"/>
            <a:ext cx="4127870" cy="563809"/>
          </a:xfrm>
          <a:prstGeom prst="rect">
            <a:avLst/>
          </a:prstGeom>
          <a:ln>
            <a:noFill/>
          </a:ln>
        </p:spPr>
        <p:txBody>
          <a:bodyPr wrap="square" lIns="0" tIns="0" rIns="0" bIns="0" rtlCol="0" anchor="ctr">
            <a:spAutoFit/>
          </a:bodyPr>
          <a:lstStyle/>
          <a:p>
            <a:pPr lvl="0">
              <a:lnSpc>
                <a:spcPts val="1500"/>
              </a:lnSpc>
              <a:defRPr/>
            </a:pPr>
            <a:r>
              <a:rPr lang="ja-JP" altLang="en-US" sz="1200" b="1" dirty="0">
                <a:latin typeface="Yu Gothic UI" panose="020B0500000000000000" pitchFamily="50" charset="-128"/>
                <a:ea typeface="Yu Gothic UI" panose="020B0500000000000000" pitchFamily="50" charset="-128"/>
              </a:rPr>
              <a:t>高市総理が「 もっと働きたい 」という国民の声があると言って労働時間規制の緩和を検討し始めましたが、</a:t>
            </a:r>
            <a:r>
              <a:rPr lang="ja-JP" altLang="en-US" sz="1200" b="1" dirty="0">
                <a:solidFill>
                  <a:srgbClr val="FF0000"/>
                </a:solidFill>
                <a:latin typeface="Yu Gothic UI" panose="020B0500000000000000" pitchFamily="50" charset="-128"/>
                <a:ea typeface="Yu Gothic UI" panose="020B0500000000000000" pitchFamily="50" charset="-128"/>
              </a:rPr>
              <a:t>過労死ライン</a:t>
            </a:r>
            <a:r>
              <a:rPr lang="ja-JP" altLang="en-US" sz="1200" b="1" dirty="0">
                <a:latin typeface="Yu Gothic UI" panose="020B0500000000000000" pitchFamily="50" charset="-128"/>
                <a:ea typeface="Yu Gothic UI" panose="020B0500000000000000" pitchFamily="50" charset="-128"/>
              </a:rPr>
              <a:t>である</a:t>
            </a:r>
            <a:r>
              <a:rPr lang="ja-JP" altLang="en-US" sz="1200" b="1" dirty="0">
                <a:solidFill>
                  <a:srgbClr val="0070C0"/>
                </a:solidFill>
                <a:latin typeface="Yu Gothic UI" panose="020B0500000000000000" pitchFamily="50" charset="-128"/>
                <a:ea typeface="Yu Gothic UI" panose="020B0500000000000000" pitchFamily="50" charset="-128"/>
              </a:rPr>
              <a:t>月</a:t>
            </a:r>
            <a:r>
              <a:rPr lang="en-US" altLang="ja-JP" sz="1200" b="1" dirty="0">
                <a:solidFill>
                  <a:srgbClr val="0070C0"/>
                </a:solidFill>
                <a:latin typeface="Yu Gothic UI" panose="020B0500000000000000" pitchFamily="50" charset="-128"/>
                <a:ea typeface="Yu Gothic UI" panose="020B0500000000000000" pitchFamily="50" charset="-128"/>
              </a:rPr>
              <a:t>80</a:t>
            </a:r>
            <a:r>
              <a:rPr lang="ja-JP" altLang="en-US" sz="1200" b="1" dirty="0">
                <a:solidFill>
                  <a:srgbClr val="0070C0"/>
                </a:solidFill>
                <a:latin typeface="Yu Gothic UI" panose="020B0500000000000000" pitchFamily="50" charset="-128"/>
                <a:ea typeface="Yu Gothic UI" panose="020B0500000000000000" pitchFamily="50" charset="-128"/>
              </a:rPr>
              <a:t>時間以上</a:t>
            </a:r>
            <a:r>
              <a:rPr lang="ja-JP" altLang="en-US" sz="1200" b="1" dirty="0">
                <a:latin typeface="Yu Gothic UI" panose="020B0500000000000000" pitchFamily="50" charset="-128"/>
                <a:ea typeface="Yu Gothic UI" panose="020B0500000000000000" pitchFamily="50" charset="-128"/>
              </a:rPr>
              <a:t>の</a:t>
            </a:r>
            <a:r>
              <a:rPr lang="ja-JP" altLang="en-US" sz="1200" b="1" dirty="0">
                <a:solidFill>
                  <a:srgbClr val="FF0000"/>
                </a:solidFill>
                <a:latin typeface="Yu Gothic UI" panose="020B0500000000000000" pitchFamily="50" charset="-128"/>
                <a:ea typeface="Yu Gothic UI" panose="020B0500000000000000" pitchFamily="50" charset="-128"/>
              </a:rPr>
              <a:t>残業を望む</a:t>
            </a:r>
            <a:r>
              <a:rPr lang="ja-JP" altLang="en-US" sz="1200" b="1" dirty="0">
                <a:latin typeface="Yu Gothic UI" panose="020B0500000000000000" pitchFamily="50" charset="-128"/>
                <a:ea typeface="Yu Gothic UI" panose="020B0500000000000000" pitchFamily="50" charset="-128"/>
              </a:rPr>
              <a:t>人の人数等がわかるデータは、ありますか？</a:t>
            </a:r>
            <a:endParaRPr lang="en-US" altLang="ja-JP" sz="1200" b="1" dirty="0">
              <a:latin typeface="Yu Gothic UI" panose="020B0500000000000000" pitchFamily="50" charset="-128"/>
              <a:ea typeface="Yu Gothic UI" panose="020B0500000000000000" pitchFamily="50" charset="-128"/>
            </a:endParaRPr>
          </a:p>
        </p:txBody>
      </p:sp>
      <p:grpSp>
        <p:nvGrpSpPr>
          <p:cNvPr id="1082" name="グループ化 1081">
            <a:extLst>
              <a:ext uri="{FF2B5EF4-FFF2-40B4-BE49-F238E27FC236}">
                <a16:creationId xmlns:a16="http://schemas.microsoft.com/office/drawing/2014/main" id="{2D481385-97D5-C931-E7C6-005A5CD7732D}"/>
              </a:ext>
            </a:extLst>
          </p:cNvPr>
          <p:cNvGrpSpPr/>
          <p:nvPr/>
        </p:nvGrpSpPr>
        <p:grpSpPr>
          <a:xfrm>
            <a:off x="317287" y="6493267"/>
            <a:ext cx="650523" cy="583237"/>
            <a:chOff x="280670" y="6518692"/>
            <a:chExt cx="650523" cy="583237"/>
          </a:xfrm>
        </p:grpSpPr>
        <p:pic>
          <p:nvPicPr>
            <p:cNvPr id="110" name="図 109">
              <a:extLst>
                <a:ext uri="{FF2B5EF4-FFF2-40B4-BE49-F238E27FC236}">
                  <a16:creationId xmlns:a16="http://schemas.microsoft.com/office/drawing/2014/main" id="{F402A7FE-CCEE-8670-B4C0-45BAA499C0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193" y="6530447"/>
              <a:ext cx="468000" cy="468000"/>
            </a:xfrm>
            <a:prstGeom prst="rect">
              <a:avLst/>
            </a:prstGeom>
          </p:spPr>
        </p:pic>
        <p:grpSp>
          <p:nvGrpSpPr>
            <p:cNvPr id="1075" name="グループ化 1074">
              <a:extLst>
                <a:ext uri="{FF2B5EF4-FFF2-40B4-BE49-F238E27FC236}">
                  <a16:creationId xmlns:a16="http://schemas.microsoft.com/office/drawing/2014/main" id="{F74A8BEC-E0E4-E7CF-42C2-C10DBDD8B79C}"/>
                </a:ext>
              </a:extLst>
            </p:cNvPr>
            <p:cNvGrpSpPr/>
            <p:nvPr/>
          </p:nvGrpSpPr>
          <p:grpSpPr>
            <a:xfrm>
              <a:off x="280670" y="6518692"/>
              <a:ext cx="292388" cy="583237"/>
              <a:chOff x="2497167" y="4892040"/>
              <a:chExt cx="292388" cy="583237"/>
            </a:xfrm>
          </p:grpSpPr>
          <p:sp>
            <p:nvSpPr>
              <p:cNvPr id="1076" name="四角形: 角を丸くする 1075">
                <a:extLst>
                  <a:ext uri="{FF2B5EF4-FFF2-40B4-BE49-F238E27FC236}">
                    <a16:creationId xmlns:a16="http://schemas.microsoft.com/office/drawing/2014/main" id="{82C2FCA1-E3CE-AFCB-76A2-7BE4DD59F898}"/>
                  </a:ext>
                </a:extLst>
              </p:cNvPr>
              <p:cNvSpPr/>
              <p:nvPr/>
            </p:nvSpPr>
            <p:spPr>
              <a:xfrm>
                <a:off x="2570531" y="4915151"/>
                <a:ext cx="149110" cy="468000"/>
              </a:xfrm>
              <a:prstGeom prst="roundRect">
                <a:avLst>
                  <a:gd name="adj" fmla="val 9500"/>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テキスト ボックス 1076">
                <a:extLst>
                  <a:ext uri="{FF2B5EF4-FFF2-40B4-BE49-F238E27FC236}">
                    <a16:creationId xmlns:a16="http://schemas.microsoft.com/office/drawing/2014/main" id="{BE9CD477-C558-11AC-9A33-05CA28D43B92}"/>
                  </a:ext>
                </a:extLst>
              </p:cNvPr>
              <p:cNvSpPr txBox="1"/>
              <p:nvPr/>
            </p:nvSpPr>
            <p:spPr>
              <a:xfrm>
                <a:off x="2497167" y="4892040"/>
                <a:ext cx="292388" cy="583237"/>
              </a:xfrm>
              <a:prstGeom prst="rect">
                <a:avLst/>
              </a:prstGeom>
              <a:noFill/>
            </p:spPr>
            <p:txBody>
              <a:bodyPr vert="eaVert" wrap="square" rtlCol="0">
                <a:spAutoFit/>
              </a:bodyPr>
              <a:lstStyle/>
              <a:p>
                <a:r>
                  <a:rPr kumimoji="1" lang="ja-JP" altLang="en-US" sz="700" dirty="0">
                    <a:solidFill>
                      <a:schemeClr val="bg1"/>
                    </a:solidFill>
                    <a:latin typeface="UD デジタル 教科書体 NK" panose="02020400000000000000" pitchFamily="18" charset="-128"/>
                    <a:ea typeface="UD デジタル 教科書体 NK" panose="02020400000000000000" pitchFamily="18" charset="-128"/>
                  </a:rPr>
                  <a:t>郡山りょう</a:t>
                </a:r>
                <a:endParaRPr kumimoji="1" lang="en-US" altLang="ja-JP" sz="7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sp>
        <p:nvSpPr>
          <p:cNvPr id="24" name="正方形/長方形 23">
            <a:extLst>
              <a:ext uri="{FF2B5EF4-FFF2-40B4-BE49-F238E27FC236}">
                <a16:creationId xmlns:a16="http://schemas.microsoft.com/office/drawing/2014/main" id="{C7D70296-8082-A7F7-DFA9-67B5FAB33DA2}"/>
              </a:ext>
            </a:extLst>
          </p:cNvPr>
          <p:cNvSpPr/>
          <p:nvPr/>
        </p:nvSpPr>
        <p:spPr>
          <a:xfrm>
            <a:off x="0" y="7683856"/>
            <a:ext cx="5201212" cy="540000"/>
          </a:xfrm>
          <a:prstGeom prst="rect">
            <a:avLst/>
          </a:prstGeom>
          <a:solidFill>
            <a:srgbClr val="F5DBC5">
              <a:alpha val="7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TextBox 77">
            <a:extLst>
              <a:ext uri="{FF2B5EF4-FFF2-40B4-BE49-F238E27FC236}">
                <a16:creationId xmlns:a16="http://schemas.microsoft.com/office/drawing/2014/main" id="{4133A1A0-CDED-BFFF-9093-F049486EC5E7}"/>
              </a:ext>
            </a:extLst>
          </p:cNvPr>
          <p:cNvSpPr txBox="1"/>
          <p:nvPr/>
        </p:nvSpPr>
        <p:spPr>
          <a:xfrm>
            <a:off x="1010454" y="7866217"/>
            <a:ext cx="3276600" cy="179088"/>
          </a:xfrm>
          <a:prstGeom prst="rect">
            <a:avLst/>
          </a:prstGeom>
          <a:ln>
            <a:noFill/>
          </a:ln>
        </p:spPr>
        <p:txBody>
          <a:bodyPr wrap="square" lIns="0" tIns="0" rIns="0" bIns="0" rtlCol="0" anchor="ctr">
            <a:spAutoFit/>
          </a:bodyPr>
          <a:lstStyle/>
          <a:p>
            <a:pPr lvl="0">
              <a:lnSpc>
                <a:spcPts val="1500"/>
              </a:lnSpc>
              <a:defRPr/>
            </a:pPr>
            <a:r>
              <a:rPr lang="ja-JP" altLang="en-US" sz="1200" b="1" dirty="0">
                <a:latin typeface="Yu Gothic UI" panose="020B0500000000000000" pitchFamily="50" charset="-128"/>
                <a:ea typeface="Yu Gothic UI" panose="020B0500000000000000" pitchFamily="50" charset="-128"/>
              </a:rPr>
              <a:t>議論のために</a:t>
            </a:r>
            <a:r>
              <a:rPr lang="ja-JP" altLang="en-US" sz="1200" b="1" dirty="0">
                <a:solidFill>
                  <a:srgbClr val="FF0000"/>
                </a:solidFill>
                <a:latin typeface="Yu Gothic UI" panose="020B0500000000000000" pitchFamily="50" charset="-128"/>
                <a:ea typeface="Yu Gothic UI" panose="020B0500000000000000" pitchFamily="50" charset="-128"/>
              </a:rPr>
              <a:t>データが重要</a:t>
            </a:r>
            <a:r>
              <a:rPr lang="ja-JP" altLang="en-US" sz="1200" b="1" dirty="0">
                <a:latin typeface="Yu Gothic UI" panose="020B0500000000000000" pitchFamily="50" charset="-128"/>
                <a:ea typeface="Yu Gothic UI" panose="020B0500000000000000" pitchFamily="50" charset="-128"/>
              </a:rPr>
              <a:t>です。調査をお願いします。</a:t>
            </a:r>
            <a:endParaRPr lang="en-US" altLang="ja-JP" sz="1200" b="1" dirty="0">
              <a:latin typeface="Yu Gothic UI" panose="020B0500000000000000" pitchFamily="50" charset="-128"/>
              <a:ea typeface="Yu Gothic UI" panose="020B0500000000000000" pitchFamily="50" charset="-128"/>
            </a:endParaRPr>
          </a:p>
        </p:txBody>
      </p:sp>
      <p:grpSp>
        <p:nvGrpSpPr>
          <p:cNvPr id="1083" name="グループ化 1082">
            <a:extLst>
              <a:ext uri="{FF2B5EF4-FFF2-40B4-BE49-F238E27FC236}">
                <a16:creationId xmlns:a16="http://schemas.microsoft.com/office/drawing/2014/main" id="{407A5A1C-8C06-DC57-8068-510BC91C7DF9}"/>
              </a:ext>
            </a:extLst>
          </p:cNvPr>
          <p:cNvGrpSpPr/>
          <p:nvPr/>
        </p:nvGrpSpPr>
        <p:grpSpPr>
          <a:xfrm>
            <a:off x="317287" y="7694623"/>
            <a:ext cx="650523" cy="583237"/>
            <a:chOff x="265714" y="6972863"/>
            <a:chExt cx="650523" cy="583237"/>
          </a:xfrm>
        </p:grpSpPr>
        <p:pic>
          <p:nvPicPr>
            <p:cNvPr id="111" name="図 110">
              <a:extLst>
                <a:ext uri="{FF2B5EF4-FFF2-40B4-BE49-F238E27FC236}">
                  <a16:creationId xmlns:a16="http://schemas.microsoft.com/office/drawing/2014/main" id="{8732A663-7A52-FA22-F85F-6FF928AA0FB1}"/>
                </a:ext>
              </a:extLst>
            </p:cNvPr>
            <p:cNvPicPr>
              <a:picLocks noChangeAspect="1"/>
            </p:cNvPicPr>
            <p:nvPr/>
          </p:nvPicPr>
          <p:blipFill>
            <a:blip r:embed="rId17" cstate="print">
              <a:extLst>
                <a:ext uri="{28A0092B-C50C-407E-A947-70E740481C1C}">
                  <a14:useLocalDpi xmlns:a14="http://schemas.microsoft.com/office/drawing/2010/main" val="0"/>
                </a:ext>
              </a:extLst>
            </a:blip>
            <a:srcRect l="13368" t="3026" r="10794"/>
            <a:stretch>
              <a:fillRect/>
            </a:stretch>
          </p:blipFill>
          <p:spPr>
            <a:xfrm>
              <a:off x="550242" y="6984618"/>
              <a:ext cx="365995" cy="468000"/>
            </a:xfrm>
            <a:prstGeom prst="rect">
              <a:avLst/>
            </a:prstGeom>
          </p:spPr>
        </p:pic>
        <p:grpSp>
          <p:nvGrpSpPr>
            <p:cNvPr id="1079" name="グループ化 1078">
              <a:extLst>
                <a:ext uri="{FF2B5EF4-FFF2-40B4-BE49-F238E27FC236}">
                  <a16:creationId xmlns:a16="http://schemas.microsoft.com/office/drawing/2014/main" id="{78C7D456-3E44-505B-160B-1915C4E570F6}"/>
                </a:ext>
              </a:extLst>
            </p:cNvPr>
            <p:cNvGrpSpPr/>
            <p:nvPr/>
          </p:nvGrpSpPr>
          <p:grpSpPr>
            <a:xfrm>
              <a:off x="265714" y="6972863"/>
              <a:ext cx="292388" cy="583237"/>
              <a:chOff x="2497167" y="4892040"/>
              <a:chExt cx="292388" cy="583237"/>
            </a:xfrm>
          </p:grpSpPr>
          <p:sp>
            <p:nvSpPr>
              <p:cNvPr id="1080" name="四角形: 角を丸くする 1079">
                <a:extLst>
                  <a:ext uri="{FF2B5EF4-FFF2-40B4-BE49-F238E27FC236}">
                    <a16:creationId xmlns:a16="http://schemas.microsoft.com/office/drawing/2014/main" id="{BE02705B-713B-E6A5-1C35-03113A9D7855}"/>
                  </a:ext>
                </a:extLst>
              </p:cNvPr>
              <p:cNvSpPr/>
              <p:nvPr/>
            </p:nvSpPr>
            <p:spPr>
              <a:xfrm>
                <a:off x="2570531" y="4915151"/>
                <a:ext cx="149110" cy="468000"/>
              </a:xfrm>
              <a:prstGeom prst="roundRect">
                <a:avLst>
                  <a:gd name="adj" fmla="val 9500"/>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テキスト ボックス 1080">
                <a:extLst>
                  <a:ext uri="{FF2B5EF4-FFF2-40B4-BE49-F238E27FC236}">
                    <a16:creationId xmlns:a16="http://schemas.microsoft.com/office/drawing/2014/main" id="{B932C174-599C-68C6-7952-8716C788590E}"/>
                  </a:ext>
                </a:extLst>
              </p:cNvPr>
              <p:cNvSpPr txBox="1"/>
              <p:nvPr/>
            </p:nvSpPr>
            <p:spPr>
              <a:xfrm>
                <a:off x="2497167" y="4892040"/>
                <a:ext cx="292388" cy="583237"/>
              </a:xfrm>
              <a:prstGeom prst="rect">
                <a:avLst/>
              </a:prstGeom>
              <a:noFill/>
            </p:spPr>
            <p:txBody>
              <a:bodyPr vert="eaVert" wrap="square" rtlCol="0">
                <a:spAutoFit/>
              </a:bodyPr>
              <a:lstStyle/>
              <a:p>
                <a:r>
                  <a:rPr kumimoji="1" lang="ja-JP" altLang="en-US" sz="700" dirty="0">
                    <a:solidFill>
                      <a:schemeClr val="bg1"/>
                    </a:solidFill>
                    <a:latin typeface="UD デジタル 教科書体 NK" panose="02020400000000000000" pitchFamily="18" charset="-128"/>
                    <a:ea typeface="UD デジタル 教科書体 NK" panose="02020400000000000000" pitchFamily="18" charset="-128"/>
                  </a:rPr>
                  <a:t>郡山りょう</a:t>
                </a:r>
                <a:endParaRPr kumimoji="1" lang="en-US" altLang="ja-JP" sz="7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grpSp>
        <p:nvGrpSpPr>
          <p:cNvPr id="1089" name="グループ化 1088">
            <a:extLst>
              <a:ext uri="{FF2B5EF4-FFF2-40B4-BE49-F238E27FC236}">
                <a16:creationId xmlns:a16="http://schemas.microsoft.com/office/drawing/2014/main" id="{E6B060F3-84DF-87DB-ABF1-3E3A6CDC8BD0}"/>
              </a:ext>
            </a:extLst>
          </p:cNvPr>
          <p:cNvGrpSpPr/>
          <p:nvPr/>
        </p:nvGrpSpPr>
        <p:grpSpPr>
          <a:xfrm>
            <a:off x="317287" y="8833922"/>
            <a:ext cx="711888" cy="583237"/>
            <a:chOff x="329075" y="8660722"/>
            <a:chExt cx="711888" cy="583237"/>
          </a:xfrm>
        </p:grpSpPr>
        <p:pic>
          <p:nvPicPr>
            <p:cNvPr id="82" name="図 81">
              <a:extLst>
                <a:ext uri="{FF2B5EF4-FFF2-40B4-BE49-F238E27FC236}">
                  <a16:creationId xmlns:a16="http://schemas.microsoft.com/office/drawing/2014/main" id="{D1B24BDD-7545-DADF-F4F7-730C84D016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2963" y="8672477"/>
              <a:ext cx="468000" cy="468000"/>
            </a:xfrm>
            <a:prstGeom prst="rect">
              <a:avLst/>
            </a:prstGeom>
          </p:spPr>
        </p:pic>
        <p:grpSp>
          <p:nvGrpSpPr>
            <p:cNvPr id="1086" name="グループ化 1085">
              <a:extLst>
                <a:ext uri="{FF2B5EF4-FFF2-40B4-BE49-F238E27FC236}">
                  <a16:creationId xmlns:a16="http://schemas.microsoft.com/office/drawing/2014/main" id="{6DE86E8B-6AFE-EF7A-1E0F-F62650197A64}"/>
                </a:ext>
              </a:extLst>
            </p:cNvPr>
            <p:cNvGrpSpPr/>
            <p:nvPr/>
          </p:nvGrpSpPr>
          <p:grpSpPr>
            <a:xfrm>
              <a:off x="329075" y="8660722"/>
              <a:ext cx="292388" cy="583237"/>
              <a:chOff x="2497167" y="4892040"/>
              <a:chExt cx="292388" cy="583237"/>
            </a:xfrm>
          </p:grpSpPr>
          <p:sp>
            <p:nvSpPr>
              <p:cNvPr id="1087" name="四角形: 角を丸くする 1086">
                <a:extLst>
                  <a:ext uri="{FF2B5EF4-FFF2-40B4-BE49-F238E27FC236}">
                    <a16:creationId xmlns:a16="http://schemas.microsoft.com/office/drawing/2014/main" id="{8E12B31A-A12C-B9C2-BADE-7BBF7C4013EE}"/>
                  </a:ext>
                </a:extLst>
              </p:cNvPr>
              <p:cNvSpPr/>
              <p:nvPr/>
            </p:nvSpPr>
            <p:spPr>
              <a:xfrm>
                <a:off x="2570531" y="4915151"/>
                <a:ext cx="149110" cy="468000"/>
              </a:xfrm>
              <a:prstGeom prst="roundRect">
                <a:avLst>
                  <a:gd name="adj" fmla="val 9500"/>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テキスト ボックス 1087">
                <a:extLst>
                  <a:ext uri="{FF2B5EF4-FFF2-40B4-BE49-F238E27FC236}">
                    <a16:creationId xmlns:a16="http://schemas.microsoft.com/office/drawing/2014/main" id="{5EA010B0-8AFE-81E8-67FF-CAF6CAD1C773}"/>
                  </a:ext>
                </a:extLst>
              </p:cNvPr>
              <p:cNvSpPr txBox="1"/>
              <p:nvPr/>
            </p:nvSpPr>
            <p:spPr>
              <a:xfrm>
                <a:off x="2497167" y="4892040"/>
                <a:ext cx="292388" cy="583237"/>
              </a:xfrm>
              <a:prstGeom prst="rect">
                <a:avLst/>
              </a:prstGeom>
              <a:noFill/>
            </p:spPr>
            <p:txBody>
              <a:bodyPr vert="eaVert" wrap="square" rtlCol="0">
                <a:spAutoFit/>
              </a:bodyPr>
              <a:lstStyle/>
              <a:p>
                <a:r>
                  <a:rPr kumimoji="1" lang="ja-JP" altLang="en-US" sz="700" dirty="0">
                    <a:solidFill>
                      <a:schemeClr val="bg1"/>
                    </a:solidFill>
                    <a:latin typeface="UD デジタル 教科書体 NK" panose="02020400000000000000" pitchFamily="18" charset="-128"/>
                    <a:ea typeface="UD デジタル 教科書体 NK" panose="02020400000000000000" pitchFamily="18" charset="-128"/>
                  </a:rPr>
                  <a:t>郡山りょう</a:t>
                </a:r>
                <a:endParaRPr kumimoji="1" lang="en-US" altLang="ja-JP" sz="700" dirty="0">
                  <a:solidFill>
                    <a:schemeClr val="bg1"/>
                  </a:solidFill>
                  <a:latin typeface="UD デジタル 教科書体 NK" panose="02020400000000000000" pitchFamily="18" charset="-128"/>
                  <a:ea typeface="UD デジタル 教科書体 NK" panose="02020400000000000000" pitchFamily="18" charset="-128"/>
                </a:endParaRPr>
              </a:p>
            </p:txBody>
          </p:sp>
        </p:grpSp>
      </p:grpSp>
      <p:grpSp>
        <p:nvGrpSpPr>
          <p:cNvPr id="1095" name="グループ化 1094">
            <a:extLst>
              <a:ext uri="{FF2B5EF4-FFF2-40B4-BE49-F238E27FC236}">
                <a16:creationId xmlns:a16="http://schemas.microsoft.com/office/drawing/2014/main" id="{560B228B-D6CC-91B1-6513-9E9DFFF28B24}"/>
              </a:ext>
            </a:extLst>
          </p:cNvPr>
          <p:cNvGrpSpPr/>
          <p:nvPr/>
        </p:nvGrpSpPr>
        <p:grpSpPr>
          <a:xfrm>
            <a:off x="5199767" y="6424930"/>
            <a:ext cx="2097600" cy="1573261"/>
            <a:chOff x="5199767" y="6840910"/>
            <a:chExt cx="2097600" cy="1573261"/>
          </a:xfrm>
        </p:grpSpPr>
        <p:pic>
          <p:nvPicPr>
            <p:cNvPr id="51" name="図 50">
              <a:extLst>
                <a:ext uri="{FF2B5EF4-FFF2-40B4-BE49-F238E27FC236}">
                  <a16:creationId xmlns:a16="http://schemas.microsoft.com/office/drawing/2014/main" id="{341C6BB1-3D46-CBD5-329C-677BFF426A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199767" y="6840910"/>
              <a:ext cx="2097600" cy="1573200"/>
            </a:xfrm>
            <a:prstGeom prst="rect">
              <a:avLst/>
            </a:prstGeom>
          </p:spPr>
        </p:pic>
        <p:grpSp>
          <p:nvGrpSpPr>
            <p:cNvPr id="32" name="グループ化 31">
              <a:extLst>
                <a:ext uri="{FF2B5EF4-FFF2-40B4-BE49-F238E27FC236}">
                  <a16:creationId xmlns:a16="http://schemas.microsoft.com/office/drawing/2014/main" id="{1C99CC4B-2628-6CF5-32F0-11A9350D98FB}"/>
                </a:ext>
              </a:extLst>
            </p:cNvPr>
            <p:cNvGrpSpPr/>
            <p:nvPr/>
          </p:nvGrpSpPr>
          <p:grpSpPr>
            <a:xfrm>
              <a:off x="5202281" y="8233831"/>
              <a:ext cx="1758589" cy="180340"/>
              <a:chOff x="830570" y="5349435"/>
              <a:chExt cx="1758589" cy="180340"/>
            </a:xfrm>
          </p:grpSpPr>
          <p:sp>
            <p:nvSpPr>
              <p:cNvPr id="37" name="正方形/長方形 36">
                <a:extLst>
                  <a:ext uri="{FF2B5EF4-FFF2-40B4-BE49-F238E27FC236}">
                    <a16:creationId xmlns:a16="http://schemas.microsoft.com/office/drawing/2014/main" id="{4FB0ABB8-F21D-F6B1-DE76-0A4806F58FEB}"/>
                  </a:ext>
                </a:extLst>
              </p:cNvPr>
              <p:cNvSpPr/>
              <p:nvPr/>
            </p:nvSpPr>
            <p:spPr>
              <a:xfrm>
                <a:off x="830570" y="5349435"/>
                <a:ext cx="1758589" cy="180340"/>
              </a:xfrm>
              <a:prstGeom prst="rect">
                <a:avLst/>
              </a:prstGeom>
              <a:solidFill>
                <a:srgbClr val="10253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TextBox 77">
                <a:extLst>
                  <a:ext uri="{FF2B5EF4-FFF2-40B4-BE49-F238E27FC236}">
                    <a16:creationId xmlns:a16="http://schemas.microsoft.com/office/drawing/2014/main" id="{41B0294E-B97F-D7F4-62C9-DEBE2186E0EC}"/>
                  </a:ext>
                </a:extLst>
              </p:cNvPr>
              <p:cNvSpPr txBox="1"/>
              <p:nvPr/>
            </p:nvSpPr>
            <p:spPr>
              <a:xfrm>
                <a:off x="873091" y="5350061"/>
                <a:ext cx="1688787" cy="17908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200" dirty="0">
                    <a:solidFill>
                      <a:srgbClr val="FFFFFF"/>
                    </a:solidFill>
                    <a:latin typeface="Yu Gothic UI" panose="020B0500000000000000" pitchFamily="50" charset="-128"/>
                    <a:ea typeface="Yu Gothic UI" panose="020B0500000000000000" pitchFamily="50" charset="-128"/>
                  </a:rPr>
                  <a:t>2025.10.28 </a:t>
                </a:r>
                <a:r>
                  <a:rPr lang="ja-JP" altLang="en-US" sz="1200" dirty="0">
                    <a:solidFill>
                      <a:srgbClr val="FFFFFF"/>
                    </a:solidFill>
                    <a:latin typeface="Yu Gothic UI" panose="020B0500000000000000" pitchFamily="50" charset="-128"/>
                    <a:ea typeface="Yu Gothic UI" panose="020B0500000000000000" pitchFamily="50" charset="-128"/>
                  </a:rPr>
                  <a:t>厚労省からレク</a:t>
                </a:r>
                <a:r>
                  <a:rPr lang="en-US" altLang="ja-JP" sz="1200" dirty="0">
                    <a:solidFill>
                      <a:srgbClr val="FFFFFF"/>
                    </a:solidFill>
                    <a:latin typeface="Yu Gothic UI" panose="020B0500000000000000" pitchFamily="50" charset="-128"/>
                    <a:ea typeface="Yu Gothic UI" panose="020B0500000000000000" pitchFamily="50" charset="-128"/>
                  </a:rPr>
                  <a:t> </a:t>
                </a:r>
              </a:p>
            </p:txBody>
          </p:sp>
        </p:grpSp>
      </p:grpSp>
      <p:pic>
        <p:nvPicPr>
          <p:cNvPr id="1048" name="図 1047">
            <a:extLst>
              <a:ext uri="{FF2B5EF4-FFF2-40B4-BE49-F238E27FC236}">
                <a16:creationId xmlns:a16="http://schemas.microsoft.com/office/drawing/2014/main" id="{6C9F490A-52ED-A32E-2915-E7AEBA3C001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0393" y="9458568"/>
            <a:ext cx="520744" cy="520744"/>
          </a:xfrm>
          <a:prstGeom prst="rect">
            <a:avLst/>
          </a:prstGeom>
        </p:spPr>
      </p:pic>
      <p:grpSp>
        <p:nvGrpSpPr>
          <p:cNvPr id="16" name="グループ化 15">
            <a:extLst>
              <a:ext uri="{FF2B5EF4-FFF2-40B4-BE49-F238E27FC236}">
                <a16:creationId xmlns:a16="http://schemas.microsoft.com/office/drawing/2014/main" id="{02D48392-6EC8-8261-CD4D-87E1D74B0EBE}"/>
              </a:ext>
            </a:extLst>
          </p:cNvPr>
          <p:cNvGrpSpPr/>
          <p:nvPr/>
        </p:nvGrpSpPr>
        <p:grpSpPr>
          <a:xfrm>
            <a:off x="359622" y="3904832"/>
            <a:ext cx="2098950" cy="1574212"/>
            <a:chOff x="460100" y="3955563"/>
            <a:chExt cx="2098950" cy="1574212"/>
          </a:xfrm>
        </p:grpSpPr>
        <p:pic>
          <p:nvPicPr>
            <p:cNvPr id="33" name="図 32">
              <a:extLst>
                <a:ext uri="{FF2B5EF4-FFF2-40B4-BE49-F238E27FC236}">
                  <a16:creationId xmlns:a16="http://schemas.microsoft.com/office/drawing/2014/main" id="{E86D90C8-63E2-7590-7CE3-941EDD318BF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100" y="3955563"/>
              <a:ext cx="2098950" cy="1574212"/>
            </a:xfrm>
            <a:prstGeom prst="rect">
              <a:avLst/>
            </a:prstGeom>
          </p:spPr>
        </p:pic>
        <p:grpSp>
          <p:nvGrpSpPr>
            <p:cNvPr id="41" name="グループ化 40">
              <a:extLst>
                <a:ext uri="{FF2B5EF4-FFF2-40B4-BE49-F238E27FC236}">
                  <a16:creationId xmlns:a16="http://schemas.microsoft.com/office/drawing/2014/main" id="{74B012F7-5949-51AA-5945-E98AFDF429EE}"/>
                </a:ext>
              </a:extLst>
            </p:cNvPr>
            <p:cNvGrpSpPr/>
            <p:nvPr/>
          </p:nvGrpSpPr>
          <p:grpSpPr>
            <a:xfrm>
              <a:off x="798831" y="5349435"/>
              <a:ext cx="1758589" cy="180340"/>
              <a:chOff x="798830" y="5349435"/>
              <a:chExt cx="1758589" cy="180340"/>
            </a:xfrm>
          </p:grpSpPr>
          <p:sp>
            <p:nvSpPr>
              <p:cNvPr id="38" name="正方形/長方形 37">
                <a:extLst>
                  <a:ext uri="{FF2B5EF4-FFF2-40B4-BE49-F238E27FC236}">
                    <a16:creationId xmlns:a16="http://schemas.microsoft.com/office/drawing/2014/main" id="{BBB34E3F-2468-A58B-65E1-9B925A3CB84F}"/>
                  </a:ext>
                </a:extLst>
              </p:cNvPr>
              <p:cNvSpPr/>
              <p:nvPr/>
            </p:nvSpPr>
            <p:spPr>
              <a:xfrm>
                <a:off x="798830" y="5349435"/>
                <a:ext cx="1758589" cy="180340"/>
              </a:xfrm>
              <a:prstGeom prst="rect">
                <a:avLst/>
              </a:prstGeom>
              <a:solidFill>
                <a:srgbClr val="10253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TextBox 77">
                <a:extLst>
                  <a:ext uri="{FF2B5EF4-FFF2-40B4-BE49-F238E27FC236}">
                    <a16:creationId xmlns:a16="http://schemas.microsoft.com/office/drawing/2014/main" id="{CB59BB4E-9830-5CC7-21E7-D7B97A589F49}"/>
                  </a:ext>
                </a:extLst>
              </p:cNvPr>
              <p:cNvSpPr txBox="1"/>
              <p:nvPr/>
            </p:nvSpPr>
            <p:spPr>
              <a:xfrm>
                <a:off x="841351" y="5350061"/>
                <a:ext cx="1688787" cy="179088"/>
              </a:xfrm>
              <a:prstGeom prst="rect">
                <a:avLst/>
              </a:prstGeom>
              <a:ln>
                <a:noFill/>
              </a:ln>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altLang="ja-JP" sz="1200" dirty="0">
                    <a:solidFill>
                      <a:srgbClr val="FFFFFF"/>
                    </a:solidFill>
                    <a:latin typeface="Yu Gothic UI" panose="020B0500000000000000" pitchFamily="50" charset="-128"/>
                    <a:ea typeface="Yu Gothic UI" panose="020B0500000000000000" pitchFamily="50" charset="-128"/>
                  </a:rPr>
                  <a:t>2025.10.28 </a:t>
                </a:r>
                <a:r>
                  <a:rPr lang="ja-JP" altLang="en-US" sz="1200" dirty="0">
                    <a:solidFill>
                      <a:srgbClr val="FFFFFF"/>
                    </a:solidFill>
                    <a:latin typeface="Yu Gothic UI" panose="020B0500000000000000" pitchFamily="50" charset="-128"/>
                    <a:ea typeface="Yu Gothic UI" panose="020B0500000000000000" pitchFamily="50" charset="-128"/>
                  </a:rPr>
                  <a:t>厚労省からレク</a:t>
                </a:r>
                <a:r>
                  <a:rPr lang="en-US" altLang="ja-JP" sz="1200" dirty="0">
                    <a:solidFill>
                      <a:srgbClr val="FFFFFF"/>
                    </a:solidFill>
                    <a:latin typeface="Yu Gothic UI" panose="020B0500000000000000" pitchFamily="50" charset="-128"/>
                    <a:ea typeface="Yu Gothic UI" panose="020B0500000000000000" pitchFamily="50" charset="-128"/>
                  </a:rPr>
                  <a:t> </a:t>
                </a:r>
              </a:p>
            </p:txBody>
          </p:sp>
        </p:grpSp>
      </p:grpSp>
    </p:spTree>
    <p:extLst>
      <p:ext uri="{BB962C8B-B14F-4D97-AF65-F5344CB8AC3E}">
        <p14:creationId xmlns:p14="http://schemas.microsoft.com/office/powerpoint/2010/main" val="330035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A780-7166-0838-22E0-4887619E0CB7}"/>
            </a:ext>
          </a:extLst>
        </p:cNvPr>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900E065C-5221-9196-11F2-A2C4369F6A96}"/>
              </a:ext>
            </a:extLst>
          </p:cNvPr>
          <p:cNvSpPr/>
          <p:nvPr/>
        </p:nvSpPr>
        <p:spPr>
          <a:xfrm>
            <a:off x="308" y="8226214"/>
            <a:ext cx="7566661" cy="2153496"/>
          </a:xfrm>
          <a:prstGeom prst="rect">
            <a:avLst/>
          </a:prstGeom>
          <a:solidFill>
            <a:srgbClr val="EA5504">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1" name="正方形/長方形 480">
            <a:extLst>
              <a:ext uri="{FF2B5EF4-FFF2-40B4-BE49-F238E27FC236}">
                <a16:creationId xmlns:a16="http://schemas.microsoft.com/office/drawing/2014/main" id="{56F87679-5255-1175-AA9B-0767689FAA3A}"/>
              </a:ext>
            </a:extLst>
          </p:cNvPr>
          <p:cNvSpPr/>
          <p:nvPr/>
        </p:nvSpPr>
        <p:spPr>
          <a:xfrm>
            <a:off x="3317156" y="8537606"/>
            <a:ext cx="3970188" cy="1371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64" name="グループ化 463">
            <a:extLst>
              <a:ext uri="{FF2B5EF4-FFF2-40B4-BE49-F238E27FC236}">
                <a16:creationId xmlns:a16="http://schemas.microsoft.com/office/drawing/2014/main" id="{8BEDDDE2-96E3-9864-8FCD-DCE52E0E444A}"/>
              </a:ext>
            </a:extLst>
          </p:cNvPr>
          <p:cNvGrpSpPr/>
          <p:nvPr/>
        </p:nvGrpSpPr>
        <p:grpSpPr>
          <a:xfrm>
            <a:off x="293943" y="8278701"/>
            <a:ext cx="2605034" cy="265248"/>
            <a:chOff x="293943" y="8278701"/>
            <a:chExt cx="2605034" cy="265248"/>
          </a:xfrm>
        </p:grpSpPr>
        <p:grpSp>
          <p:nvGrpSpPr>
            <p:cNvPr id="457" name="グループ化 456">
              <a:extLst>
                <a:ext uri="{FF2B5EF4-FFF2-40B4-BE49-F238E27FC236}">
                  <a16:creationId xmlns:a16="http://schemas.microsoft.com/office/drawing/2014/main" id="{A946B537-9D1E-111C-9722-A3819B051CF2}"/>
                </a:ext>
              </a:extLst>
            </p:cNvPr>
            <p:cNvGrpSpPr/>
            <p:nvPr/>
          </p:nvGrpSpPr>
          <p:grpSpPr>
            <a:xfrm>
              <a:off x="293943" y="8278701"/>
              <a:ext cx="993590" cy="265248"/>
              <a:chOff x="293943" y="8278701"/>
              <a:chExt cx="993590" cy="265248"/>
            </a:xfrm>
          </p:grpSpPr>
          <p:grpSp>
            <p:nvGrpSpPr>
              <p:cNvPr id="223" name="グループ化 222">
                <a:extLst>
                  <a:ext uri="{FF2B5EF4-FFF2-40B4-BE49-F238E27FC236}">
                    <a16:creationId xmlns:a16="http://schemas.microsoft.com/office/drawing/2014/main" id="{5366A4AA-45B3-FEF9-58B2-18ED1332DCC7}"/>
                  </a:ext>
                </a:extLst>
              </p:cNvPr>
              <p:cNvGrpSpPr/>
              <p:nvPr/>
            </p:nvGrpSpPr>
            <p:grpSpPr>
              <a:xfrm>
                <a:off x="293943" y="8278701"/>
                <a:ext cx="993590" cy="265248"/>
                <a:chOff x="2766459" y="3834451"/>
                <a:chExt cx="993590" cy="265248"/>
              </a:xfrm>
            </p:grpSpPr>
            <p:sp>
              <p:nvSpPr>
                <p:cNvPr id="224" name="正方形/長方形 223">
                  <a:extLst>
                    <a:ext uri="{FF2B5EF4-FFF2-40B4-BE49-F238E27FC236}">
                      <a16:creationId xmlns:a16="http://schemas.microsoft.com/office/drawing/2014/main" id="{E712A18B-5B4F-6EDE-25AD-B50708519457}"/>
                    </a:ext>
                  </a:extLst>
                </p:cNvPr>
                <p:cNvSpPr/>
                <p:nvPr/>
              </p:nvSpPr>
              <p:spPr>
                <a:xfrm>
                  <a:off x="2766459" y="3834451"/>
                  <a:ext cx="993590" cy="26524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TextBox 77">
                  <a:extLst>
                    <a:ext uri="{FF2B5EF4-FFF2-40B4-BE49-F238E27FC236}">
                      <a16:creationId xmlns:a16="http://schemas.microsoft.com/office/drawing/2014/main" id="{3D4AB42D-9458-0B2C-F8D6-0296AFE41A40}"/>
                    </a:ext>
                  </a:extLst>
                </p:cNvPr>
                <p:cNvSpPr txBox="1"/>
                <p:nvPr/>
              </p:nvSpPr>
              <p:spPr>
                <a:xfrm>
                  <a:off x="2852888" y="3919970"/>
                  <a:ext cx="820732" cy="161583"/>
                </a:xfrm>
                <a:prstGeom prst="rect">
                  <a:avLst/>
                </a:prstGeom>
              </p:spPr>
              <p:txBody>
                <a:bodyPr wrap="square" lIns="0" tIns="0" rIns="0" bIns="0" rtlCol="0" anchor="t">
                  <a:spAutoFit/>
                </a:bodyPr>
                <a:lstStyle/>
                <a:p>
                  <a:pPr algn="ctr"/>
                  <a:r>
                    <a:rPr lang="ja-JP" altLang="en-US" sz="1050" b="1" dirty="0">
                      <a:solidFill>
                        <a:schemeClr val="bg1"/>
                      </a:solidFill>
                      <a:latin typeface="BIZ UDゴシック" panose="020B0400000000000000" pitchFamily="49" charset="-128"/>
                      <a:ea typeface="BIZ UDゴシック" panose="020B0400000000000000" pitchFamily="49" charset="-128"/>
                    </a:rPr>
                    <a:t>与理懇とは？</a:t>
                  </a:r>
                  <a:endParaRPr lang="en-US" altLang="ja-JP" sz="1050" b="1" dirty="0">
                    <a:solidFill>
                      <a:schemeClr val="bg1"/>
                    </a:solidFill>
                    <a:latin typeface="BIZ UDゴシック" panose="020B0400000000000000" pitchFamily="49" charset="-128"/>
                    <a:ea typeface="BIZ UDゴシック" panose="020B0400000000000000" pitchFamily="49" charset="-128"/>
                  </a:endParaRPr>
                </a:p>
              </p:txBody>
            </p:sp>
          </p:grpSp>
          <p:sp>
            <p:nvSpPr>
              <p:cNvPr id="431" name="TextBox 77">
                <a:extLst>
                  <a:ext uri="{FF2B5EF4-FFF2-40B4-BE49-F238E27FC236}">
                    <a16:creationId xmlns:a16="http://schemas.microsoft.com/office/drawing/2014/main" id="{BDFE7B2E-9CE4-7ED3-7263-D3A62BBFC9B8}"/>
                  </a:ext>
                </a:extLst>
              </p:cNvPr>
              <p:cNvSpPr txBox="1"/>
              <p:nvPr/>
            </p:nvSpPr>
            <p:spPr>
              <a:xfrm>
                <a:off x="379385" y="8286152"/>
                <a:ext cx="463282" cy="92333"/>
              </a:xfrm>
              <a:prstGeom prst="rect">
                <a:avLst/>
              </a:prstGeom>
            </p:spPr>
            <p:txBody>
              <a:bodyPr wrap="square" lIns="0" tIns="0" rIns="0" bIns="0" rtlCol="0" anchor="t">
                <a:spAutoFit/>
              </a:bodyPr>
              <a:lstStyle/>
              <a:p>
                <a:pPr algn="ctr"/>
                <a:r>
                  <a:rPr lang="ja-JP" altLang="en-US" sz="600" b="1" dirty="0">
                    <a:solidFill>
                      <a:schemeClr val="bg1"/>
                    </a:solidFill>
                    <a:latin typeface="BIZ UDゴシック" panose="020B0400000000000000" pitchFamily="49" charset="-128"/>
                    <a:ea typeface="BIZ UDゴシック" panose="020B0400000000000000" pitchFamily="49" charset="-128"/>
                  </a:rPr>
                  <a:t>ヨ リ コ ン</a:t>
                </a:r>
                <a:endParaRPr lang="en-US" altLang="ja-JP" sz="600" b="1" dirty="0">
                  <a:solidFill>
                    <a:schemeClr val="bg1"/>
                  </a:solidFill>
                  <a:latin typeface="BIZ UDゴシック" panose="020B0400000000000000" pitchFamily="49" charset="-128"/>
                  <a:ea typeface="BIZ UDゴシック" panose="020B0400000000000000" pitchFamily="49" charset="-128"/>
                </a:endParaRPr>
              </a:p>
            </p:txBody>
          </p:sp>
        </p:grpSp>
        <p:sp>
          <p:nvSpPr>
            <p:cNvPr id="441" name="TextBox 77">
              <a:extLst>
                <a:ext uri="{FF2B5EF4-FFF2-40B4-BE49-F238E27FC236}">
                  <a16:creationId xmlns:a16="http://schemas.microsoft.com/office/drawing/2014/main" id="{FFEAAAF1-C4BD-D3DA-1BE4-0027DB100FB0}"/>
                </a:ext>
              </a:extLst>
            </p:cNvPr>
            <p:cNvSpPr txBox="1"/>
            <p:nvPr/>
          </p:nvSpPr>
          <p:spPr>
            <a:xfrm>
              <a:off x="1373482" y="8342076"/>
              <a:ext cx="1525495" cy="138499"/>
            </a:xfrm>
            <a:prstGeom prst="rect">
              <a:avLst/>
            </a:prstGeom>
          </p:spPr>
          <p:txBody>
            <a:bodyPr wrap="square" lIns="0" tIns="0" rIns="0" bIns="0" rtlCol="0" anchor="t">
              <a:spAutoFit/>
            </a:bodyPr>
            <a:lstStyle/>
            <a:p>
              <a:r>
                <a:rPr lang="ja-JP" altLang="en-US" sz="900" b="1" dirty="0">
                  <a:solidFill>
                    <a:srgbClr val="FF0000"/>
                  </a:solidFill>
                  <a:latin typeface="BIZ UDゴシック" panose="020B0400000000000000" pitchFamily="49" charset="-128"/>
                  <a:ea typeface="BIZ UDゴシック" panose="020B0400000000000000" pitchFamily="49" charset="-128"/>
                </a:rPr>
                <a:t>与党の理事だけ</a:t>
              </a:r>
              <a:r>
                <a:rPr lang="ja-JP" altLang="en-US" sz="900" b="1" dirty="0">
                  <a:latin typeface="BIZ UDゴシック" panose="020B0400000000000000" pitchFamily="49" charset="-128"/>
                  <a:ea typeface="BIZ UDゴシック" panose="020B0400000000000000" pitchFamily="49" charset="-128"/>
                </a:rPr>
                <a:t>で開く懇談会</a:t>
              </a:r>
              <a:endParaRPr lang="en-US" altLang="ja-JP" sz="900" b="1" dirty="0">
                <a:latin typeface="BIZ UDゴシック" panose="020B0400000000000000" pitchFamily="49" charset="-128"/>
                <a:ea typeface="BIZ UDゴシック" panose="020B0400000000000000" pitchFamily="49" charset="-128"/>
              </a:endParaRPr>
            </a:p>
          </p:txBody>
        </p:sp>
      </p:grpSp>
      <p:sp>
        <p:nvSpPr>
          <p:cNvPr id="9" name="正方形/長方形 8">
            <a:extLst>
              <a:ext uri="{FF2B5EF4-FFF2-40B4-BE49-F238E27FC236}">
                <a16:creationId xmlns:a16="http://schemas.microsoft.com/office/drawing/2014/main" id="{4E1BAE76-948E-2D9E-8F76-B04540696176}"/>
              </a:ext>
            </a:extLst>
          </p:cNvPr>
          <p:cNvSpPr/>
          <p:nvPr/>
        </p:nvSpPr>
        <p:spPr>
          <a:xfrm>
            <a:off x="0" y="5293973"/>
            <a:ext cx="7566969" cy="2929677"/>
          </a:xfrm>
          <a:prstGeom prst="rect">
            <a:avLst/>
          </a:prstGeom>
          <a:solidFill>
            <a:schemeClr val="tx2">
              <a:lumMod val="50000"/>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6" name="正方形/長方形 385">
            <a:extLst>
              <a:ext uri="{FF2B5EF4-FFF2-40B4-BE49-F238E27FC236}">
                <a16:creationId xmlns:a16="http://schemas.microsoft.com/office/drawing/2014/main" id="{8E730150-A28D-1149-FF78-98118B29754A}"/>
              </a:ext>
            </a:extLst>
          </p:cNvPr>
          <p:cNvSpPr/>
          <p:nvPr/>
        </p:nvSpPr>
        <p:spPr>
          <a:xfrm>
            <a:off x="-3502" y="3767611"/>
            <a:ext cx="7560001" cy="1529108"/>
          </a:xfrm>
          <a:prstGeom prst="rect">
            <a:avLst/>
          </a:prstGeom>
          <a:solidFill>
            <a:srgbClr val="EA5504">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8" name="グループ化 57">
            <a:extLst>
              <a:ext uri="{FF2B5EF4-FFF2-40B4-BE49-F238E27FC236}">
                <a16:creationId xmlns:a16="http://schemas.microsoft.com/office/drawing/2014/main" id="{CD24D72C-4691-8811-973E-FD72D2AA37CC}"/>
              </a:ext>
            </a:extLst>
          </p:cNvPr>
          <p:cNvGrpSpPr/>
          <p:nvPr/>
        </p:nvGrpSpPr>
        <p:grpSpPr>
          <a:xfrm>
            <a:off x="288466" y="3834451"/>
            <a:ext cx="1127584" cy="265248"/>
            <a:chOff x="2766459" y="3834451"/>
            <a:chExt cx="991338" cy="265248"/>
          </a:xfrm>
        </p:grpSpPr>
        <p:sp>
          <p:nvSpPr>
            <p:cNvPr id="59" name="正方形/長方形 58">
              <a:extLst>
                <a:ext uri="{FF2B5EF4-FFF2-40B4-BE49-F238E27FC236}">
                  <a16:creationId xmlns:a16="http://schemas.microsoft.com/office/drawing/2014/main" id="{5FB18584-5A06-6F3B-D0D8-B429F2E24367}"/>
                </a:ext>
              </a:extLst>
            </p:cNvPr>
            <p:cNvSpPr/>
            <p:nvPr/>
          </p:nvSpPr>
          <p:spPr>
            <a:xfrm>
              <a:off x="2766459" y="3834451"/>
              <a:ext cx="991338" cy="26524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TextBox 77">
              <a:extLst>
                <a:ext uri="{FF2B5EF4-FFF2-40B4-BE49-F238E27FC236}">
                  <a16:creationId xmlns:a16="http://schemas.microsoft.com/office/drawing/2014/main" id="{F3F96601-9CF3-38EB-FEF6-DEFE2433C3E0}"/>
                </a:ext>
              </a:extLst>
            </p:cNvPr>
            <p:cNvSpPr txBox="1"/>
            <p:nvPr/>
          </p:nvSpPr>
          <p:spPr>
            <a:xfrm>
              <a:off x="2851762" y="3882814"/>
              <a:ext cx="820732" cy="166456"/>
            </a:xfrm>
            <a:prstGeom prst="rect">
              <a:avLst/>
            </a:prstGeom>
          </p:spPr>
          <p:txBody>
            <a:bodyPr wrap="square" lIns="0" tIns="0" rIns="0" bIns="0" rtlCol="0" anchor="t">
              <a:spAutoFit/>
            </a:bodyPr>
            <a:lstStyle/>
            <a:p>
              <a:pPr algn="ctr">
                <a:lnSpc>
                  <a:spcPts val="1500"/>
                </a:lnSpc>
              </a:pPr>
              <a:r>
                <a:rPr lang="ja-JP" altLang="en-US" sz="1200" b="1" dirty="0">
                  <a:solidFill>
                    <a:schemeClr val="bg1"/>
                  </a:solidFill>
                  <a:latin typeface="BIZ UDゴシック" panose="020B0400000000000000" pitchFamily="49" charset="-128"/>
                  <a:ea typeface="BIZ UDゴシック" panose="020B0400000000000000" pitchFamily="49" charset="-128"/>
                </a:rPr>
                <a:t>選挙権とは？</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5" name="Group 5">
            <a:extLst>
              <a:ext uri="{FF2B5EF4-FFF2-40B4-BE49-F238E27FC236}">
                <a16:creationId xmlns:a16="http://schemas.microsoft.com/office/drawing/2014/main" id="{B4FFDAF4-DD28-B58C-4D7B-B47D8F0FDFE4}"/>
              </a:ext>
            </a:extLst>
          </p:cNvPr>
          <p:cNvGrpSpPr/>
          <p:nvPr/>
        </p:nvGrpSpPr>
        <p:grpSpPr>
          <a:xfrm>
            <a:off x="-3501" y="800055"/>
            <a:ext cx="7560000" cy="2876827"/>
            <a:chOff x="0" y="-28575"/>
            <a:chExt cx="2709333" cy="1279811"/>
          </a:xfrm>
        </p:grpSpPr>
        <p:sp>
          <p:nvSpPr>
            <p:cNvPr id="6" name="Freeform 6">
              <a:extLst>
                <a:ext uri="{FF2B5EF4-FFF2-40B4-BE49-F238E27FC236}">
                  <a16:creationId xmlns:a16="http://schemas.microsoft.com/office/drawing/2014/main" id="{12F4F9F8-873A-82EE-FD13-571EBE59CBD4}"/>
                </a:ext>
              </a:extLst>
            </p:cNvPr>
            <p:cNvSpPr/>
            <p:nvPr/>
          </p:nvSpPr>
          <p:spPr>
            <a:xfrm>
              <a:off x="0" y="0"/>
              <a:ext cx="2709333" cy="1127784"/>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TextBox 7">
              <a:extLst>
                <a:ext uri="{FF2B5EF4-FFF2-40B4-BE49-F238E27FC236}">
                  <a16:creationId xmlns:a16="http://schemas.microsoft.com/office/drawing/2014/main" id="{A1D76D4D-5495-2E4B-5106-48BBBC33A403}"/>
                </a:ext>
              </a:extLst>
            </p:cNvPr>
            <p:cNvSpPr txBox="1"/>
            <p:nvPr/>
          </p:nvSpPr>
          <p:spPr>
            <a:xfrm>
              <a:off x="0" y="-28575"/>
              <a:ext cx="2709333" cy="1279811"/>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a:extLst>
              <a:ext uri="{FF2B5EF4-FFF2-40B4-BE49-F238E27FC236}">
                <a16:creationId xmlns:a16="http://schemas.microsoft.com/office/drawing/2014/main" id="{ADB534E0-EC0E-9F00-8678-9B72E52ED7A0}"/>
              </a:ext>
            </a:extLst>
          </p:cNvPr>
          <p:cNvGrpSpPr/>
          <p:nvPr/>
        </p:nvGrpSpPr>
        <p:grpSpPr>
          <a:xfrm rot="-4113982">
            <a:off x="1796407" y="2511950"/>
            <a:ext cx="400590" cy="599595"/>
            <a:chOff x="0" y="0"/>
            <a:chExt cx="475154" cy="711200"/>
          </a:xfrm>
        </p:grpSpPr>
        <p:sp>
          <p:nvSpPr>
            <p:cNvPr id="25" name="Freeform 25">
              <a:extLst>
                <a:ext uri="{FF2B5EF4-FFF2-40B4-BE49-F238E27FC236}">
                  <a16:creationId xmlns:a16="http://schemas.microsoft.com/office/drawing/2014/main" id="{18F7F4FA-986D-5F29-2016-6D88D810FDA9}"/>
                </a:ext>
              </a:extLst>
            </p:cNvPr>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TextBox 26">
              <a:extLst>
                <a:ext uri="{FF2B5EF4-FFF2-40B4-BE49-F238E27FC236}">
                  <a16:creationId xmlns:a16="http://schemas.microsoft.com/office/drawing/2014/main" id="{F39BB23D-7F31-1DDE-D728-5FA58CCD0A19}"/>
                </a:ext>
              </a:extLst>
            </p:cNvPr>
            <p:cNvSpPr txBox="1"/>
            <p:nvPr/>
          </p:nvSpPr>
          <p:spPr>
            <a:xfrm>
              <a:off x="74243" y="301625"/>
              <a:ext cx="326668"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a:extLst>
              <a:ext uri="{FF2B5EF4-FFF2-40B4-BE49-F238E27FC236}">
                <a16:creationId xmlns:a16="http://schemas.microsoft.com/office/drawing/2014/main" id="{D9E32B30-2C4D-B1B8-6D72-AC715BF694E5}"/>
              </a:ext>
            </a:extLst>
          </p:cNvPr>
          <p:cNvGrpSpPr/>
          <p:nvPr/>
        </p:nvGrpSpPr>
        <p:grpSpPr>
          <a:xfrm>
            <a:off x="-2" y="-1894439"/>
            <a:ext cx="7556501" cy="2770176"/>
            <a:chOff x="0" y="-28575"/>
            <a:chExt cx="3017389" cy="841375"/>
          </a:xfrm>
        </p:grpSpPr>
        <p:sp>
          <p:nvSpPr>
            <p:cNvPr id="3" name="Freeform 3">
              <a:extLst>
                <a:ext uri="{FF2B5EF4-FFF2-40B4-BE49-F238E27FC236}">
                  <a16:creationId xmlns:a16="http://schemas.microsoft.com/office/drawing/2014/main" id="{6986FA0C-7052-8EC7-C1E0-F4B3C1E55508}"/>
                </a:ext>
              </a:extLst>
            </p:cNvPr>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TextBox 4">
              <a:extLst>
                <a:ext uri="{FF2B5EF4-FFF2-40B4-BE49-F238E27FC236}">
                  <a16:creationId xmlns:a16="http://schemas.microsoft.com/office/drawing/2014/main" id="{9241B06F-CDA0-54C0-68C9-45BDB554AE23}"/>
                </a:ext>
              </a:extLst>
            </p:cNvPr>
            <p:cNvSpPr txBox="1"/>
            <p:nvPr/>
          </p:nvSpPr>
          <p:spPr>
            <a:xfrm>
              <a:off x="0" y="-28575"/>
              <a:ext cx="3017389" cy="8413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a:extLst>
              <a:ext uri="{FF2B5EF4-FFF2-40B4-BE49-F238E27FC236}">
                <a16:creationId xmlns:a16="http://schemas.microsoft.com/office/drawing/2014/main" id="{80B2FB47-CCA0-523E-53B3-245DDC1C3EBC}"/>
              </a:ext>
            </a:extLst>
          </p:cNvPr>
          <p:cNvSpPr/>
          <p:nvPr/>
        </p:nvSpPr>
        <p:spPr>
          <a:xfrm>
            <a:off x="-717550" y="1257490"/>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3">
              <a:alphaModFix amt="25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0" name="Group 10">
            <a:extLst>
              <a:ext uri="{FF2B5EF4-FFF2-40B4-BE49-F238E27FC236}">
                <a16:creationId xmlns:a16="http://schemas.microsoft.com/office/drawing/2014/main" id="{96C2537C-266E-AB70-408B-219F3B24D546}"/>
              </a:ext>
            </a:extLst>
          </p:cNvPr>
          <p:cNvGrpSpPr/>
          <p:nvPr/>
        </p:nvGrpSpPr>
        <p:grpSpPr>
          <a:xfrm>
            <a:off x="2670229" y="1037157"/>
            <a:ext cx="4351323" cy="1067319"/>
            <a:chOff x="0" y="0"/>
            <a:chExt cx="1559416" cy="413419"/>
          </a:xfrm>
        </p:grpSpPr>
        <p:sp>
          <p:nvSpPr>
            <p:cNvPr id="11" name="Freeform 11">
              <a:extLst>
                <a:ext uri="{FF2B5EF4-FFF2-40B4-BE49-F238E27FC236}">
                  <a16:creationId xmlns:a16="http://schemas.microsoft.com/office/drawing/2014/main" id="{80BA985D-A66B-7C9D-CB2E-BBA518050D38}"/>
                </a:ext>
              </a:extLst>
            </p:cNvPr>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TextBox 12">
              <a:extLst>
                <a:ext uri="{FF2B5EF4-FFF2-40B4-BE49-F238E27FC236}">
                  <a16:creationId xmlns:a16="http://schemas.microsoft.com/office/drawing/2014/main" id="{9DA9050A-7646-7954-E23A-70CFB29469FE}"/>
                </a:ext>
              </a:extLst>
            </p:cNvPr>
            <p:cNvSpPr txBox="1"/>
            <p:nvPr/>
          </p:nvSpPr>
          <p:spPr>
            <a:xfrm>
              <a:off x="0" y="-28575"/>
              <a:ext cx="1559416" cy="441994"/>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a:extLst>
              <a:ext uri="{FF2B5EF4-FFF2-40B4-BE49-F238E27FC236}">
                <a16:creationId xmlns:a16="http://schemas.microsoft.com/office/drawing/2014/main" id="{A4BE1288-851B-50FE-8CEF-CCEBEBD69BCC}"/>
              </a:ext>
            </a:extLst>
          </p:cNvPr>
          <p:cNvGrpSpPr/>
          <p:nvPr/>
        </p:nvGrpSpPr>
        <p:grpSpPr>
          <a:xfrm rot="3946364">
            <a:off x="6821257" y="933346"/>
            <a:ext cx="400590" cy="599595"/>
            <a:chOff x="0" y="0"/>
            <a:chExt cx="475154" cy="711200"/>
          </a:xfrm>
        </p:grpSpPr>
        <p:sp>
          <p:nvSpPr>
            <p:cNvPr id="14" name="Freeform 14">
              <a:extLst>
                <a:ext uri="{FF2B5EF4-FFF2-40B4-BE49-F238E27FC236}">
                  <a16:creationId xmlns:a16="http://schemas.microsoft.com/office/drawing/2014/main" id="{CE79EAD6-CD0E-0EC6-7986-EF209A5FA7DF}"/>
                </a:ext>
              </a:extLst>
            </p:cNvPr>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TextBox 15">
              <a:extLst>
                <a:ext uri="{FF2B5EF4-FFF2-40B4-BE49-F238E27FC236}">
                  <a16:creationId xmlns:a16="http://schemas.microsoft.com/office/drawing/2014/main" id="{1843015E-BB4C-084A-3BB0-C72E043652A0}"/>
                </a:ext>
              </a:extLst>
            </p:cNvPr>
            <p:cNvSpPr txBox="1"/>
            <p:nvPr/>
          </p:nvSpPr>
          <p:spPr>
            <a:xfrm>
              <a:off x="74243" y="301625"/>
              <a:ext cx="326668"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a:extLst>
              <a:ext uri="{FF2B5EF4-FFF2-40B4-BE49-F238E27FC236}">
                <a16:creationId xmlns:a16="http://schemas.microsoft.com/office/drawing/2014/main" id="{397E6F49-9F6A-62F1-479C-BCB9A4DB7DFB}"/>
              </a:ext>
            </a:extLst>
          </p:cNvPr>
          <p:cNvGrpSpPr/>
          <p:nvPr/>
        </p:nvGrpSpPr>
        <p:grpSpPr>
          <a:xfrm>
            <a:off x="505802" y="2083455"/>
            <a:ext cx="1152000" cy="1152000"/>
            <a:chOff x="0" y="0"/>
            <a:chExt cx="812800" cy="812800"/>
          </a:xfrm>
          <a:solidFill>
            <a:schemeClr val="bg1"/>
          </a:solidFill>
        </p:grpSpPr>
        <p:sp>
          <p:nvSpPr>
            <p:cNvPr id="18" name="Freeform 18">
              <a:extLst>
                <a:ext uri="{FF2B5EF4-FFF2-40B4-BE49-F238E27FC236}">
                  <a16:creationId xmlns:a16="http://schemas.microsoft.com/office/drawing/2014/main" id="{40E6830C-04C9-E408-B4B6-FA898572C20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w="28575">
              <a:solidFill>
                <a:srgbClr val="EA5504"/>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3" name="TextBox 23">
            <a:extLst>
              <a:ext uri="{FF2B5EF4-FFF2-40B4-BE49-F238E27FC236}">
                <a16:creationId xmlns:a16="http://schemas.microsoft.com/office/drawing/2014/main" id="{B502D0F0-003F-27DF-A777-0E63C43FCA86}"/>
              </a:ext>
            </a:extLst>
          </p:cNvPr>
          <p:cNvSpPr txBox="1"/>
          <p:nvPr/>
        </p:nvSpPr>
        <p:spPr>
          <a:xfrm>
            <a:off x="1996702" y="2186848"/>
            <a:ext cx="5032476" cy="1176082"/>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a:extLst>
              <a:ext uri="{FF2B5EF4-FFF2-40B4-BE49-F238E27FC236}">
                <a16:creationId xmlns:a16="http://schemas.microsoft.com/office/drawing/2014/main" id="{2A7F8F67-D66B-2758-C398-D9F421BD372C}"/>
              </a:ext>
            </a:extLst>
          </p:cNvPr>
          <p:cNvSpPr/>
          <p:nvPr/>
        </p:nvSpPr>
        <p:spPr>
          <a:xfrm>
            <a:off x="1996701" y="2222501"/>
            <a:ext cx="5122855" cy="981046"/>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業界関係者しかわからない用語ってありますよね。</a:t>
            </a:r>
            <a:endParaRPr kumimoji="0" lang="en-US" altLang="ja-JP"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ものづくり業界なら歩留とかチョコ停のような</a:t>
            </a:r>
            <a:r>
              <a:rPr lang="en-US" altLang="ja-JP" sz="1700" b="1" dirty="0">
                <a:solidFill>
                  <a:srgbClr val="000000"/>
                </a:solidFill>
                <a:latin typeface="BIZ UDGothic" panose="020B0400000000000000" pitchFamily="49" charset="-128"/>
                <a:ea typeface="BIZ UDGothic" panose="020B0400000000000000"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政治用語を一緒に見ていきましょう！</a:t>
            </a:r>
            <a:endParaRPr kumimoji="0"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TextBox 41">
            <a:extLst>
              <a:ext uri="{FF2B5EF4-FFF2-40B4-BE49-F238E27FC236}">
                <a16:creationId xmlns:a16="http://schemas.microsoft.com/office/drawing/2014/main" id="{77FA0ECE-CE8F-427E-20F7-68E8B4E5E60F}"/>
              </a:ext>
            </a:extLst>
          </p:cNvPr>
          <p:cNvSpPr txBox="1"/>
          <p:nvPr/>
        </p:nvSpPr>
        <p:spPr>
          <a:xfrm>
            <a:off x="2787650" y="1208194"/>
            <a:ext cx="4123644" cy="710194"/>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r>
              <a:rPr lang="ja-JP" altLang="en-US" sz="1700" b="1" dirty="0">
                <a:solidFill>
                  <a:srgbClr val="000000"/>
                </a:solidFill>
                <a:latin typeface="BIZ UDGothic" panose="020B0400000000000000" pitchFamily="49" charset="-128"/>
                <a:ea typeface="BIZ UDGothic" panose="020B0400000000000000" pitchFamily="49" charset="-128"/>
              </a:rPr>
              <a:t>選挙権</a:t>
            </a:r>
            <a:r>
              <a:rPr kumimoji="0" lang="ja-JP" altLang="en-US" sz="1700" b="1"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mn-cs"/>
              </a:rPr>
              <a:t>？被選挙権？請願権？</a:t>
            </a:r>
            <a:endParaRPr kumimoji="0" lang="en-US" altLang="ja-JP"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a:p>
            <a:pPr marL="0" marR="0" lvl="0" indent="0" algn="l" defTabSz="914400" rtl="0" eaLnBrk="1" fontAlgn="auto" latinLnBrk="0" hangingPunct="1">
              <a:lnSpc>
                <a:spcPts val="2988"/>
              </a:lnSpc>
              <a:spcBef>
                <a:spcPts val="0"/>
              </a:spcBef>
              <a:spcAft>
                <a:spcPts val="0"/>
              </a:spcAft>
              <a:buClrTx/>
              <a:buSzTx/>
              <a:buFontTx/>
              <a:buNone/>
              <a:tabLst/>
              <a:defRPr/>
            </a:pPr>
            <a:r>
              <a:rPr lang="ja-JP" altLang="en-US" sz="1700" b="1" dirty="0">
                <a:solidFill>
                  <a:srgbClr val="000000"/>
                </a:solidFill>
                <a:latin typeface="BIZ UDGothic" panose="020B0400000000000000" pitchFamily="49" charset="-128"/>
                <a:ea typeface="BIZ UDGothic" panose="020B0400000000000000" pitchFamily="49" charset="-128"/>
              </a:rPr>
              <a:t>政治は専門</a:t>
            </a:r>
            <a:r>
              <a:rPr kumimoji="0" lang="ja-JP" altLang="en-US"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rPr>
              <a:t>用語が多すぎて難しい！！</a:t>
            </a:r>
            <a:endParaRPr kumimoji="0" lang="en-US" altLang="ja-JP" sz="17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p:txBody>
      </p:sp>
      <p:sp>
        <p:nvSpPr>
          <p:cNvPr id="42" name="TextBox 42">
            <a:extLst>
              <a:ext uri="{FF2B5EF4-FFF2-40B4-BE49-F238E27FC236}">
                <a16:creationId xmlns:a16="http://schemas.microsoft.com/office/drawing/2014/main" id="{99C37253-A8DA-7DC3-120B-1D78127556A9}"/>
              </a:ext>
            </a:extLst>
          </p:cNvPr>
          <p:cNvSpPr txBox="1"/>
          <p:nvPr/>
        </p:nvSpPr>
        <p:spPr>
          <a:xfrm>
            <a:off x="2266106" y="246457"/>
            <a:ext cx="4464602" cy="468911"/>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に郡山りょうが答えます</a:t>
            </a:r>
            <a:endPar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3" name="TextBox 43">
            <a:extLst>
              <a:ext uri="{FF2B5EF4-FFF2-40B4-BE49-F238E27FC236}">
                <a16:creationId xmlns:a16="http://schemas.microsoft.com/office/drawing/2014/main" id="{89DA9A16-6C88-2408-3506-543FF3F92D1B}"/>
              </a:ext>
            </a:extLst>
          </p:cNvPr>
          <p:cNvSpPr txBox="1"/>
          <p:nvPr/>
        </p:nvSpPr>
        <p:spPr>
          <a:xfrm>
            <a:off x="6354106" y="330125"/>
            <a:ext cx="937132" cy="338875"/>
          </a:xfrm>
          <a:prstGeom prst="rect">
            <a:avLst/>
          </a:prstGeom>
        </p:spPr>
        <p:txBody>
          <a:bodyPr wrap="square" lIns="0" tIns="0" rIns="0" bIns="0" rtlCol="0" anchor="t">
            <a:spAutoFit/>
          </a:bodyPr>
          <a:lstStyle/>
          <a:p>
            <a:pPr marL="0" marR="0" lvl="0" indent="0" algn="r" defTabSz="914400" rtl="0" eaLnBrk="1" fontAlgn="auto" latinLnBrk="0" hangingPunct="1">
              <a:lnSpc>
                <a:spcPts val="308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BIZ UDゴシック" panose="020B0400000000000000" pitchFamily="49" charset="-128"/>
                <a:ea typeface="BIZ UDゴシック" panose="020B0400000000000000" pitchFamily="49" charset="-128"/>
                <a:cs typeface="+mn-cs"/>
              </a:rPr>
              <a:t>No.18</a:t>
            </a:r>
          </a:p>
        </p:txBody>
      </p:sp>
      <p:sp>
        <p:nvSpPr>
          <p:cNvPr id="46" name="TextBox 46">
            <a:extLst>
              <a:ext uri="{FF2B5EF4-FFF2-40B4-BE49-F238E27FC236}">
                <a16:creationId xmlns:a16="http://schemas.microsoft.com/office/drawing/2014/main" id="{26D0086C-A466-DB6D-8A2E-C53D815D0091}"/>
              </a:ext>
            </a:extLst>
          </p:cNvPr>
          <p:cNvSpPr txBox="1"/>
          <p:nvPr/>
        </p:nvSpPr>
        <p:spPr>
          <a:xfrm>
            <a:off x="1989076" y="1826244"/>
            <a:ext cx="639663" cy="547842"/>
          </a:xfrm>
          <a:prstGeom prst="rect">
            <a:avLst/>
          </a:prstGeom>
        </p:spPr>
        <p:txBody>
          <a:bodyPr wrap="square" lIns="0" tIns="0" rIns="0" bIns="0" rtlCol="0" anchor="t">
            <a:spAutoFit/>
          </a:bodyPr>
          <a:lstStyle/>
          <a:p>
            <a:pPr marL="0" marR="0" lvl="0" indent="0" algn="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err="1">
                <a:ln>
                  <a:noFill/>
                </a:ln>
                <a:solidFill>
                  <a:srgbClr val="545454"/>
                </a:solidFill>
                <a:effectLst/>
                <a:uLnTx/>
                <a:uFillTx/>
                <a:latin typeface="HG創英角ｺﾞｼｯｸUB" panose="020B0909000000000000" pitchFamily="49" charset="-128"/>
                <a:ea typeface="HG創英角ｺﾞｼｯｸUB" panose="020B0909000000000000" pitchFamily="49" charset="-128"/>
                <a:cs typeface="+mn-cs"/>
              </a:rPr>
              <a:t>既読</a:t>
            </a:r>
            <a:endParaRPr kumimoji="0" lang="en-US" sz="1599" b="0" i="0" u="none" strike="noStrike" kern="1200" cap="none" spc="0" normalizeH="0" baseline="0" noProof="0" dirty="0">
              <a:ln>
                <a:noFill/>
              </a:ln>
              <a:solidFill>
                <a:srgbClr val="54545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r" defTabSz="914400" rtl="0" eaLnBrk="1" fontAlgn="auto" latinLnBrk="0" hangingPunct="1">
              <a:lnSpc>
                <a:spcPts val="2239"/>
              </a:lnSpc>
              <a:spcBef>
                <a:spcPts val="0"/>
              </a:spcBef>
              <a:spcAft>
                <a:spcPts val="0"/>
              </a:spcAft>
              <a:buClrTx/>
              <a:buSzTx/>
              <a:buFontTx/>
              <a:buNone/>
              <a:tabLst/>
              <a:defRPr/>
            </a:pPr>
            <a:endParaRPr kumimoji="0" lang="en-US" sz="1599" b="0" i="0" u="none" strike="noStrike" kern="1200" cap="none" spc="0" normalizeH="0" baseline="0" noProof="0" dirty="0">
              <a:ln>
                <a:noFill/>
              </a:ln>
              <a:solidFill>
                <a:srgbClr val="545454"/>
              </a:solidFill>
              <a:effectLst/>
              <a:uLnTx/>
              <a:uFillTx/>
              <a:latin typeface="Calibri"/>
              <a:ea typeface="Noto Sans JP Medium"/>
              <a:cs typeface="+mn-cs"/>
            </a:endParaRPr>
          </a:p>
        </p:txBody>
      </p:sp>
      <p:sp>
        <p:nvSpPr>
          <p:cNvPr id="47" name="TextBox 47">
            <a:extLst>
              <a:ext uri="{FF2B5EF4-FFF2-40B4-BE49-F238E27FC236}">
                <a16:creationId xmlns:a16="http://schemas.microsoft.com/office/drawing/2014/main" id="{1BBCC674-4229-A05C-A30F-CDD917E8AA6F}"/>
              </a:ext>
            </a:extLst>
          </p:cNvPr>
          <p:cNvSpPr txBox="1"/>
          <p:nvPr/>
        </p:nvSpPr>
        <p:spPr>
          <a:xfrm>
            <a:off x="119531" y="221431"/>
            <a:ext cx="2353908" cy="468911"/>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a:t>
            </a:r>
            <a:r>
              <a:rPr kumimoji="0" lang="en-US" sz="3000" b="0" i="0" u="none" strike="noStrike" kern="1200" cap="none" spc="0" normalizeH="0" baseline="0" noProof="0" dirty="0" err="1">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現場の声</a:t>
            </a:r>
            <a:r>
              <a:rPr kumimoji="0" lang="en-US" sz="3000" b="0" i="0" u="none" strike="noStrike" kern="1200" cap="none" spc="0" normalizeH="0" baseline="0" noProof="0" dirty="0">
                <a:ln>
                  <a:noFill/>
                </a:ln>
                <a:solidFill>
                  <a:srgbClr val="FFFFFF"/>
                </a:solidFill>
                <a:effectLst/>
                <a:uLnTx/>
                <a:uFillTx/>
                <a:latin typeface="HG創英角ｺﾞｼｯｸUB" panose="020B0909000000000000" pitchFamily="49" charset="-128"/>
                <a:ea typeface="HG創英角ｺﾞｼｯｸUB" panose="020B0909000000000000" pitchFamily="49" charset="-128"/>
                <a:cs typeface="+mn-cs"/>
              </a:rPr>
              <a:t>」</a:t>
            </a:r>
          </a:p>
        </p:txBody>
      </p:sp>
      <p:sp>
        <p:nvSpPr>
          <p:cNvPr id="35" name="TextBox 41">
            <a:extLst>
              <a:ext uri="{FF2B5EF4-FFF2-40B4-BE49-F238E27FC236}">
                <a16:creationId xmlns:a16="http://schemas.microsoft.com/office/drawing/2014/main" id="{DC5E748B-9FD7-DD6C-C82E-5467EA6C8049}"/>
              </a:ext>
            </a:extLst>
          </p:cNvPr>
          <p:cNvSpPr txBox="1"/>
          <p:nvPr/>
        </p:nvSpPr>
        <p:spPr>
          <a:xfrm>
            <a:off x="2222875" y="2399516"/>
            <a:ext cx="4773769" cy="325474"/>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srgbClr val="000000"/>
              </a:solidFill>
              <a:effectLst/>
              <a:uLnTx/>
              <a:uFillTx/>
              <a:latin typeface="BIZ UDGothic" panose="020B0400000000000000" pitchFamily="49" charset="-128"/>
              <a:ea typeface="BIZ UDGothic" panose="020B0400000000000000" pitchFamily="49" charset="-128"/>
              <a:cs typeface="+mn-cs"/>
            </a:endParaRPr>
          </a:p>
        </p:txBody>
      </p:sp>
      <p:sp>
        <p:nvSpPr>
          <p:cNvPr id="34" name="TextBox 41">
            <a:extLst>
              <a:ext uri="{FF2B5EF4-FFF2-40B4-BE49-F238E27FC236}">
                <a16:creationId xmlns:a16="http://schemas.microsoft.com/office/drawing/2014/main" id="{C344F88C-491E-06CC-F1DC-E00C6D52D89E}"/>
              </a:ext>
            </a:extLst>
          </p:cNvPr>
          <p:cNvSpPr txBox="1"/>
          <p:nvPr/>
        </p:nvSpPr>
        <p:spPr>
          <a:xfrm>
            <a:off x="273050" y="3422367"/>
            <a:ext cx="5667020" cy="332912"/>
          </a:xfrm>
          <a:prstGeom prst="rect">
            <a:avLst/>
          </a:prstGeom>
        </p:spPr>
        <p:txBody>
          <a:bodyPr wrap="square" lIns="0" tIns="0" rIns="0" bIns="0" rtlCol="0" anchor="t">
            <a:spAutoFit/>
          </a:bodyPr>
          <a:lstStyle/>
          <a:p>
            <a:pPr marL="0" marR="0" lvl="0" indent="0" algn="l" defTabSz="914400" rtl="0" eaLnBrk="1" fontAlgn="auto" latinLnBrk="0" hangingPunct="1">
              <a:lnSpc>
                <a:spcPts val="2988"/>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rPr>
              <a:t>■ 国会</a:t>
            </a:r>
            <a:r>
              <a:rPr lang="ja-JP" altLang="en-US" sz="2400" b="1" dirty="0">
                <a:solidFill>
                  <a:srgbClr val="EA5504"/>
                </a:solidFill>
                <a:latin typeface="BIZ UDGothic" panose="020B0400000000000000" pitchFamily="49" charset="-128"/>
                <a:ea typeface="BIZ UDGothic" panose="020B0400000000000000" pitchFamily="49" charset="-128"/>
              </a:rPr>
              <a:t>や</a:t>
            </a:r>
            <a:r>
              <a:rPr kumimoji="0" lang="ja-JP" altLang="en-US"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rPr>
              <a:t>政治で使われる用語（第</a:t>
            </a:r>
            <a:r>
              <a:rPr lang="ja-JP" altLang="en-US" sz="2400" b="1" dirty="0">
                <a:solidFill>
                  <a:srgbClr val="EA5504"/>
                </a:solidFill>
                <a:latin typeface="BIZ UDGothic" panose="020B0400000000000000" pitchFamily="49" charset="-128"/>
                <a:ea typeface="BIZ UDGothic" panose="020B0400000000000000" pitchFamily="49" charset="-128"/>
              </a:rPr>
              <a:t>二</a:t>
            </a:r>
            <a:r>
              <a:rPr kumimoji="0" lang="ja-JP" altLang="en-US"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rPr>
              <a:t>弾）</a:t>
            </a:r>
            <a:endParaRPr kumimoji="0" lang="en-US" altLang="ja-JP" sz="2400" b="1" i="0" u="none" strike="noStrike" kern="1200" cap="none" spc="0" normalizeH="0" baseline="0" noProof="0" dirty="0">
              <a:ln>
                <a:noFill/>
              </a:ln>
              <a:solidFill>
                <a:srgbClr val="EA5504"/>
              </a:solidFill>
              <a:effectLst/>
              <a:uLnTx/>
              <a:uFillTx/>
              <a:latin typeface="BIZ UDGothic" panose="020B0400000000000000" pitchFamily="49" charset="-128"/>
              <a:ea typeface="BIZ UDGothic" panose="020B0400000000000000" pitchFamily="49" charset="-128"/>
              <a:cs typeface="+mn-cs"/>
            </a:endParaRPr>
          </a:p>
        </p:txBody>
      </p:sp>
      <p:grpSp>
        <p:nvGrpSpPr>
          <p:cNvPr id="28" name="Group 28">
            <a:extLst>
              <a:ext uri="{FF2B5EF4-FFF2-40B4-BE49-F238E27FC236}">
                <a16:creationId xmlns:a16="http://schemas.microsoft.com/office/drawing/2014/main" id="{39B7FD1F-8E55-64F1-C95C-1EFBC80C4B20}"/>
              </a:ext>
            </a:extLst>
          </p:cNvPr>
          <p:cNvGrpSpPr/>
          <p:nvPr/>
        </p:nvGrpSpPr>
        <p:grpSpPr>
          <a:xfrm>
            <a:off x="-1" y="9936000"/>
            <a:ext cx="7556501" cy="757401"/>
            <a:chOff x="0" y="0"/>
            <a:chExt cx="3017389" cy="812800"/>
          </a:xfrm>
        </p:grpSpPr>
        <p:sp>
          <p:nvSpPr>
            <p:cNvPr id="29" name="Freeform 29">
              <a:extLst>
                <a:ext uri="{FF2B5EF4-FFF2-40B4-BE49-F238E27FC236}">
                  <a16:creationId xmlns:a16="http://schemas.microsoft.com/office/drawing/2014/main" id="{616D6AF3-5E32-15E5-4A99-4ACBDBAA79C4}"/>
                </a:ext>
              </a:extLst>
            </p:cNvPr>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0" name="TextBox 30">
              <a:extLst>
                <a:ext uri="{FF2B5EF4-FFF2-40B4-BE49-F238E27FC236}">
                  <a16:creationId xmlns:a16="http://schemas.microsoft.com/office/drawing/2014/main" id="{13911B5B-CD0A-17C6-E6EA-A75C85109275}"/>
                </a:ext>
              </a:extLst>
            </p:cNvPr>
            <p:cNvSpPr txBox="1"/>
            <p:nvPr/>
          </p:nvSpPr>
          <p:spPr>
            <a:xfrm>
              <a:off x="0" y="-28575"/>
              <a:ext cx="3017389" cy="8413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Freeform 31">
            <a:extLst>
              <a:ext uri="{FF2B5EF4-FFF2-40B4-BE49-F238E27FC236}">
                <a16:creationId xmlns:a16="http://schemas.microsoft.com/office/drawing/2014/main" id="{4DE7D362-C87C-969C-7F93-228B647A9CE2}"/>
              </a:ext>
            </a:extLst>
          </p:cNvPr>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49" name="図 48" descr="QR コード&#10;&#10;自動的に生成された説明">
            <a:extLst>
              <a:ext uri="{FF2B5EF4-FFF2-40B4-BE49-F238E27FC236}">
                <a16:creationId xmlns:a16="http://schemas.microsoft.com/office/drawing/2014/main" id="{D52BE6FD-2A84-25CE-F04B-2ADD84C8B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BEFC8591-6580-8C0F-A050-9788E35089F3}"/>
              </a:ext>
            </a:extLst>
          </p:cNvPr>
          <p:cNvSpPr txBox="1"/>
          <p:nvPr/>
        </p:nvSpPr>
        <p:spPr>
          <a:xfrm>
            <a:off x="204868" y="9932970"/>
            <a:ext cx="1015956" cy="655458"/>
          </a:xfrm>
          <a:prstGeom prst="rect">
            <a:avLst/>
          </a:prstGeom>
        </p:spPr>
        <p:txBody>
          <a:bodyPr lIns="50800" tIns="50800" rIns="50800" bIns="50800" rtlCol="0" anchor="ctr"/>
          <a:lstStyle/>
          <a:p>
            <a:pPr marL="0" marR="0" lvl="0" indent="0" algn="just" defTabSz="914400" rtl="0" eaLnBrk="1" fontAlgn="auto" latinLnBrk="0" hangingPunct="1">
              <a:lnSpc>
                <a:spcPts val="168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各</a:t>
            </a:r>
            <a:r>
              <a:rPr kumimoji="0" lang="en-US" altLang="ja-JP"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SNS</a:t>
            </a: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は公式</a:t>
            </a:r>
            <a:endParaRPr kumimoji="0" lang="en-US" altLang="ja-JP"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a:p>
            <a:pPr marL="0" marR="0" lvl="0" indent="0" algn="just" defTabSz="914400" rtl="0" eaLnBrk="1" fontAlgn="auto" latinLnBrk="0" hangingPunct="1">
              <a:lnSpc>
                <a:spcPts val="168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サイトから</a:t>
            </a:r>
            <a:r>
              <a:rPr kumimoji="0" lang="en-US" sz="105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rPr>
              <a:t>→</a:t>
            </a:r>
            <a:endParaRPr kumimoji="0" lang="en-US" sz="600" b="1" i="0" u="none" strike="noStrike" kern="1200" cap="none" spc="0" normalizeH="0" baseline="0" noProof="0" dirty="0">
              <a:ln>
                <a:noFill/>
              </a:ln>
              <a:solidFill>
                <a:srgbClr val="FFFFFF"/>
              </a:solidFill>
              <a:effectLst/>
              <a:uLnTx/>
              <a:uFillTx/>
              <a:latin typeface="BIZ UDGothic" panose="020B0400000000000000" pitchFamily="49" charset="-128"/>
              <a:ea typeface="BIZ UDGothic" panose="020B0400000000000000" pitchFamily="49" charset="-128"/>
              <a:cs typeface="+mn-cs"/>
            </a:endParaRPr>
          </a:p>
        </p:txBody>
      </p:sp>
      <p:pic>
        <p:nvPicPr>
          <p:cNvPr id="64" name="図 63" descr="スーツを着た男性&#10;&#10;AI 生成コンテンツは誤りを含む可能性があります。">
            <a:extLst>
              <a:ext uri="{FF2B5EF4-FFF2-40B4-BE49-F238E27FC236}">
                <a16:creationId xmlns:a16="http://schemas.microsoft.com/office/drawing/2014/main" id="{9D0C4E05-FFBD-5462-1173-0839A8D6D3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936" y="2152752"/>
            <a:ext cx="1091545" cy="1091545"/>
          </a:xfrm>
          <a:prstGeom prst="ellipse">
            <a:avLst/>
          </a:prstGeom>
        </p:spPr>
      </p:pic>
      <p:grpSp>
        <p:nvGrpSpPr>
          <p:cNvPr id="21" name="グループ化 20">
            <a:extLst>
              <a:ext uri="{FF2B5EF4-FFF2-40B4-BE49-F238E27FC236}">
                <a16:creationId xmlns:a16="http://schemas.microsoft.com/office/drawing/2014/main" id="{9CAF9DE8-E813-A774-580C-CAE825AADD97}"/>
              </a:ext>
            </a:extLst>
          </p:cNvPr>
          <p:cNvGrpSpPr/>
          <p:nvPr/>
        </p:nvGrpSpPr>
        <p:grpSpPr>
          <a:xfrm>
            <a:off x="3776575" y="3834451"/>
            <a:ext cx="1316591" cy="265248"/>
            <a:chOff x="2766459" y="3834451"/>
            <a:chExt cx="991338" cy="265248"/>
          </a:xfrm>
        </p:grpSpPr>
        <p:sp>
          <p:nvSpPr>
            <p:cNvPr id="216" name="正方形/長方形 215">
              <a:extLst>
                <a:ext uri="{FF2B5EF4-FFF2-40B4-BE49-F238E27FC236}">
                  <a16:creationId xmlns:a16="http://schemas.microsoft.com/office/drawing/2014/main" id="{92065557-0281-622A-518E-ACA21C461247}"/>
                </a:ext>
              </a:extLst>
            </p:cNvPr>
            <p:cNvSpPr/>
            <p:nvPr/>
          </p:nvSpPr>
          <p:spPr>
            <a:xfrm>
              <a:off x="2766459" y="3834451"/>
              <a:ext cx="991338" cy="26524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TextBox 77">
              <a:extLst>
                <a:ext uri="{FF2B5EF4-FFF2-40B4-BE49-F238E27FC236}">
                  <a16:creationId xmlns:a16="http://schemas.microsoft.com/office/drawing/2014/main" id="{6664DDEF-34BE-3E3B-0C16-7AAD21BA3502}"/>
                </a:ext>
              </a:extLst>
            </p:cNvPr>
            <p:cNvSpPr txBox="1"/>
            <p:nvPr/>
          </p:nvSpPr>
          <p:spPr>
            <a:xfrm>
              <a:off x="2851762" y="3882814"/>
              <a:ext cx="820732" cy="166456"/>
            </a:xfrm>
            <a:prstGeom prst="rect">
              <a:avLst/>
            </a:prstGeom>
          </p:spPr>
          <p:txBody>
            <a:bodyPr wrap="square" lIns="0" tIns="0" rIns="0" bIns="0" rtlCol="0" anchor="t">
              <a:spAutoFit/>
            </a:bodyPr>
            <a:lstStyle/>
            <a:p>
              <a:pPr algn="ctr">
                <a:lnSpc>
                  <a:spcPts val="1500"/>
                </a:lnSpc>
              </a:pPr>
              <a:r>
                <a:rPr lang="ja-JP" altLang="en-US" sz="1200" b="1" dirty="0">
                  <a:solidFill>
                    <a:schemeClr val="bg1"/>
                  </a:solidFill>
                  <a:latin typeface="BIZ UDゴシック" panose="020B0400000000000000" pitchFamily="49" charset="-128"/>
                  <a:ea typeface="BIZ UDゴシック" panose="020B0400000000000000" pitchFamily="49" charset="-128"/>
                </a:rPr>
                <a:t>被選挙権とは？</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sp>
        <p:nvSpPr>
          <p:cNvPr id="254" name="TextBox 77">
            <a:extLst>
              <a:ext uri="{FF2B5EF4-FFF2-40B4-BE49-F238E27FC236}">
                <a16:creationId xmlns:a16="http://schemas.microsoft.com/office/drawing/2014/main" id="{8F56F6A7-765E-2CB0-8470-E19736111E10}"/>
              </a:ext>
            </a:extLst>
          </p:cNvPr>
          <p:cNvSpPr txBox="1"/>
          <p:nvPr/>
        </p:nvSpPr>
        <p:spPr>
          <a:xfrm>
            <a:off x="5878567" y="6198989"/>
            <a:ext cx="1449641" cy="31099"/>
          </a:xfrm>
          <a:prstGeom prst="rect">
            <a:avLst/>
          </a:prstGeom>
        </p:spPr>
        <p:txBody>
          <a:bodyPr wrap="square" lIns="0" tIns="0" rIns="0" bIns="0" rtlCol="0" anchor="t">
            <a:spAutoFit/>
          </a:bodyPr>
          <a:lstStyle/>
          <a:p>
            <a:r>
              <a:rPr lang="ja-JP" altLang="en-US" sz="800" b="1" dirty="0">
                <a:solidFill>
                  <a:srgbClr val="10253F"/>
                </a:solidFill>
                <a:latin typeface="BIZ UDゴシック" panose="020B0400000000000000" pitchFamily="49" charset="-128"/>
                <a:ea typeface="BIZ UDゴシック" panose="020B0400000000000000" pitchFamily="49" charset="-128"/>
              </a:rPr>
              <a:t>本会議が開かれる日は基本的には事前に決まっている。ただ、重要法案や予算案、不信任決議案の採決前など、与野党が対決する緊迫した場面では、いつ本会議が開かれるか分からないことも！そんな時に各党の国会対策委員会などが所属議員に「禁足」を呼びかける。  →禁足は、全議員を「確実に」本会議に出席・採決させるためのもの。 </a:t>
            </a:r>
            <a:endParaRPr lang="en-US" altLang="ja-JP" sz="800" b="1" dirty="0">
              <a:solidFill>
                <a:srgbClr val="10253F"/>
              </a:solidFill>
              <a:latin typeface="BIZ UDゴシック" panose="020B0400000000000000" pitchFamily="49" charset="-128"/>
              <a:ea typeface="BIZ UDゴシック" panose="020B0400000000000000" pitchFamily="49" charset="-128"/>
            </a:endParaRPr>
          </a:p>
        </p:txBody>
      </p:sp>
      <p:grpSp>
        <p:nvGrpSpPr>
          <p:cNvPr id="27" name="グループ化 26">
            <a:extLst>
              <a:ext uri="{FF2B5EF4-FFF2-40B4-BE49-F238E27FC236}">
                <a16:creationId xmlns:a16="http://schemas.microsoft.com/office/drawing/2014/main" id="{7298EBF9-BFC7-8792-9D05-055BF75CB852}"/>
              </a:ext>
            </a:extLst>
          </p:cNvPr>
          <p:cNvGrpSpPr/>
          <p:nvPr/>
        </p:nvGrpSpPr>
        <p:grpSpPr>
          <a:xfrm>
            <a:off x="288466" y="5346700"/>
            <a:ext cx="1127584" cy="405503"/>
            <a:chOff x="2766459" y="3834451"/>
            <a:chExt cx="900000" cy="405503"/>
          </a:xfrm>
        </p:grpSpPr>
        <p:sp>
          <p:nvSpPr>
            <p:cNvPr id="32" name="正方形/長方形 31">
              <a:extLst>
                <a:ext uri="{FF2B5EF4-FFF2-40B4-BE49-F238E27FC236}">
                  <a16:creationId xmlns:a16="http://schemas.microsoft.com/office/drawing/2014/main" id="{C34C13E8-DBDD-4723-C184-DC8E07B36218}"/>
                </a:ext>
              </a:extLst>
            </p:cNvPr>
            <p:cNvSpPr/>
            <p:nvPr/>
          </p:nvSpPr>
          <p:spPr>
            <a:xfrm>
              <a:off x="2766459" y="3834451"/>
              <a:ext cx="900000" cy="26524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TextBox 77">
              <a:extLst>
                <a:ext uri="{FF2B5EF4-FFF2-40B4-BE49-F238E27FC236}">
                  <a16:creationId xmlns:a16="http://schemas.microsoft.com/office/drawing/2014/main" id="{FB312F78-1419-D654-B72B-C80FF9935198}"/>
                </a:ext>
              </a:extLst>
            </p:cNvPr>
            <p:cNvSpPr txBox="1"/>
            <p:nvPr/>
          </p:nvSpPr>
          <p:spPr>
            <a:xfrm>
              <a:off x="2806093" y="3870622"/>
              <a:ext cx="820732" cy="369332"/>
            </a:xfrm>
            <a:prstGeom prst="rect">
              <a:avLst/>
            </a:prstGeom>
          </p:spPr>
          <p:txBody>
            <a:bodyPr wrap="square" lIns="0" tIns="0" rIns="0" bIns="0" rtlCol="0" anchor="t">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請願権とは？</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sp>
        <p:nvSpPr>
          <p:cNvPr id="67" name="TextBox 77">
            <a:extLst>
              <a:ext uri="{FF2B5EF4-FFF2-40B4-BE49-F238E27FC236}">
                <a16:creationId xmlns:a16="http://schemas.microsoft.com/office/drawing/2014/main" id="{3377C00A-3E13-AF0B-2692-BD51673C9F70}"/>
              </a:ext>
            </a:extLst>
          </p:cNvPr>
          <p:cNvSpPr txBox="1"/>
          <p:nvPr/>
        </p:nvSpPr>
        <p:spPr>
          <a:xfrm>
            <a:off x="1492250" y="5356511"/>
            <a:ext cx="5835958" cy="246221"/>
          </a:xfrm>
          <a:prstGeom prst="rect">
            <a:avLst/>
          </a:prstGeom>
        </p:spPr>
        <p:txBody>
          <a:bodyPr wrap="square" lIns="0" tIns="0" rIns="0" bIns="0" rtlCol="0" anchor="t">
            <a:spAutoFit/>
          </a:bodyPr>
          <a:lstStyle/>
          <a:p>
            <a:r>
              <a:rPr lang="ja-JP" altLang="en-US" sz="700" b="1" dirty="0">
                <a:latin typeface="BIZ UDゴシック" panose="020B0400000000000000" pitchFamily="49" charset="-128"/>
                <a:ea typeface="BIZ UDゴシック" panose="020B0400000000000000" pitchFamily="49" charset="-128"/>
              </a:rPr>
              <a:t>（日本国憲法第</a:t>
            </a:r>
            <a:r>
              <a:rPr lang="en-US" altLang="ja-JP" sz="700" b="1" dirty="0">
                <a:latin typeface="BIZ UDゴシック" panose="020B0400000000000000" pitchFamily="49" charset="-128"/>
                <a:ea typeface="BIZ UDゴシック" panose="020B0400000000000000" pitchFamily="49" charset="-128"/>
              </a:rPr>
              <a:t>16</a:t>
            </a:r>
            <a:r>
              <a:rPr lang="ja-JP" altLang="en-US" sz="700" b="1" dirty="0">
                <a:latin typeface="BIZ UDゴシック" panose="020B0400000000000000" pitchFamily="49" charset="-128"/>
                <a:ea typeface="BIZ UDゴシック" panose="020B0400000000000000" pitchFamily="49" charset="-128"/>
              </a:rPr>
              <a:t>条で保障）</a:t>
            </a:r>
            <a:endParaRPr lang="en-US" altLang="ja-JP" sz="7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 皆さんが国や地方公共団体に対して、法律や行政に関する事項について請願（要望や意見）を伝える権利</a:t>
            </a:r>
            <a:endParaRPr lang="en-US" altLang="ja-JP" sz="900" b="1" dirty="0">
              <a:latin typeface="BIZ UDゴシック" panose="020B0400000000000000" pitchFamily="49" charset="-128"/>
              <a:ea typeface="BIZ UDゴシック" panose="020B0400000000000000" pitchFamily="49" charset="-128"/>
            </a:endParaRPr>
          </a:p>
        </p:txBody>
      </p:sp>
      <p:sp>
        <p:nvSpPr>
          <p:cNvPr id="19" name="TextBox 77">
            <a:extLst>
              <a:ext uri="{FF2B5EF4-FFF2-40B4-BE49-F238E27FC236}">
                <a16:creationId xmlns:a16="http://schemas.microsoft.com/office/drawing/2014/main" id="{2E835AE9-7129-3AC2-4791-5AAC6F26C1D9}"/>
              </a:ext>
            </a:extLst>
          </p:cNvPr>
          <p:cNvSpPr txBox="1"/>
          <p:nvPr/>
        </p:nvSpPr>
        <p:spPr>
          <a:xfrm>
            <a:off x="1473803" y="3889457"/>
            <a:ext cx="2246127" cy="138499"/>
          </a:xfrm>
          <a:prstGeom prst="rect">
            <a:avLst/>
          </a:prstGeom>
        </p:spPr>
        <p:txBody>
          <a:bodyPr wrap="square" lIns="0" tIns="0" rIns="0" bIns="0" rtlCol="0" anchor="t">
            <a:spAutoFit/>
          </a:bodyPr>
          <a:lstStyle/>
          <a:p>
            <a:r>
              <a:rPr lang="ja-JP" altLang="en-US" sz="900" b="1" dirty="0">
                <a:latin typeface="BIZ UDゴシック" panose="020B0400000000000000" pitchFamily="49" charset="-128"/>
                <a:ea typeface="BIZ UDゴシック" panose="020B0400000000000000" pitchFamily="49" charset="-128"/>
              </a:rPr>
              <a:t>国民の代表を選挙で</a:t>
            </a:r>
            <a:r>
              <a:rPr lang="ja-JP" altLang="en-US" sz="900" b="1" dirty="0">
                <a:solidFill>
                  <a:srgbClr val="FF0000"/>
                </a:solidFill>
                <a:latin typeface="BIZ UDゴシック" panose="020B0400000000000000" pitchFamily="49" charset="-128"/>
                <a:ea typeface="BIZ UDゴシック" panose="020B0400000000000000" pitchFamily="49" charset="-128"/>
              </a:rPr>
              <a:t>選ぶことのできる権利</a:t>
            </a:r>
            <a:endParaRPr lang="en-US" altLang="ja-JP" sz="900" b="1" dirty="0">
              <a:solidFill>
                <a:srgbClr val="FF0000"/>
              </a:solidFill>
              <a:latin typeface="BIZ UDゴシック" panose="020B0400000000000000" pitchFamily="49" charset="-128"/>
              <a:ea typeface="BIZ UDゴシック" panose="020B0400000000000000" pitchFamily="49" charset="-128"/>
            </a:endParaRPr>
          </a:p>
        </p:txBody>
      </p:sp>
      <p:sp>
        <p:nvSpPr>
          <p:cNvPr id="20" name="TextBox 77">
            <a:extLst>
              <a:ext uri="{FF2B5EF4-FFF2-40B4-BE49-F238E27FC236}">
                <a16:creationId xmlns:a16="http://schemas.microsoft.com/office/drawing/2014/main" id="{DFD95327-05AE-856E-4DBF-E44F6BC709A4}"/>
              </a:ext>
            </a:extLst>
          </p:cNvPr>
          <p:cNvSpPr txBox="1"/>
          <p:nvPr/>
        </p:nvSpPr>
        <p:spPr>
          <a:xfrm>
            <a:off x="5143444" y="3897274"/>
            <a:ext cx="1747273" cy="138499"/>
          </a:xfrm>
          <a:prstGeom prst="rect">
            <a:avLst/>
          </a:prstGeom>
        </p:spPr>
        <p:txBody>
          <a:bodyPr wrap="square" lIns="0" tIns="0" rIns="0" bIns="0" rtlCol="0" anchor="t">
            <a:spAutoFit/>
          </a:bodyPr>
          <a:lstStyle/>
          <a:p>
            <a:r>
              <a:rPr lang="ja-JP" altLang="en-US" sz="900" b="1" dirty="0">
                <a:latin typeface="BIZ UDゴシック" panose="020B0400000000000000" pitchFamily="49" charset="-128"/>
                <a:ea typeface="BIZ UDゴシック" panose="020B0400000000000000" pitchFamily="49" charset="-128"/>
              </a:rPr>
              <a:t>選挙に出て</a:t>
            </a:r>
            <a:r>
              <a:rPr lang="ja-JP" altLang="en-US" sz="900" b="1" dirty="0">
                <a:solidFill>
                  <a:srgbClr val="0070C0"/>
                </a:solidFill>
                <a:latin typeface="BIZ UDゴシック" panose="020B0400000000000000" pitchFamily="49" charset="-128"/>
                <a:ea typeface="BIZ UDゴシック" panose="020B0400000000000000" pitchFamily="49" charset="-128"/>
              </a:rPr>
              <a:t>国民の代表になる資格</a:t>
            </a:r>
            <a:endParaRPr lang="en-US" altLang="ja-JP" sz="900" b="1" dirty="0">
              <a:solidFill>
                <a:srgbClr val="0070C0"/>
              </a:solidFill>
              <a:latin typeface="BIZ UDゴシック" panose="020B0400000000000000" pitchFamily="49" charset="-128"/>
              <a:ea typeface="BIZ UDゴシック" panose="020B0400000000000000" pitchFamily="49" charset="-128"/>
            </a:endParaRPr>
          </a:p>
        </p:txBody>
      </p:sp>
      <p:sp>
        <p:nvSpPr>
          <p:cNvPr id="77" name="TextBox 77">
            <a:extLst>
              <a:ext uri="{FF2B5EF4-FFF2-40B4-BE49-F238E27FC236}">
                <a16:creationId xmlns:a16="http://schemas.microsoft.com/office/drawing/2014/main" id="{192C4C51-D610-856F-3989-DB5B5899356A}"/>
              </a:ext>
            </a:extLst>
          </p:cNvPr>
          <p:cNvSpPr txBox="1"/>
          <p:nvPr/>
        </p:nvSpPr>
        <p:spPr>
          <a:xfrm>
            <a:off x="4616450" y="5100905"/>
            <a:ext cx="2667001" cy="107273"/>
          </a:xfrm>
          <a:prstGeom prst="rect">
            <a:avLst/>
          </a:prstGeom>
        </p:spPr>
        <p:txBody>
          <a:bodyPr wrap="square" lIns="0" tIns="0" rIns="0" bIns="0" rtlCol="0" anchor="t">
            <a:spAutoFit/>
          </a:bodyPr>
          <a:lstStyle/>
          <a:p>
            <a:pPr>
              <a:lnSpc>
                <a:spcPts val="1000"/>
              </a:lnSpc>
            </a:pPr>
            <a:r>
              <a:rPr lang="en-US" altLang="ja-JP" sz="600" b="1" dirty="0">
                <a:solidFill>
                  <a:srgbClr val="10253F"/>
                </a:solidFill>
                <a:latin typeface="BIZ UDゴシック" panose="020B0400000000000000" pitchFamily="49" charset="-128"/>
                <a:ea typeface="BIZ UDゴシック" panose="020B0400000000000000" pitchFamily="49" charset="-128"/>
              </a:rPr>
              <a:t>※</a:t>
            </a:r>
            <a:r>
              <a:rPr lang="ja-JP" altLang="en-US" sz="600" b="1" dirty="0">
                <a:solidFill>
                  <a:srgbClr val="10253F"/>
                </a:solidFill>
                <a:latin typeface="BIZ UDゴシック" panose="020B0400000000000000" pitchFamily="49" charset="-128"/>
                <a:ea typeface="BIZ UDゴシック" panose="020B0400000000000000" pitchFamily="49" charset="-128"/>
              </a:rPr>
              <a:t>その都道府県議会議員・</a:t>
            </a:r>
            <a:r>
              <a:rPr lang="zh-TW" altLang="en-US" sz="600" b="1" dirty="0">
                <a:solidFill>
                  <a:srgbClr val="10253F"/>
                </a:solidFill>
                <a:latin typeface="BIZ UDゴシック" panose="020B0400000000000000" pitchFamily="49" charset="-128"/>
                <a:ea typeface="BIZ UDゴシック" panose="020B0400000000000000" pitchFamily="49" charset="-128"/>
              </a:rPr>
              <a:t>市区町村議会議員</a:t>
            </a:r>
            <a:r>
              <a:rPr lang="ja-JP" altLang="en-US" sz="600" b="1" dirty="0">
                <a:solidFill>
                  <a:srgbClr val="10253F"/>
                </a:solidFill>
                <a:latin typeface="BIZ UDゴシック" panose="020B0400000000000000" pitchFamily="49" charset="-128"/>
                <a:ea typeface="BIZ UDゴシック" panose="020B0400000000000000" pitchFamily="49" charset="-128"/>
              </a:rPr>
              <a:t>の選挙権を持っていることも条件</a:t>
            </a:r>
            <a:endParaRPr lang="en-US" altLang="ja-JP" sz="600" b="1" dirty="0">
              <a:solidFill>
                <a:srgbClr val="10253F"/>
              </a:solidFill>
              <a:latin typeface="BIZ UDゴシック" panose="020B0400000000000000" pitchFamily="49" charset="-128"/>
              <a:ea typeface="BIZ UDゴシック" panose="020B0400000000000000" pitchFamily="49" charset="-128"/>
            </a:endParaRPr>
          </a:p>
        </p:txBody>
      </p:sp>
      <p:grpSp>
        <p:nvGrpSpPr>
          <p:cNvPr id="390" name="グループ化 389">
            <a:extLst>
              <a:ext uri="{FF2B5EF4-FFF2-40B4-BE49-F238E27FC236}">
                <a16:creationId xmlns:a16="http://schemas.microsoft.com/office/drawing/2014/main" id="{81355859-24B4-E4F4-A866-AA9370894F15}"/>
              </a:ext>
            </a:extLst>
          </p:cNvPr>
          <p:cNvGrpSpPr/>
          <p:nvPr/>
        </p:nvGrpSpPr>
        <p:grpSpPr>
          <a:xfrm>
            <a:off x="5967503" y="4220164"/>
            <a:ext cx="1334236" cy="810350"/>
            <a:chOff x="5949215" y="4207972"/>
            <a:chExt cx="1334236" cy="810350"/>
          </a:xfrm>
        </p:grpSpPr>
        <p:sp>
          <p:nvSpPr>
            <p:cNvPr id="111" name="四角形: 角を丸くする 110">
              <a:extLst>
                <a:ext uri="{FF2B5EF4-FFF2-40B4-BE49-F238E27FC236}">
                  <a16:creationId xmlns:a16="http://schemas.microsoft.com/office/drawing/2014/main" id="{28DAFCAE-CE2E-2030-7D03-F25EAFE0DE4B}"/>
                </a:ext>
              </a:extLst>
            </p:cNvPr>
            <p:cNvSpPr/>
            <p:nvPr/>
          </p:nvSpPr>
          <p:spPr>
            <a:xfrm>
              <a:off x="5949215" y="4207972"/>
              <a:ext cx="1334236" cy="810350"/>
            </a:xfrm>
            <a:prstGeom prst="roundRect">
              <a:avLst>
                <a:gd name="adj" fmla="val 3783"/>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10" name="グループ化 109">
              <a:extLst>
                <a:ext uri="{FF2B5EF4-FFF2-40B4-BE49-F238E27FC236}">
                  <a16:creationId xmlns:a16="http://schemas.microsoft.com/office/drawing/2014/main" id="{B9229D95-E873-82A1-7DF0-8EE4B4D80B5F}"/>
                </a:ext>
              </a:extLst>
            </p:cNvPr>
            <p:cNvGrpSpPr/>
            <p:nvPr/>
          </p:nvGrpSpPr>
          <p:grpSpPr>
            <a:xfrm>
              <a:off x="5996680" y="4287195"/>
              <a:ext cx="1257560" cy="598252"/>
              <a:chOff x="5993717" y="4101603"/>
              <a:chExt cx="1257560" cy="598252"/>
            </a:xfrm>
          </p:grpSpPr>
          <p:grpSp>
            <p:nvGrpSpPr>
              <p:cNvPr id="107" name="グループ化 106">
                <a:extLst>
                  <a:ext uri="{FF2B5EF4-FFF2-40B4-BE49-F238E27FC236}">
                    <a16:creationId xmlns:a16="http://schemas.microsoft.com/office/drawing/2014/main" id="{B3107F3D-41C2-FAB8-A24F-BED35A6B475B}"/>
                  </a:ext>
                </a:extLst>
              </p:cNvPr>
              <p:cNvGrpSpPr/>
              <p:nvPr/>
            </p:nvGrpSpPr>
            <p:grpSpPr>
              <a:xfrm>
                <a:off x="6136497" y="4336612"/>
                <a:ext cx="972000" cy="363243"/>
                <a:chOff x="6136497" y="4336612"/>
                <a:chExt cx="972000" cy="363243"/>
              </a:xfrm>
            </p:grpSpPr>
            <p:sp>
              <p:nvSpPr>
                <p:cNvPr id="38" name="TextBox 77">
                  <a:extLst>
                    <a:ext uri="{FF2B5EF4-FFF2-40B4-BE49-F238E27FC236}">
                      <a16:creationId xmlns:a16="http://schemas.microsoft.com/office/drawing/2014/main" id="{96BD6FCE-9682-B58F-82F5-A0C1E7266FDE}"/>
                    </a:ext>
                  </a:extLst>
                </p:cNvPr>
                <p:cNvSpPr txBox="1"/>
                <p:nvPr/>
              </p:nvSpPr>
              <p:spPr>
                <a:xfrm>
                  <a:off x="6136497" y="4336612"/>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参議院議員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40" name="TextBox 77">
                  <a:extLst>
                    <a:ext uri="{FF2B5EF4-FFF2-40B4-BE49-F238E27FC236}">
                      <a16:creationId xmlns:a16="http://schemas.microsoft.com/office/drawing/2014/main" id="{764F47A2-6F2F-7951-8946-49CD0E325810}"/>
                    </a:ext>
                  </a:extLst>
                </p:cNvPr>
                <p:cNvSpPr txBox="1"/>
                <p:nvPr/>
              </p:nvSpPr>
              <p:spPr>
                <a:xfrm>
                  <a:off x="6136497" y="4571615"/>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都道府県知事</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sp>
            <p:nvSpPr>
              <p:cNvPr id="101" name="TextBox 77">
                <a:extLst>
                  <a:ext uri="{FF2B5EF4-FFF2-40B4-BE49-F238E27FC236}">
                    <a16:creationId xmlns:a16="http://schemas.microsoft.com/office/drawing/2014/main" id="{EFD8F3D5-400B-A96B-E39C-AC6081028933}"/>
                  </a:ext>
                </a:extLst>
              </p:cNvPr>
              <p:cNvSpPr txBox="1"/>
              <p:nvPr/>
            </p:nvSpPr>
            <p:spPr>
              <a:xfrm>
                <a:off x="5993717" y="4101603"/>
                <a:ext cx="1257560" cy="128240"/>
              </a:xfrm>
              <a:prstGeom prst="rect">
                <a:avLst/>
              </a:prstGeom>
            </p:spPr>
            <p:txBody>
              <a:bodyPr wrap="square" lIns="0" tIns="0" rIns="0" bIns="0" rtlCol="0" anchor="t">
                <a:spAutoFit/>
              </a:bodyPr>
              <a:lstStyle/>
              <a:p>
                <a:pPr>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日本国民（</a:t>
                </a:r>
                <a:r>
                  <a:rPr lang="ja-JP" altLang="en-US" sz="900" b="1" dirty="0">
                    <a:solidFill>
                      <a:srgbClr val="0070C0"/>
                    </a:solidFill>
                    <a:latin typeface="BIZ UDゴシック" panose="020B0400000000000000" pitchFamily="49" charset="-128"/>
                    <a:ea typeface="BIZ UDゴシック" panose="020B0400000000000000" pitchFamily="49" charset="-128"/>
                  </a:rPr>
                  <a:t>満</a:t>
                </a:r>
                <a:r>
                  <a:rPr lang="en-US" altLang="ja-JP" sz="900" b="1" dirty="0">
                    <a:solidFill>
                      <a:srgbClr val="0070C0"/>
                    </a:solidFill>
                    <a:latin typeface="BIZ UDゴシック" panose="020B0400000000000000" pitchFamily="49" charset="-128"/>
                    <a:ea typeface="BIZ UDゴシック" panose="020B0400000000000000" pitchFamily="49" charset="-128"/>
                  </a:rPr>
                  <a:t>30</a:t>
                </a:r>
                <a:r>
                  <a:rPr lang="ja-JP" altLang="en-US" sz="900" b="1" dirty="0">
                    <a:solidFill>
                      <a:srgbClr val="0070C0"/>
                    </a:solidFill>
                    <a:latin typeface="BIZ UDゴシック" panose="020B0400000000000000" pitchFamily="49" charset="-128"/>
                    <a:ea typeface="BIZ UDゴシック" panose="020B0400000000000000" pitchFamily="49" charset="-128"/>
                  </a:rPr>
                  <a:t>歳以上</a:t>
                </a:r>
                <a:r>
                  <a:rPr lang="ja-JP" altLang="en-US" sz="900" b="1" dirty="0">
                    <a:solidFill>
                      <a:srgbClr val="10253F"/>
                    </a:solidFill>
                    <a:latin typeface="BIZ UDゴシック" panose="020B0400000000000000" pitchFamily="49" charset="-128"/>
                    <a:ea typeface="BIZ UDゴシック" panose="020B0400000000000000" pitchFamily="49" charset="-128"/>
                  </a:rPr>
                  <a:t>）</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grpSp>
      <p:grpSp>
        <p:nvGrpSpPr>
          <p:cNvPr id="389" name="グループ化 388">
            <a:extLst>
              <a:ext uri="{FF2B5EF4-FFF2-40B4-BE49-F238E27FC236}">
                <a16:creationId xmlns:a16="http://schemas.microsoft.com/office/drawing/2014/main" id="{F212A10A-D367-C7AC-DA42-E5702EEF8A9B}"/>
              </a:ext>
            </a:extLst>
          </p:cNvPr>
          <p:cNvGrpSpPr/>
          <p:nvPr/>
        </p:nvGrpSpPr>
        <p:grpSpPr>
          <a:xfrm>
            <a:off x="4587775" y="4220164"/>
            <a:ext cx="1334236" cy="810350"/>
            <a:chOff x="4587775" y="4207972"/>
            <a:chExt cx="1334236" cy="810350"/>
          </a:xfrm>
        </p:grpSpPr>
        <p:sp>
          <p:nvSpPr>
            <p:cNvPr id="108" name="四角形: 角を丸くする 107">
              <a:extLst>
                <a:ext uri="{FF2B5EF4-FFF2-40B4-BE49-F238E27FC236}">
                  <a16:creationId xmlns:a16="http://schemas.microsoft.com/office/drawing/2014/main" id="{74ABC510-F08E-BAE8-F98D-C8D77177B3E9}"/>
                </a:ext>
              </a:extLst>
            </p:cNvPr>
            <p:cNvSpPr/>
            <p:nvPr/>
          </p:nvSpPr>
          <p:spPr>
            <a:xfrm>
              <a:off x="4587775" y="4207972"/>
              <a:ext cx="1334236" cy="810350"/>
            </a:xfrm>
            <a:prstGeom prst="roundRect">
              <a:avLst>
                <a:gd name="adj" fmla="val 3783"/>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grpSp>
          <p:nvGrpSpPr>
            <p:cNvPr id="388" name="グループ化 387">
              <a:extLst>
                <a:ext uri="{FF2B5EF4-FFF2-40B4-BE49-F238E27FC236}">
                  <a16:creationId xmlns:a16="http://schemas.microsoft.com/office/drawing/2014/main" id="{29C623B3-4CC9-66BC-7330-B877515CBEB7}"/>
                </a:ext>
              </a:extLst>
            </p:cNvPr>
            <p:cNvGrpSpPr/>
            <p:nvPr/>
          </p:nvGrpSpPr>
          <p:grpSpPr>
            <a:xfrm>
              <a:off x="4635240" y="4279389"/>
              <a:ext cx="1257560" cy="673809"/>
              <a:chOff x="4654290" y="4279389"/>
              <a:chExt cx="1257560" cy="673809"/>
            </a:xfrm>
          </p:grpSpPr>
          <p:grpSp>
            <p:nvGrpSpPr>
              <p:cNvPr id="109" name="グループ化 108">
                <a:extLst>
                  <a:ext uri="{FF2B5EF4-FFF2-40B4-BE49-F238E27FC236}">
                    <a16:creationId xmlns:a16="http://schemas.microsoft.com/office/drawing/2014/main" id="{94AC027B-9145-E7DA-82E4-06370545CDFD}"/>
                  </a:ext>
                </a:extLst>
              </p:cNvPr>
              <p:cNvGrpSpPr/>
              <p:nvPr/>
            </p:nvGrpSpPr>
            <p:grpSpPr>
              <a:xfrm>
                <a:off x="4654290" y="4279389"/>
                <a:ext cx="1257560" cy="673809"/>
                <a:chOff x="4799729" y="4125987"/>
                <a:chExt cx="1257560" cy="673809"/>
              </a:xfrm>
            </p:grpSpPr>
            <p:grpSp>
              <p:nvGrpSpPr>
                <p:cNvPr id="105" name="グループ化 104">
                  <a:extLst>
                    <a:ext uri="{FF2B5EF4-FFF2-40B4-BE49-F238E27FC236}">
                      <a16:creationId xmlns:a16="http://schemas.microsoft.com/office/drawing/2014/main" id="{C468A846-7B8C-5052-AECD-B06E0CD8A7D9}"/>
                    </a:ext>
                  </a:extLst>
                </p:cNvPr>
                <p:cNvGrpSpPr/>
                <p:nvPr/>
              </p:nvGrpSpPr>
              <p:grpSpPr>
                <a:xfrm>
                  <a:off x="4924089" y="4283677"/>
                  <a:ext cx="972000" cy="259510"/>
                  <a:chOff x="4924089" y="4283677"/>
                  <a:chExt cx="972000" cy="259510"/>
                </a:xfrm>
              </p:grpSpPr>
              <p:sp>
                <p:nvSpPr>
                  <p:cNvPr id="36" name="TextBox 77">
                    <a:extLst>
                      <a:ext uri="{FF2B5EF4-FFF2-40B4-BE49-F238E27FC236}">
                        <a16:creationId xmlns:a16="http://schemas.microsoft.com/office/drawing/2014/main" id="{02BB5D7C-089F-7BDA-67C7-4FB9B2F69E72}"/>
                      </a:ext>
                    </a:extLst>
                  </p:cNvPr>
                  <p:cNvSpPr txBox="1"/>
                  <p:nvPr/>
                </p:nvSpPr>
                <p:spPr>
                  <a:xfrm>
                    <a:off x="4924089" y="4283677"/>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衆議院議員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44" name="TextBox 77">
                    <a:extLst>
                      <a:ext uri="{FF2B5EF4-FFF2-40B4-BE49-F238E27FC236}">
                        <a16:creationId xmlns:a16="http://schemas.microsoft.com/office/drawing/2014/main" id="{CD217E41-C03A-B73B-8F7B-7295CE89D9DA}"/>
                      </a:ext>
                    </a:extLst>
                  </p:cNvPr>
                  <p:cNvSpPr txBox="1"/>
                  <p:nvPr/>
                </p:nvSpPr>
                <p:spPr>
                  <a:xfrm>
                    <a:off x="4924089" y="4414947"/>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都道府県議会議員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grpSp>
              <p:nvGrpSpPr>
                <p:cNvPr id="106" name="グループ化 105">
                  <a:extLst>
                    <a:ext uri="{FF2B5EF4-FFF2-40B4-BE49-F238E27FC236}">
                      <a16:creationId xmlns:a16="http://schemas.microsoft.com/office/drawing/2014/main" id="{5C25717E-A8DB-8748-F14A-2DAE53E27B27}"/>
                    </a:ext>
                  </a:extLst>
                </p:cNvPr>
                <p:cNvGrpSpPr/>
                <p:nvPr/>
              </p:nvGrpSpPr>
              <p:grpSpPr>
                <a:xfrm>
                  <a:off x="4924089" y="4542795"/>
                  <a:ext cx="972000" cy="257001"/>
                  <a:chOff x="4924089" y="4543500"/>
                  <a:chExt cx="972000" cy="257001"/>
                </a:xfrm>
              </p:grpSpPr>
              <p:sp>
                <p:nvSpPr>
                  <p:cNvPr id="51" name="TextBox 77">
                    <a:extLst>
                      <a:ext uri="{FF2B5EF4-FFF2-40B4-BE49-F238E27FC236}">
                        <a16:creationId xmlns:a16="http://schemas.microsoft.com/office/drawing/2014/main" id="{E72CBE81-DC51-04CE-CE59-9BBE157CC43B}"/>
                      </a:ext>
                    </a:extLst>
                  </p:cNvPr>
                  <p:cNvSpPr txBox="1"/>
                  <p:nvPr/>
                </p:nvSpPr>
                <p:spPr>
                  <a:xfrm>
                    <a:off x="4924089" y="4543500"/>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市区町村長</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54" name="TextBox 77">
                    <a:extLst>
                      <a:ext uri="{FF2B5EF4-FFF2-40B4-BE49-F238E27FC236}">
                        <a16:creationId xmlns:a16="http://schemas.microsoft.com/office/drawing/2014/main" id="{BD5E67D4-6914-1062-B9EB-C1EF98B73731}"/>
                      </a:ext>
                    </a:extLst>
                  </p:cNvPr>
                  <p:cNvSpPr txBox="1"/>
                  <p:nvPr/>
                </p:nvSpPr>
                <p:spPr>
                  <a:xfrm>
                    <a:off x="4924089" y="4672261"/>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地区町村議会議員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sp>
              <p:nvSpPr>
                <p:cNvPr id="100" name="TextBox 77">
                  <a:extLst>
                    <a:ext uri="{FF2B5EF4-FFF2-40B4-BE49-F238E27FC236}">
                      <a16:creationId xmlns:a16="http://schemas.microsoft.com/office/drawing/2014/main" id="{CADC84CC-BB55-7177-B89B-E57036E04D6A}"/>
                    </a:ext>
                  </a:extLst>
                </p:cNvPr>
                <p:cNvSpPr txBox="1"/>
                <p:nvPr/>
              </p:nvSpPr>
              <p:spPr>
                <a:xfrm>
                  <a:off x="4799729" y="4125987"/>
                  <a:ext cx="1257560" cy="128240"/>
                </a:xfrm>
                <a:prstGeom prst="rect">
                  <a:avLst/>
                </a:prstGeom>
              </p:spPr>
              <p:txBody>
                <a:bodyPr wrap="square" lIns="0" tIns="0" rIns="0" bIns="0" rtlCol="0" anchor="t">
                  <a:spAutoFit/>
                </a:bodyPr>
                <a:lstStyle/>
                <a:p>
                  <a:pPr>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日本国民（</a:t>
                  </a:r>
                  <a:r>
                    <a:rPr lang="ja-JP" altLang="en-US" sz="900" b="1" dirty="0">
                      <a:solidFill>
                        <a:srgbClr val="FF0000"/>
                      </a:solidFill>
                      <a:latin typeface="BIZ UDゴシック" panose="020B0400000000000000" pitchFamily="49" charset="-128"/>
                      <a:ea typeface="BIZ UDゴシック" panose="020B0400000000000000" pitchFamily="49" charset="-128"/>
                    </a:rPr>
                    <a:t>満</a:t>
                  </a:r>
                  <a:r>
                    <a:rPr lang="en-US" altLang="ja-JP" sz="900" b="1" dirty="0">
                      <a:solidFill>
                        <a:srgbClr val="FF0000"/>
                      </a:solidFill>
                      <a:latin typeface="BIZ UDゴシック" panose="020B0400000000000000" pitchFamily="49" charset="-128"/>
                      <a:ea typeface="BIZ UDゴシック" panose="020B0400000000000000" pitchFamily="49" charset="-128"/>
                    </a:rPr>
                    <a:t>25</a:t>
                  </a:r>
                  <a:r>
                    <a:rPr lang="ja-JP" altLang="en-US" sz="900" b="1" dirty="0">
                      <a:solidFill>
                        <a:srgbClr val="FF0000"/>
                      </a:solidFill>
                      <a:latin typeface="BIZ UDゴシック" panose="020B0400000000000000" pitchFamily="49" charset="-128"/>
                      <a:ea typeface="BIZ UDゴシック" panose="020B0400000000000000" pitchFamily="49" charset="-128"/>
                    </a:rPr>
                    <a:t>歳以上</a:t>
                  </a:r>
                  <a:r>
                    <a:rPr lang="ja-JP" altLang="en-US" sz="900" b="1" dirty="0">
                      <a:solidFill>
                        <a:srgbClr val="10253F"/>
                      </a:solidFill>
                      <a:latin typeface="BIZ UDゴシック" panose="020B0400000000000000" pitchFamily="49" charset="-128"/>
                      <a:ea typeface="BIZ UDゴシック" panose="020B0400000000000000" pitchFamily="49" charset="-128"/>
                    </a:rPr>
                    <a:t>）</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sp>
            <p:nvSpPr>
              <p:cNvPr id="114" name="TextBox 77">
                <a:extLst>
                  <a:ext uri="{FF2B5EF4-FFF2-40B4-BE49-F238E27FC236}">
                    <a16:creationId xmlns:a16="http://schemas.microsoft.com/office/drawing/2014/main" id="{91EF873F-9C6C-E87E-37E1-2DC0106C9D87}"/>
                  </a:ext>
                </a:extLst>
              </p:cNvPr>
              <p:cNvSpPr txBox="1"/>
              <p:nvPr/>
            </p:nvSpPr>
            <p:spPr>
              <a:xfrm>
                <a:off x="4670908" y="4550867"/>
                <a:ext cx="173451" cy="55464"/>
              </a:xfrm>
              <a:prstGeom prst="rect">
                <a:avLst/>
              </a:prstGeom>
            </p:spPr>
            <p:txBody>
              <a:bodyPr wrap="square" lIns="0" tIns="0" rIns="0" bIns="0" rtlCol="0" anchor="ctr" anchorCtr="1">
                <a:spAutoFit/>
              </a:bodyPr>
              <a:lstStyle/>
              <a:p>
                <a:pPr algn="dist">
                  <a:lnSpc>
                    <a:spcPts val="500"/>
                  </a:lnSpc>
                </a:pPr>
                <a:r>
                  <a:rPr lang="en-US" altLang="ja-JP" sz="300" b="1" dirty="0">
                    <a:solidFill>
                      <a:srgbClr val="10253F"/>
                    </a:solidFill>
                    <a:latin typeface="BIZ UDゴシック" panose="020B0400000000000000" pitchFamily="49" charset="-128"/>
                    <a:ea typeface="BIZ UDゴシック" panose="020B0400000000000000" pitchFamily="49" charset="-128"/>
                  </a:rPr>
                  <a:t>※</a:t>
                </a:r>
              </a:p>
            </p:txBody>
          </p:sp>
          <p:sp>
            <p:nvSpPr>
              <p:cNvPr id="115" name="TextBox 77">
                <a:extLst>
                  <a:ext uri="{FF2B5EF4-FFF2-40B4-BE49-F238E27FC236}">
                    <a16:creationId xmlns:a16="http://schemas.microsoft.com/office/drawing/2014/main" id="{492A1877-89B7-18E0-210C-E706C99DF789}"/>
                  </a:ext>
                </a:extLst>
              </p:cNvPr>
              <p:cNvSpPr txBox="1"/>
              <p:nvPr/>
            </p:nvSpPr>
            <p:spPr>
              <a:xfrm>
                <a:off x="4670908" y="4811313"/>
                <a:ext cx="173451" cy="55464"/>
              </a:xfrm>
              <a:prstGeom prst="rect">
                <a:avLst/>
              </a:prstGeom>
            </p:spPr>
            <p:txBody>
              <a:bodyPr wrap="square" lIns="0" tIns="0" rIns="0" bIns="0" rtlCol="0" anchor="ctr" anchorCtr="1">
                <a:spAutoFit/>
              </a:bodyPr>
              <a:lstStyle/>
              <a:p>
                <a:pPr algn="dist">
                  <a:lnSpc>
                    <a:spcPts val="500"/>
                  </a:lnSpc>
                </a:pPr>
                <a:r>
                  <a:rPr lang="en-US" altLang="ja-JP" sz="300" b="1" dirty="0">
                    <a:solidFill>
                      <a:srgbClr val="10253F"/>
                    </a:solidFill>
                    <a:latin typeface="BIZ UDゴシック" panose="020B0400000000000000" pitchFamily="49" charset="-128"/>
                    <a:ea typeface="BIZ UDゴシック" panose="020B0400000000000000" pitchFamily="49" charset="-128"/>
                  </a:rPr>
                  <a:t>※</a:t>
                </a:r>
              </a:p>
            </p:txBody>
          </p:sp>
        </p:grpSp>
      </p:grpSp>
      <p:pic>
        <p:nvPicPr>
          <p:cNvPr id="222" name="図 221">
            <a:extLst>
              <a:ext uri="{FF2B5EF4-FFF2-40B4-BE49-F238E27FC236}">
                <a16:creationId xmlns:a16="http://schemas.microsoft.com/office/drawing/2014/main" id="{1BF959DA-0A66-7ACE-8B9F-A18C0F48C0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52" y="4119955"/>
            <a:ext cx="515853" cy="828000"/>
          </a:xfrm>
          <a:prstGeom prst="rect">
            <a:avLst/>
          </a:prstGeom>
        </p:spPr>
      </p:pic>
      <p:grpSp>
        <p:nvGrpSpPr>
          <p:cNvPr id="392" name="グループ化 391">
            <a:extLst>
              <a:ext uri="{FF2B5EF4-FFF2-40B4-BE49-F238E27FC236}">
                <a16:creationId xmlns:a16="http://schemas.microsoft.com/office/drawing/2014/main" id="{CB48EB4A-AE65-0B58-AA2B-E54F77BC0AD7}"/>
              </a:ext>
            </a:extLst>
          </p:cNvPr>
          <p:cNvGrpSpPr/>
          <p:nvPr/>
        </p:nvGrpSpPr>
        <p:grpSpPr>
          <a:xfrm>
            <a:off x="3816350" y="4169500"/>
            <a:ext cx="685507" cy="720000"/>
            <a:chOff x="3854743" y="4116997"/>
            <a:chExt cx="685507" cy="720000"/>
          </a:xfrm>
        </p:grpSpPr>
        <p:pic>
          <p:nvPicPr>
            <p:cNvPr id="229" name="図 228">
              <a:extLst>
                <a:ext uri="{FF2B5EF4-FFF2-40B4-BE49-F238E27FC236}">
                  <a16:creationId xmlns:a16="http://schemas.microsoft.com/office/drawing/2014/main" id="{58538320-F784-1572-B2BA-2F2C36328C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9735" y="4116997"/>
              <a:ext cx="310515" cy="720000"/>
            </a:xfrm>
            <a:prstGeom prst="rect">
              <a:avLst/>
            </a:prstGeom>
          </p:spPr>
        </p:pic>
        <p:pic>
          <p:nvPicPr>
            <p:cNvPr id="231" name="図 230">
              <a:extLst>
                <a:ext uri="{FF2B5EF4-FFF2-40B4-BE49-F238E27FC236}">
                  <a16:creationId xmlns:a16="http://schemas.microsoft.com/office/drawing/2014/main" id="{84EACEB6-1D7C-4B38-C831-C16405BF84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4743" y="4116997"/>
              <a:ext cx="337976" cy="720000"/>
            </a:xfrm>
            <a:prstGeom prst="rect">
              <a:avLst/>
            </a:prstGeom>
          </p:spPr>
        </p:pic>
      </p:grpSp>
      <p:grpSp>
        <p:nvGrpSpPr>
          <p:cNvPr id="242" name="グループ化 241">
            <a:extLst>
              <a:ext uri="{FF2B5EF4-FFF2-40B4-BE49-F238E27FC236}">
                <a16:creationId xmlns:a16="http://schemas.microsoft.com/office/drawing/2014/main" id="{85F08DD1-263E-CEA9-C6EE-7F50498FA296}"/>
              </a:ext>
            </a:extLst>
          </p:cNvPr>
          <p:cNvGrpSpPr/>
          <p:nvPr/>
        </p:nvGrpSpPr>
        <p:grpSpPr>
          <a:xfrm>
            <a:off x="969493" y="4168140"/>
            <a:ext cx="2756145" cy="375751"/>
            <a:chOff x="603733" y="4686300"/>
            <a:chExt cx="2756145" cy="375751"/>
          </a:xfrm>
        </p:grpSpPr>
        <p:grpSp>
          <p:nvGrpSpPr>
            <p:cNvPr id="219" name="グループ化 218">
              <a:extLst>
                <a:ext uri="{FF2B5EF4-FFF2-40B4-BE49-F238E27FC236}">
                  <a16:creationId xmlns:a16="http://schemas.microsoft.com/office/drawing/2014/main" id="{7466EE42-2A01-57D3-CC01-BA72E8D8E4B8}"/>
                </a:ext>
              </a:extLst>
            </p:cNvPr>
            <p:cNvGrpSpPr/>
            <p:nvPr/>
          </p:nvGrpSpPr>
          <p:grpSpPr>
            <a:xfrm>
              <a:off x="603733" y="4686300"/>
              <a:ext cx="2756145" cy="375751"/>
              <a:chOff x="603733" y="4723496"/>
              <a:chExt cx="2756145" cy="375751"/>
            </a:xfrm>
          </p:grpSpPr>
          <p:sp>
            <p:nvSpPr>
              <p:cNvPr id="207" name="四角形: 角を丸くする 206">
                <a:extLst>
                  <a:ext uri="{FF2B5EF4-FFF2-40B4-BE49-F238E27FC236}">
                    <a16:creationId xmlns:a16="http://schemas.microsoft.com/office/drawing/2014/main" id="{45D8F62E-6B85-D917-6A5A-8F2EDABA7453}"/>
                  </a:ext>
                </a:extLst>
              </p:cNvPr>
              <p:cNvSpPr/>
              <p:nvPr/>
            </p:nvSpPr>
            <p:spPr>
              <a:xfrm>
                <a:off x="603733" y="4723496"/>
                <a:ext cx="2756145" cy="375751"/>
              </a:xfrm>
              <a:prstGeom prst="roundRect">
                <a:avLst>
                  <a:gd name="adj" fmla="val 3783"/>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grpSp>
            <p:nvGrpSpPr>
              <p:cNvPr id="198" name="グループ化 197">
                <a:extLst>
                  <a:ext uri="{FF2B5EF4-FFF2-40B4-BE49-F238E27FC236}">
                    <a16:creationId xmlns:a16="http://schemas.microsoft.com/office/drawing/2014/main" id="{14379C1B-14B8-420C-ADA3-23324E9C1AE4}"/>
                  </a:ext>
                </a:extLst>
              </p:cNvPr>
              <p:cNvGrpSpPr/>
              <p:nvPr/>
            </p:nvGrpSpPr>
            <p:grpSpPr>
              <a:xfrm>
                <a:off x="697576" y="4780979"/>
                <a:ext cx="2549467" cy="260785"/>
                <a:chOff x="621376" y="4375754"/>
                <a:chExt cx="2549467" cy="260785"/>
              </a:xfrm>
            </p:grpSpPr>
            <p:grpSp>
              <p:nvGrpSpPr>
                <p:cNvPr id="125" name="グループ化 124">
                  <a:extLst>
                    <a:ext uri="{FF2B5EF4-FFF2-40B4-BE49-F238E27FC236}">
                      <a16:creationId xmlns:a16="http://schemas.microsoft.com/office/drawing/2014/main" id="{659D71BF-F586-AA47-81B3-BDA7C785997D}"/>
                    </a:ext>
                  </a:extLst>
                </p:cNvPr>
                <p:cNvGrpSpPr/>
                <p:nvPr/>
              </p:nvGrpSpPr>
              <p:grpSpPr>
                <a:xfrm>
                  <a:off x="621376" y="4375754"/>
                  <a:ext cx="972000" cy="260785"/>
                  <a:chOff x="484698" y="4286017"/>
                  <a:chExt cx="972000" cy="260785"/>
                </a:xfrm>
              </p:grpSpPr>
              <p:sp>
                <p:nvSpPr>
                  <p:cNvPr id="118" name="TextBox 77">
                    <a:extLst>
                      <a:ext uri="{FF2B5EF4-FFF2-40B4-BE49-F238E27FC236}">
                        <a16:creationId xmlns:a16="http://schemas.microsoft.com/office/drawing/2014/main" id="{50C9F9AC-52D7-3971-9405-49C49F4DE5EE}"/>
                      </a:ext>
                    </a:extLst>
                  </p:cNvPr>
                  <p:cNvSpPr txBox="1"/>
                  <p:nvPr/>
                </p:nvSpPr>
                <p:spPr>
                  <a:xfrm>
                    <a:off x="484698" y="4286017"/>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衆議院議員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119" name="TextBox 77">
                    <a:extLst>
                      <a:ext uri="{FF2B5EF4-FFF2-40B4-BE49-F238E27FC236}">
                        <a16:creationId xmlns:a16="http://schemas.microsoft.com/office/drawing/2014/main" id="{DB7DB10E-6298-50DB-2896-6675889363A8}"/>
                      </a:ext>
                    </a:extLst>
                  </p:cNvPr>
                  <p:cNvSpPr txBox="1"/>
                  <p:nvPr/>
                </p:nvSpPr>
                <p:spPr>
                  <a:xfrm>
                    <a:off x="484698" y="4418562"/>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参議院議員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sp>
              <p:nvSpPr>
                <p:cNvPr id="126" name="TextBox 77">
                  <a:extLst>
                    <a:ext uri="{FF2B5EF4-FFF2-40B4-BE49-F238E27FC236}">
                      <a16:creationId xmlns:a16="http://schemas.microsoft.com/office/drawing/2014/main" id="{82107EA7-3D68-5F26-A193-6DD0558FB057}"/>
                    </a:ext>
                  </a:extLst>
                </p:cNvPr>
                <p:cNvSpPr txBox="1"/>
                <p:nvPr/>
              </p:nvSpPr>
              <p:spPr>
                <a:xfrm>
                  <a:off x="1752587" y="4436897"/>
                  <a:ext cx="1418256" cy="138499"/>
                </a:xfrm>
                <a:prstGeom prst="rect">
                  <a:avLst/>
                </a:prstGeom>
              </p:spPr>
              <p:txBody>
                <a:bodyPr wrap="square" lIns="0" tIns="0" rIns="0" bIns="0" rtlCol="0" anchor="t">
                  <a:spAutoFit/>
                </a:bodyPr>
                <a:lstStyle/>
                <a:p>
                  <a:r>
                    <a:rPr lang="ja-JP" altLang="en-US" sz="900" b="1" dirty="0">
                      <a:latin typeface="BIZ UDゴシック" panose="020B0400000000000000" pitchFamily="49" charset="-128"/>
                      <a:ea typeface="BIZ UDゴシック" panose="020B0400000000000000" pitchFamily="49" charset="-128"/>
                    </a:rPr>
                    <a:t>日本国民（</a:t>
                  </a:r>
                  <a:r>
                    <a:rPr lang="ja-JP" altLang="en-US" sz="900" b="1" dirty="0">
                      <a:solidFill>
                        <a:srgbClr val="FF0000"/>
                      </a:solidFill>
                      <a:latin typeface="BIZ UDゴシック" panose="020B0400000000000000" pitchFamily="49" charset="-128"/>
                      <a:ea typeface="BIZ UDゴシック" panose="020B0400000000000000" pitchFamily="49" charset="-128"/>
                    </a:rPr>
                    <a:t>満</a:t>
                  </a:r>
                  <a:r>
                    <a:rPr lang="en-US" altLang="ja-JP" sz="900" b="1" dirty="0">
                      <a:solidFill>
                        <a:srgbClr val="FF0000"/>
                      </a:solidFill>
                      <a:latin typeface="BIZ UDゴシック" panose="020B0400000000000000" pitchFamily="49" charset="-128"/>
                      <a:ea typeface="BIZ UDゴシック" panose="020B0400000000000000" pitchFamily="49" charset="-128"/>
                    </a:rPr>
                    <a:t>18</a:t>
                  </a:r>
                  <a:r>
                    <a:rPr lang="ja-JP" altLang="en-US" sz="900" b="1" dirty="0">
                      <a:solidFill>
                        <a:srgbClr val="FF0000"/>
                      </a:solidFill>
                      <a:latin typeface="BIZ UDゴシック" panose="020B0400000000000000" pitchFamily="49" charset="-128"/>
                      <a:ea typeface="BIZ UDゴシック" panose="020B0400000000000000" pitchFamily="49" charset="-128"/>
                    </a:rPr>
                    <a:t>歳以上</a:t>
                  </a:r>
                  <a:r>
                    <a:rPr lang="ja-JP" altLang="en-US" sz="900" b="1" dirty="0">
                      <a:latin typeface="BIZ UDゴシック" panose="020B0400000000000000" pitchFamily="49" charset="-128"/>
                      <a:ea typeface="BIZ UDゴシック" panose="020B0400000000000000" pitchFamily="49" charset="-128"/>
                    </a:rPr>
                    <a:t>）</a:t>
                  </a:r>
                  <a:endParaRPr lang="en-US" altLang="ja-JP" sz="900" b="1" dirty="0">
                    <a:latin typeface="BIZ UDゴシック" panose="020B0400000000000000" pitchFamily="49" charset="-128"/>
                    <a:ea typeface="BIZ UDゴシック" panose="020B0400000000000000" pitchFamily="49" charset="-128"/>
                  </a:endParaRPr>
                </a:p>
              </p:txBody>
            </p:sp>
          </p:grpSp>
        </p:grpSp>
        <p:cxnSp>
          <p:nvCxnSpPr>
            <p:cNvPr id="233" name="直線コネクタ 232">
              <a:extLst>
                <a:ext uri="{FF2B5EF4-FFF2-40B4-BE49-F238E27FC236}">
                  <a16:creationId xmlns:a16="http://schemas.microsoft.com/office/drawing/2014/main" id="{54421FAD-A57F-E15A-178D-56D1DA7229BB}"/>
                </a:ext>
              </a:extLst>
            </p:cNvPr>
            <p:cNvCxnSpPr>
              <a:cxnSpLocks/>
            </p:cNvCxnSpPr>
            <p:nvPr/>
          </p:nvCxnSpPr>
          <p:spPr>
            <a:xfrm flipH="1">
              <a:off x="1751861" y="4716780"/>
              <a:ext cx="739" cy="3224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7" name="グループ化 386">
            <a:extLst>
              <a:ext uri="{FF2B5EF4-FFF2-40B4-BE49-F238E27FC236}">
                <a16:creationId xmlns:a16="http://schemas.microsoft.com/office/drawing/2014/main" id="{16FC11E8-CB75-980D-F569-6F86CFC51D13}"/>
              </a:ext>
            </a:extLst>
          </p:cNvPr>
          <p:cNvGrpSpPr/>
          <p:nvPr/>
        </p:nvGrpSpPr>
        <p:grpSpPr>
          <a:xfrm>
            <a:off x="969493" y="4601264"/>
            <a:ext cx="2884957" cy="606914"/>
            <a:chOff x="969493" y="4601264"/>
            <a:chExt cx="2884957" cy="606914"/>
          </a:xfrm>
        </p:grpSpPr>
        <p:grpSp>
          <p:nvGrpSpPr>
            <p:cNvPr id="220" name="グループ化 219">
              <a:extLst>
                <a:ext uri="{FF2B5EF4-FFF2-40B4-BE49-F238E27FC236}">
                  <a16:creationId xmlns:a16="http://schemas.microsoft.com/office/drawing/2014/main" id="{A59328B4-0F91-7B2F-3054-4FE9D1799C34}"/>
                </a:ext>
              </a:extLst>
            </p:cNvPr>
            <p:cNvGrpSpPr/>
            <p:nvPr/>
          </p:nvGrpSpPr>
          <p:grpSpPr>
            <a:xfrm>
              <a:off x="969493" y="4601264"/>
              <a:ext cx="2884957" cy="606914"/>
              <a:chOff x="603733" y="5071435"/>
              <a:chExt cx="2884957" cy="606914"/>
            </a:xfrm>
          </p:grpSpPr>
          <p:sp>
            <p:nvSpPr>
              <p:cNvPr id="218" name="四角形: 角を丸くする 217">
                <a:extLst>
                  <a:ext uri="{FF2B5EF4-FFF2-40B4-BE49-F238E27FC236}">
                    <a16:creationId xmlns:a16="http://schemas.microsoft.com/office/drawing/2014/main" id="{BD955B7F-4F62-33AD-3D12-9B6C72232FB8}"/>
                  </a:ext>
                </a:extLst>
              </p:cNvPr>
              <p:cNvSpPr/>
              <p:nvPr/>
            </p:nvSpPr>
            <p:spPr>
              <a:xfrm>
                <a:off x="603733" y="5071435"/>
                <a:ext cx="2756145" cy="606914"/>
              </a:xfrm>
              <a:prstGeom prst="roundRect">
                <a:avLst>
                  <a:gd name="adj" fmla="val 3783"/>
                </a:avLst>
              </a:prstGeom>
              <a:ln w="190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grpSp>
            <p:nvGrpSpPr>
              <p:cNvPr id="199" name="グループ化 198">
                <a:extLst>
                  <a:ext uri="{FF2B5EF4-FFF2-40B4-BE49-F238E27FC236}">
                    <a16:creationId xmlns:a16="http://schemas.microsoft.com/office/drawing/2014/main" id="{B8B48BC1-2949-A89E-E84C-58E02F83A768}"/>
                  </a:ext>
                </a:extLst>
              </p:cNvPr>
              <p:cNvGrpSpPr/>
              <p:nvPr/>
            </p:nvGrpSpPr>
            <p:grpSpPr>
              <a:xfrm>
                <a:off x="695294" y="5096723"/>
                <a:ext cx="2793396" cy="553998"/>
                <a:chOff x="619094" y="5084210"/>
                <a:chExt cx="2793396" cy="553998"/>
              </a:xfrm>
            </p:grpSpPr>
            <p:grpSp>
              <p:nvGrpSpPr>
                <p:cNvPr id="124" name="グループ化 123">
                  <a:extLst>
                    <a:ext uri="{FF2B5EF4-FFF2-40B4-BE49-F238E27FC236}">
                      <a16:creationId xmlns:a16="http://schemas.microsoft.com/office/drawing/2014/main" id="{EC58D610-5D34-F2EC-4B8E-B5FCF7549A49}"/>
                    </a:ext>
                  </a:extLst>
                </p:cNvPr>
                <p:cNvGrpSpPr/>
                <p:nvPr/>
              </p:nvGrpSpPr>
              <p:grpSpPr>
                <a:xfrm>
                  <a:off x="619094" y="5102524"/>
                  <a:ext cx="974282" cy="517370"/>
                  <a:chOff x="573429" y="4767928"/>
                  <a:chExt cx="974282" cy="517370"/>
                </a:xfrm>
              </p:grpSpPr>
              <p:sp>
                <p:nvSpPr>
                  <p:cNvPr id="120" name="TextBox 77">
                    <a:extLst>
                      <a:ext uri="{FF2B5EF4-FFF2-40B4-BE49-F238E27FC236}">
                        <a16:creationId xmlns:a16="http://schemas.microsoft.com/office/drawing/2014/main" id="{89A2C068-EB62-3EA3-6990-7D74775AAC4B}"/>
                      </a:ext>
                    </a:extLst>
                  </p:cNvPr>
                  <p:cNvSpPr txBox="1"/>
                  <p:nvPr/>
                </p:nvSpPr>
                <p:spPr>
                  <a:xfrm>
                    <a:off x="573429" y="4900449"/>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都道府県議会議員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121" name="TextBox 77">
                    <a:extLst>
                      <a:ext uri="{FF2B5EF4-FFF2-40B4-BE49-F238E27FC236}">
                        <a16:creationId xmlns:a16="http://schemas.microsoft.com/office/drawing/2014/main" id="{3ECF506F-5210-2F13-522D-014A7AA6F48C}"/>
                      </a:ext>
                    </a:extLst>
                  </p:cNvPr>
                  <p:cNvSpPr txBox="1"/>
                  <p:nvPr/>
                </p:nvSpPr>
                <p:spPr>
                  <a:xfrm>
                    <a:off x="573429" y="5028297"/>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市区町村長</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122" name="TextBox 77">
                    <a:extLst>
                      <a:ext uri="{FF2B5EF4-FFF2-40B4-BE49-F238E27FC236}">
                        <a16:creationId xmlns:a16="http://schemas.microsoft.com/office/drawing/2014/main" id="{E3958DCC-646B-7A55-D1AB-879D1E5FE365}"/>
                      </a:ext>
                    </a:extLst>
                  </p:cNvPr>
                  <p:cNvSpPr txBox="1"/>
                  <p:nvPr/>
                </p:nvSpPr>
                <p:spPr>
                  <a:xfrm>
                    <a:off x="573429" y="5157058"/>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地区町村議会議員</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sp>
                <p:nvSpPr>
                  <p:cNvPr id="123" name="TextBox 77">
                    <a:extLst>
                      <a:ext uri="{FF2B5EF4-FFF2-40B4-BE49-F238E27FC236}">
                        <a16:creationId xmlns:a16="http://schemas.microsoft.com/office/drawing/2014/main" id="{75CAC6B5-A587-9948-8EB8-902BB1AA5298}"/>
                      </a:ext>
                    </a:extLst>
                  </p:cNvPr>
                  <p:cNvSpPr txBox="1"/>
                  <p:nvPr/>
                </p:nvSpPr>
                <p:spPr>
                  <a:xfrm>
                    <a:off x="575711" y="4767928"/>
                    <a:ext cx="972000" cy="128240"/>
                  </a:xfrm>
                  <a:prstGeom prst="rect">
                    <a:avLst/>
                  </a:prstGeom>
                </p:spPr>
                <p:txBody>
                  <a:bodyPr wrap="square" lIns="0" tIns="0" rIns="0" bIns="0" rtlCol="0" anchor="ctr" anchorCtr="1">
                    <a:spAutoFit/>
                  </a:bodyPr>
                  <a:lstStyle/>
                  <a:p>
                    <a:pPr algn="dist">
                      <a:lnSpc>
                        <a:spcPts val="1000"/>
                      </a:lnSpc>
                    </a:pPr>
                    <a:r>
                      <a:rPr lang="ja-JP" altLang="en-US" sz="900" b="1" dirty="0">
                        <a:solidFill>
                          <a:srgbClr val="10253F"/>
                        </a:solidFill>
                        <a:latin typeface="BIZ UDゴシック" panose="020B0400000000000000" pitchFamily="49" charset="-128"/>
                        <a:ea typeface="BIZ UDゴシック" panose="020B0400000000000000" pitchFamily="49" charset="-128"/>
                      </a:rPr>
                      <a:t>都道府県知事</a:t>
                    </a:r>
                    <a:endParaRPr lang="en-US" altLang="ja-JP" sz="900" b="1" dirty="0">
                      <a:solidFill>
                        <a:srgbClr val="10253F"/>
                      </a:solidFill>
                      <a:latin typeface="BIZ UDゴシック" panose="020B0400000000000000" pitchFamily="49" charset="-128"/>
                      <a:ea typeface="BIZ UDゴシック" panose="020B0400000000000000" pitchFamily="49" charset="-128"/>
                    </a:endParaRPr>
                  </a:p>
                </p:txBody>
              </p:sp>
            </p:grpSp>
            <p:sp>
              <p:nvSpPr>
                <p:cNvPr id="193" name="TextBox 77">
                  <a:extLst>
                    <a:ext uri="{FF2B5EF4-FFF2-40B4-BE49-F238E27FC236}">
                      <a16:creationId xmlns:a16="http://schemas.microsoft.com/office/drawing/2014/main" id="{A1EF7423-C2CC-308E-C6B2-8FCD03330F03}"/>
                    </a:ext>
                  </a:extLst>
                </p:cNvPr>
                <p:cNvSpPr txBox="1"/>
                <p:nvPr/>
              </p:nvSpPr>
              <p:spPr>
                <a:xfrm>
                  <a:off x="1737347" y="5084210"/>
                  <a:ext cx="1675143" cy="553998"/>
                </a:xfrm>
                <a:prstGeom prst="rect">
                  <a:avLst/>
                </a:prstGeom>
              </p:spPr>
              <p:txBody>
                <a:bodyPr wrap="square" lIns="0" tIns="0" rIns="0" bIns="0" rtlCol="0" anchor="t">
                  <a:spAutoFit/>
                </a:bodyPr>
                <a:lstStyle/>
                <a:p>
                  <a:r>
                    <a:rPr lang="ja-JP" altLang="en-US" sz="900" b="1" dirty="0">
                      <a:latin typeface="BIZ UDゴシック" panose="020B0400000000000000" pitchFamily="49" charset="-128"/>
                      <a:ea typeface="BIZ UDゴシック" panose="020B0400000000000000" pitchFamily="49" charset="-128"/>
                    </a:rPr>
                    <a:t>日本国民（</a:t>
                  </a:r>
                  <a:r>
                    <a:rPr lang="ja-JP" altLang="en-US" sz="900" b="1" dirty="0">
                      <a:solidFill>
                        <a:srgbClr val="FF0000"/>
                      </a:solidFill>
                      <a:latin typeface="BIZ UDゴシック" panose="020B0400000000000000" pitchFamily="49" charset="-128"/>
                      <a:ea typeface="BIZ UDゴシック" panose="020B0400000000000000" pitchFamily="49" charset="-128"/>
                    </a:rPr>
                    <a:t>満</a:t>
                  </a:r>
                  <a:r>
                    <a:rPr lang="en-US" altLang="ja-JP" sz="900" b="1" dirty="0">
                      <a:solidFill>
                        <a:srgbClr val="FF0000"/>
                      </a:solidFill>
                      <a:latin typeface="BIZ UDゴシック" panose="020B0400000000000000" pitchFamily="49" charset="-128"/>
                      <a:ea typeface="BIZ UDゴシック" panose="020B0400000000000000" pitchFamily="49" charset="-128"/>
                    </a:rPr>
                    <a:t>18</a:t>
                  </a:r>
                  <a:r>
                    <a:rPr lang="ja-JP" altLang="en-US" sz="900" b="1" dirty="0">
                      <a:solidFill>
                        <a:srgbClr val="FF0000"/>
                      </a:solidFill>
                      <a:latin typeface="BIZ UDゴシック" panose="020B0400000000000000" pitchFamily="49" charset="-128"/>
                      <a:ea typeface="BIZ UDゴシック" panose="020B0400000000000000" pitchFamily="49" charset="-128"/>
                    </a:rPr>
                    <a:t>歳以上</a:t>
                  </a:r>
                  <a:r>
                    <a:rPr lang="ja-JP" altLang="en-US" sz="900" b="1" dirty="0">
                      <a:latin typeface="BIZ UDゴシック" panose="020B0400000000000000" pitchFamily="49" charset="-128"/>
                      <a:ea typeface="BIZ UDゴシック" panose="020B0400000000000000" pitchFamily="49" charset="-128"/>
                    </a:rPr>
                    <a:t>）</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solidFill>
                        <a:srgbClr val="FF0000"/>
                      </a:solidFill>
                      <a:latin typeface="BIZ UDゴシック" panose="020B0400000000000000" pitchFamily="49" charset="-128"/>
                      <a:ea typeface="BIZ UDゴシック" panose="020B0400000000000000" pitchFamily="49" charset="-128"/>
                    </a:rPr>
                    <a:t>３カ月以上</a:t>
                  </a:r>
                  <a:r>
                    <a:rPr lang="ja-JP" altLang="en-US" sz="900" b="1" dirty="0">
                      <a:latin typeface="BIZ UDゴシック" panose="020B0400000000000000" pitchFamily="49" charset="-128"/>
                      <a:ea typeface="BIZ UDゴシック" panose="020B0400000000000000" pitchFamily="49" charset="-128"/>
                    </a:rPr>
                    <a:t>、その都道府県内</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同一都道府県内の市区町村に</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solidFill>
                        <a:srgbClr val="FF0000"/>
                      </a:solidFill>
                      <a:latin typeface="BIZ UDゴシック" panose="020B0400000000000000" pitchFamily="49" charset="-128"/>
                      <a:ea typeface="BIZ UDゴシック" panose="020B0400000000000000" pitchFamily="49" charset="-128"/>
                    </a:rPr>
                    <a:t>住所のある者</a:t>
                  </a:r>
                  <a:endParaRPr lang="en-US" altLang="ja-JP" sz="900" b="1" dirty="0">
                    <a:solidFill>
                      <a:srgbClr val="FF0000"/>
                    </a:solidFill>
                    <a:latin typeface="BIZ UDゴシック" panose="020B0400000000000000" pitchFamily="49" charset="-128"/>
                    <a:ea typeface="BIZ UDゴシック" panose="020B0400000000000000" pitchFamily="49" charset="-128"/>
                  </a:endParaRPr>
                </a:p>
              </p:txBody>
            </p:sp>
          </p:grpSp>
        </p:grpSp>
        <p:cxnSp>
          <p:nvCxnSpPr>
            <p:cNvPr id="234" name="直線コネクタ 233">
              <a:extLst>
                <a:ext uri="{FF2B5EF4-FFF2-40B4-BE49-F238E27FC236}">
                  <a16:creationId xmlns:a16="http://schemas.microsoft.com/office/drawing/2014/main" id="{4F157667-AE44-0685-BCFE-8478B621D332}"/>
                </a:ext>
              </a:extLst>
            </p:cNvPr>
            <p:cNvCxnSpPr>
              <a:cxnSpLocks/>
            </p:cNvCxnSpPr>
            <p:nvPr/>
          </p:nvCxnSpPr>
          <p:spPr>
            <a:xfrm flipH="1">
              <a:off x="2118360" y="4669519"/>
              <a:ext cx="1905" cy="5086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91" name="グループ化 390">
            <a:extLst>
              <a:ext uri="{FF2B5EF4-FFF2-40B4-BE49-F238E27FC236}">
                <a16:creationId xmlns:a16="http://schemas.microsoft.com/office/drawing/2014/main" id="{72E6C9C4-BA76-D3EA-DD4E-F6475965773C}"/>
              </a:ext>
            </a:extLst>
          </p:cNvPr>
          <p:cNvGrpSpPr/>
          <p:nvPr/>
        </p:nvGrpSpPr>
        <p:grpSpPr>
          <a:xfrm>
            <a:off x="3887970" y="4986020"/>
            <a:ext cx="542266" cy="231061"/>
            <a:chOff x="3997984" y="4850719"/>
            <a:chExt cx="542266" cy="231061"/>
          </a:xfrm>
        </p:grpSpPr>
        <p:sp>
          <p:nvSpPr>
            <p:cNvPr id="247" name="正方形/長方形 246">
              <a:extLst>
                <a:ext uri="{FF2B5EF4-FFF2-40B4-BE49-F238E27FC236}">
                  <a16:creationId xmlns:a16="http://schemas.microsoft.com/office/drawing/2014/main" id="{15A4C1C0-0C0E-96CC-3D35-04DE1B359F18}"/>
                </a:ext>
              </a:extLst>
            </p:cNvPr>
            <p:cNvSpPr/>
            <p:nvPr/>
          </p:nvSpPr>
          <p:spPr>
            <a:xfrm>
              <a:off x="3997984" y="4850719"/>
              <a:ext cx="542266" cy="23106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TextBox 77">
              <a:extLst>
                <a:ext uri="{FF2B5EF4-FFF2-40B4-BE49-F238E27FC236}">
                  <a16:creationId xmlns:a16="http://schemas.microsoft.com/office/drawing/2014/main" id="{2FDFE1AA-8E67-6FCB-3BBE-A028C84690E5}"/>
                </a:ext>
              </a:extLst>
            </p:cNvPr>
            <p:cNvSpPr txBox="1"/>
            <p:nvPr/>
          </p:nvSpPr>
          <p:spPr>
            <a:xfrm>
              <a:off x="4012975" y="4883021"/>
              <a:ext cx="512285" cy="166456"/>
            </a:xfrm>
            <a:prstGeom prst="rect">
              <a:avLst/>
            </a:prstGeom>
          </p:spPr>
          <p:txBody>
            <a:bodyPr vert="horz" wrap="square" lIns="0" tIns="0" rIns="0" bIns="0" rtlCol="0" anchor="t">
              <a:spAutoFit/>
            </a:bodyPr>
            <a:lstStyle/>
            <a:p>
              <a:pPr algn="ctr">
                <a:lnSpc>
                  <a:spcPts val="1500"/>
                </a:lnSpc>
              </a:pPr>
              <a:r>
                <a:rPr lang="ja-JP" altLang="en-US" sz="1200" b="1" dirty="0">
                  <a:solidFill>
                    <a:schemeClr val="bg1"/>
                  </a:solidFill>
                  <a:latin typeface="BIZ UDゴシック" panose="020B0400000000000000" pitchFamily="49" charset="-128"/>
                  <a:ea typeface="BIZ UDゴシック" panose="020B0400000000000000" pitchFamily="49" charset="-128"/>
                </a:rPr>
                <a:t>立候補</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252" name="グループ化 251">
            <a:extLst>
              <a:ext uri="{FF2B5EF4-FFF2-40B4-BE49-F238E27FC236}">
                <a16:creationId xmlns:a16="http://schemas.microsoft.com/office/drawing/2014/main" id="{A9DC177C-1308-1793-CC7F-4194750FC40D}"/>
              </a:ext>
            </a:extLst>
          </p:cNvPr>
          <p:cNvGrpSpPr/>
          <p:nvPr/>
        </p:nvGrpSpPr>
        <p:grpSpPr>
          <a:xfrm>
            <a:off x="352945" y="4986020"/>
            <a:ext cx="542266" cy="231061"/>
            <a:chOff x="4012975" y="5149724"/>
            <a:chExt cx="542266" cy="231061"/>
          </a:xfrm>
        </p:grpSpPr>
        <p:sp>
          <p:nvSpPr>
            <p:cNvPr id="250" name="正方形/長方形 249">
              <a:extLst>
                <a:ext uri="{FF2B5EF4-FFF2-40B4-BE49-F238E27FC236}">
                  <a16:creationId xmlns:a16="http://schemas.microsoft.com/office/drawing/2014/main" id="{DA744561-B6FC-BBC7-0C66-21B6FEB8BDA9}"/>
                </a:ext>
              </a:extLst>
            </p:cNvPr>
            <p:cNvSpPr/>
            <p:nvPr/>
          </p:nvSpPr>
          <p:spPr>
            <a:xfrm>
              <a:off x="4012975" y="5149724"/>
              <a:ext cx="542266" cy="23106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1" name="TextBox 77">
              <a:extLst>
                <a:ext uri="{FF2B5EF4-FFF2-40B4-BE49-F238E27FC236}">
                  <a16:creationId xmlns:a16="http://schemas.microsoft.com/office/drawing/2014/main" id="{7DEC29FE-C32D-F4F5-9EFA-63D405ED6CA3}"/>
                </a:ext>
              </a:extLst>
            </p:cNvPr>
            <p:cNvSpPr txBox="1"/>
            <p:nvPr/>
          </p:nvSpPr>
          <p:spPr>
            <a:xfrm>
              <a:off x="4027966" y="5182026"/>
              <a:ext cx="512285" cy="166456"/>
            </a:xfrm>
            <a:prstGeom prst="rect">
              <a:avLst/>
            </a:prstGeom>
          </p:spPr>
          <p:txBody>
            <a:bodyPr vert="horz" wrap="square" lIns="0" tIns="0" rIns="0" bIns="0" rtlCol="0" anchor="t">
              <a:spAutoFit/>
            </a:bodyPr>
            <a:lstStyle/>
            <a:p>
              <a:pPr algn="ctr">
                <a:lnSpc>
                  <a:spcPts val="1500"/>
                </a:lnSpc>
              </a:pPr>
              <a:r>
                <a:rPr lang="ja-JP" altLang="en-US" sz="1200" b="1" dirty="0">
                  <a:solidFill>
                    <a:schemeClr val="bg1"/>
                  </a:solidFill>
                  <a:latin typeface="BIZ UDゴシック" panose="020B0400000000000000" pitchFamily="49" charset="-128"/>
                  <a:ea typeface="BIZ UDゴシック" panose="020B0400000000000000" pitchFamily="49" charset="-128"/>
                </a:rPr>
                <a:t>投 票</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sp>
        <p:nvSpPr>
          <p:cNvPr id="63" name="TextBox 77">
            <a:extLst>
              <a:ext uri="{FF2B5EF4-FFF2-40B4-BE49-F238E27FC236}">
                <a16:creationId xmlns:a16="http://schemas.microsoft.com/office/drawing/2014/main" id="{AFFD9906-6135-A94A-000D-2EA33BCDC7EE}"/>
              </a:ext>
            </a:extLst>
          </p:cNvPr>
          <p:cNvSpPr txBox="1"/>
          <p:nvPr/>
        </p:nvSpPr>
        <p:spPr>
          <a:xfrm>
            <a:off x="2700709" y="5351638"/>
            <a:ext cx="3647026" cy="107722"/>
          </a:xfrm>
          <a:prstGeom prst="rect">
            <a:avLst/>
          </a:prstGeom>
        </p:spPr>
        <p:txBody>
          <a:bodyPr wrap="square" lIns="0" tIns="0" rIns="0" bIns="0" rtlCol="0" anchor="t">
            <a:spAutoFit/>
          </a:bodyPr>
          <a:lstStyle/>
          <a:p>
            <a:r>
              <a:rPr lang="en-US" altLang="ja-JP" sz="700" b="1" dirty="0">
                <a:solidFill>
                  <a:schemeClr val="tx1">
                    <a:lumMod val="65000"/>
                    <a:lumOff val="35000"/>
                  </a:schemeClr>
                </a:solidFill>
                <a:latin typeface="BIZ UDゴシック" panose="020B0400000000000000" pitchFamily="49" charset="-128"/>
                <a:ea typeface="BIZ UDゴシック" panose="020B0400000000000000" pitchFamily="49" charset="-128"/>
              </a:rPr>
              <a:t>※</a:t>
            </a:r>
            <a:r>
              <a:rPr lang="ja-JP" altLang="en-US" sz="700" b="1" dirty="0">
                <a:solidFill>
                  <a:schemeClr val="tx1">
                    <a:lumMod val="65000"/>
                    <a:lumOff val="35000"/>
                  </a:schemeClr>
                </a:solidFill>
                <a:latin typeface="BIZ UDゴシック" panose="020B0400000000000000" pitchFamily="49" charset="-128"/>
                <a:ea typeface="BIZ UDゴシック" panose="020B0400000000000000" pitchFamily="49" charset="-128"/>
              </a:rPr>
              <a:t>請願とは</a:t>
            </a:r>
            <a:r>
              <a:rPr lang="en-US" altLang="ja-JP" sz="700" b="1" dirty="0">
                <a:solidFill>
                  <a:schemeClr val="tx1">
                    <a:lumMod val="65000"/>
                    <a:lumOff val="35000"/>
                  </a:schemeClr>
                </a:solidFill>
                <a:latin typeface="BIZ UDゴシック" panose="020B0400000000000000" pitchFamily="49" charset="-128"/>
                <a:ea typeface="BIZ UDゴシック" panose="020B0400000000000000" pitchFamily="49" charset="-128"/>
              </a:rPr>
              <a:t>…</a:t>
            </a:r>
            <a:r>
              <a:rPr lang="ja-JP" altLang="en-US" sz="700" b="1" dirty="0">
                <a:solidFill>
                  <a:schemeClr val="tx1">
                    <a:lumMod val="65000"/>
                    <a:lumOff val="35000"/>
                  </a:schemeClr>
                </a:solidFill>
                <a:latin typeface="BIZ UDゴシック" panose="020B0400000000000000" pitchFamily="49" charset="-128"/>
                <a:ea typeface="BIZ UDゴシック" panose="020B0400000000000000" pitchFamily="49" charset="-128"/>
              </a:rPr>
              <a:t>自分の希望が許してもらえるように目上の人や役所に（文書で）願い出ること</a:t>
            </a:r>
            <a:endParaRPr lang="en-US" altLang="ja-JP" sz="700" b="1" dirty="0">
              <a:solidFill>
                <a:schemeClr val="tx1">
                  <a:lumMod val="65000"/>
                  <a:lumOff val="35000"/>
                </a:schemeClr>
              </a:solidFill>
              <a:latin typeface="BIZ UDゴシック" panose="020B0400000000000000" pitchFamily="49" charset="-128"/>
              <a:ea typeface="BIZ UDゴシック" panose="020B0400000000000000" pitchFamily="49" charset="-128"/>
            </a:endParaRPr>
          </a:p>
        </p:txBody>
      </p:sp>
      <p:grpSp>
        <p:nvGrpSpPr>
          <p:cNvPr id="57" name="グループ化 56">
            <a:extLst>
              <a:ext uri="{FF2B5EF4-FFF2-40B4-BE49-F238E27FC236}">
                <a16:creationId xmlns:a16="http://schemas.microsoft.com/office/drawing/2014/main" id="{AE662DB8-67C5-1A9F-B4ED-1D2B8691AC95}"/>
              </a:ext>
            </a:extLst>
          </p:cNvPr>
          <p:cNvGrpSpPr/>
          <p:nvPr/>
        </p:nvGrpSpPr>
        <p:grpSpPr>
          <a:xfrm>
            <a:off x="530407" y="5666740"/>
            <a:ext cx="1219101" cy="1293738"/>
            <a:chOff x="505007" y="5666740"/>
            <a:chExt cx="1219101" cy="1293738"/>
          </a:xfrm>
        </p:grpSpPr>
        <p:grpSp>
          <p:nvGrpSpPr>
            <p:cNvPr id="205" name="グループ化 204">
              <a:extLst>
                <a:ext uri="{FF2B5EF4-FFF2-40B4-BE49-F238E27FC236}">
                  <a16:creationId xmlns:a16="http://schemas.microsoft.com/office/drawing/2014/main" id="{EC1C4EE8-0812-0433-A8A1-0E3B7CBE0227}"/>
                </a:ext>
              </a:extLst>
            </p:cNvPr>
            <p:cNvGrpSpPr/>
            <p:nvPr/>
          </p:nvGrpSpPr>
          <p:grpSpPr>
            <a:xfrm>
              <a:off x="505007" y="5666740"/>
              <a:ext cx="1219101" cy="1016810"/>
              <a:chOff x="385469" y="5653162"/>
              <a:chExt cx="1219101" cy="1016810"/>
            </a:xfrm>
          </p:grpSpPr>
          <p:pic>
            <p:nvPicPr>
              <p:cNvPr id="76" name="図 75">
                <a:extLst>
                  <a:ext uri="{FF2B5EF4-FFF2-40B4-BE49-F238E27FC236}">
                    <a16:creationId xmlns:a16="http://schemas.microsoft.com/office/drawing/2014/main" id="{5B64C2B2-F42F-B541-104F-C93B0F079F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40362" y="6129972"/>
                <a:ext cx="430112" cy="540000"/>
              </a:xfrm>
              <a:prstGeom prst="rect">
                <a:avLst/>
              </a:prstGeom>
            </p:spPr>
          </p:pic>
          <p:pic>
            <p:nvPicPr>
              <p:cNvPr id="79" name="図 78">
                <a:extLst>
                  <a:ext uri="{FF2B5EF4-FFF2-40B4-BE49-F238E27FC236}">
                    <a16:creationId xmlns:a16="http://schemas.microsoft.com/office/drawing/2014/main" id="{531DCD6D-88C1-C124-B44D-1E93F7BA0C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1879" y="6129972"/>
                <a:ext cx="421532" cy="540000"/>
              </a:xfrm>
              <a:prstGeom prst="rect">
                <a:avLst/>
              </a:prstGeom>
            </p:spPr>
          </p:pic>
          <p:grpSp>
            <p:nvGrpSpPr>
              <p:cNvPr id="82" name="グループ化 81">
                <a:extLst>
                  <a:ext uri="{FF2B5EF4-FFF2-40B4-BE49-F238E27FC236}">
                    <a16:creationId xmlns:a16="http://schemas.microsoft.com/office/drawing/2014/main" id="{EACC5BD7-E44F-E760-A037-E15E052C9E7E}"/>
                  </a:ext>
                </a:extLst>
              </p:cNvPr>
              <p:cNvGrpSpPr/>
              <p:nvPr/>
            </p:nvGrpSpPr>
            <p:grpSpPr>
              <a:xfrm>
                <a:off x="385469" y="5653162"/>
                <a:ext cx="1219101" cy="461665"/>
                <a:chOff x="275192" y="5625376"/>
                <a:chExt cx="1219101" cy="461665"/>
              </a:xfrm>
            </p:grpSpPr>
            <p:sp>
              <p:nvSpPr>
                <p:cNvPr id="80" name="四角形: 角を丸くする 79">
                  <a:extLst>
                    <a:ext uri="{FF2B5EF4-FFF2-40B4-BE49-F238E27FC236}">
                      <a16:creationId xmlns:a16="http://schemas.microsoft.com/office/drawing/2014/main" id="{96DBE088-22F6-6D7F-85C5-96A76D2DDCD0}"/>
                    </a:ext>
                  </a:extLst>
                </p:cNvPr>
                <p:cNvSpPr/>
                <p:nvPr/>
              </p:nvSpPr>
              <p:spPr>
                <a:xfrm>
                  <a:off x="290862" y="5647068"/>
                  <a:ext cx="1122791" cy="418281"/>
                </a:xfrm>
                <a:prstGeom prst="roundRect">
                  <a:avLst>
                    <a:gd name="adj" fmla="val 7212"/>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53578876-B023-2A38-2416-B4CCE06B1291}"/>
                    </a:ext>
                  </a:extLst>
                </p:cNvPr>
                <p:cNvSpPr txBox="1"/>
                <p:nvPr/>
              </p:nvSpPr>
              <p:spPr>
                <a:xfrm>
                  <a:off x="275192" y="5625376"/>
                  <a:ext cx="1219101" cy="461665"/>
                </a:xfrm>
                <a:prstGeom prst="rect">
                  <a:avLst/>
                </a:prstGeom>
                <a:noFill/>
              </p:spPr>
              <p:txBody>
                <a:bodyPr wrap="square" rtlCol="0">
                  <a:spAutoFit/>
                </a:bodyPr>
                <a:lstStyle/>
                <a:p>
                  <a:r>
                    <a:rPr kumimoji="1" lang="ja-JP" altLang="en-US" sz="800" b="1" dirty="0">
                      <a:solidFill>
                        <a:schemeClr val="bg1"/>
                      </a:solidFill>
                    </a:rPr>
                    <a:t>長労働時間規制緩和で今まで以上に長時間労働にならないか不安</a:t>
                  </a:r>
                  <a:r>
                    <a:rPr kumimoji="1" lang="en-US" altLang="ja-JP" sz="800" b="1" dirty="0">
                      <a:solidFill>
                        <a:schemeClr val="bg1"/>
                      </a:solidFill>
                    </a:rPr>
                    <a:t>…</a:t>
                  </a:r>
                </a:p>
              </p:txBody>
            </p:sp>
          </p:grpSp>
        </p:grpSp>
        <p:sp>
          <p:nvSpPr>
            <p:cNvPr id="65" name="Rectangle 1">
              <a:extLst>
                <a:ext uri="{FF2B5EF4-FFF2-40B4-BE49-F238E27FC236}">
                  <a16:creationId xmlns:a16="http://schemas.microsoft.com/office/drawing/2014/main" id="{A9A1A2E1-D776-54A1-7087-0C3BD2752476}"/>
                </a:ext>
              </a:extLst>
            </p:cNvPr>
            <p:cNvSpPr>
              <a:spLocks noChangeArrowheads="1"/>
            </p:cNvSpPr>
            <p:nvPr/>
          </p:nvSpPr>
          <p:spPr bwMode="auto">
            <a:xfrm>
              <a:off x="511849" y="6729646"/>
              <a:ext cx="12054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latin typeface="Arial" panose="020B0604020202020204" pitchFamily="34" charset="0"/>
                </a:rPr>
                <a:t>① 請願内容を考える</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grpSp>
      <p:grpSp>
        <p:nvGrpSpPr>
          <p:cNvPr id="204" name="グループ化 203">
            <a:extLst>
              <a:ext uri="{FF2B5EF4-FFF2-40B4-BE49-F238E27FC236}">
                <a16:creationId xmlns:a16="http://schemas.microsoft.com/office/drawing/2014/main" id="{8F5E5EEF-C359-5A60-4096-906736A42E34}"/>
              </a:ext>
            </a:extLst>
          </p:cNvPr>
          <p:cNvGrpSpPr/>
          <p:nvPr/>
        </p:nvGrpSpPr>
        <p:grpSpPr>
          <a:xfrm>
            <a:off x="1659177" y="5670919"/>
            <a:ext cx="2881073" cy="1289559"/>
            <a:chOff x="1624328" y="5657341"/>
            <a:chExt cx="2881073" cy="1289559"/>
          </a:xfrm>
        </p:grpSpPr>
        <p:sp>
          <p:nvSpPr>
            <p:cNvPr id="66" name="Rectangle 1">
              <a:extLst>
                <a:ext uri="{FF2B5EF4-FFF2-40B4-BE49-F238E27FC236}">
                  <a16:creationId xmlns:a16="http://schemas.microsoft.com/office/drawing/2014/main" id="{A2659D02-7592-02FA-BD81-428313DD24A0}"/>
                </a:ext>
              </a:extLst>
            </p:cNvPr>
            <p:cNvSpPr>
              <a:spLocks noChangeArrowheads="1"/>
            </p:cNvSpPr>
            <p:nvPr/>
          </p:nvSpPr>
          <p:spPr bwMode="auto">
            <a:xfrm>
              <a:off x="1624328" y="6716068"/>
              <a:ext cx="288107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latin typeface="Arial" panose="020B0604020202020204" pitchFamily="34" charset="0"/>
                </a:rPr>
                <a:t>② 紹介</a:t>
              </a:r>
              <a:r>
                <a:rPr kumimoji="0" lang="ja-JP" altLang="ja-JP" sz="900" b="1" i="0" u="none" strike="noStrike" cap="none" normalizeH="0" baseline="0" dirty="0">
                  <a:ln>
                    <a:noFill/>
                  </a:ln>
                  <a:solidFill>
                    <a:schemeClr val="tx1"/>
                  </a:solidFill>
                  <a:effectLst/>
                  <a:latin typeface="Arial" panose="020B0604020202020204" pitchFamily="34" charset="0"/>
                </a:rPr>
                <a:t>議員</a:t>
              </a:r>
              <a:r>
                <a:rPr kumimoji="0" lang="ja-JP" altLang="en-US" sz="900" b="1" i="0" u="none" strike="noStrike" cap="none" normalizeH="0" baseline="0" dirty="0">
                  <a:ln>
                    <a:noFill/>
                  </a:ln>
                  <a:solidFill>
                    <a:schemeClr val="tx1"/>
                  </a:solidFill>
                  <a:effectLst/>
                  <a:latin typeface="Arial" panose="020B0604020202020204" pitchFamily="34" charset="0"/>
                </a:rPr>
                <a:t>に請願する</a:t>
              </a:r>
              <a:r>
                <a:rPr lang="ja-JP" altLang="en-US" sz="700" dirty="0">
                  <a:latin typeface="BIZ UDゴシック" panose="020B0400000000000000" pitchFamily="49" charset="-128"/>
                  <a:ea typeface="BIZ UDゴシック" panose="020B0400000000000000" pitchFamily="49" charset="-128"/>
                </a:rPr>
                <a:t>（</a:t>
              </a:r>
              <a:r>
                <a:rPr kumimoji="0" lang="en-US" altLang="ja-JP" sz="70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a:t>
              </a:r>
              <a:r>
                <a:rPr kumimoji="0" lang="ja-JP" altLang="en-US" sz="70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請願書に紹介議員の署名が必要</a:t>
              </a:r>
              <a:r>
                <a:rPr kumimoji="0" lang="en-US" altLang="ja-JP" sz="70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endParaRPr kumimoji="0" lang="ja-JP" altLang="ja-JP" sz="70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pSp>
          <p:nvGrpSpPr>
            <p:cNvPr id="203" name="グループ化 202">
              <a:extLst>
                <a:ext uri="{FF2B5EF4-FFF2-40B4-BE49-F238E27FC236}">
                  <a16:creationId xmlns:a16="http://schemas.microsoft.com/office/drawing/2014/main" id="{997D81D0-8E7C-7184-8900-40C949BAFBC1}"/>
                </a:ext>
              </a:extLst>
            </p:cNvPr>
            <p:cNvGrpSpPr/>
            <p:nvPr/>
          </p:nvGrpSpPr>
          <p:grpSpPr>
            <a:xfrm>
              <a:off x="1827273" y="5657341"/>
              <a:ext cx="1154128" cy="1056047"/>
              <a:chOff x="1827273" y="5657341"/>
              <a:chExt cx="1154128" cy="1056047"/>
            </a:xfrm>
          </p:grpSpPr>
          <p:pic>
            <p:nvPicPr>
              <p:cNvPr id="89" name="図 88">
                <a:extLst>
                  <a:ext uri="{FF2B5EF4-FFF2-40B4-BE49-F238E27FC236}">
                    <a16:creationId xmlns:a16="http://schemas.microsoft.com/office/drawing/2014/main" id="{AE1D5EBB-CBA9-5405-9086-A29CAD4A02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167680" y="6173388"/>
                <a:ext cx="508921" cy="540000"/>
              </a:xfrm>
              <a:prstGeom prst="rect">
                <a:avLst/>
              </a:prstGeom>
            </p:spPr>
          </p:pic>
          <p:grpSp>
            <p:nvGrpSpPr>
              <p:cNvPr id="91" name="グループ化 90">
                <a:extLst>
                  <a:ext uri="{FF2B5EF4-FFF2-40B4-BE49-F238E27FC236}">
                    <a16:creationId xmlns:a16="http://schemas.microsoft.com/office/drawing/2014/main" id="{DAD57F66-8203-B24F-3C1E-B13A18300C6E}"/>
                  </a:ext>
                </a:extLst>
              </p:cNvPr>
              <p:cNvGrpSpPr/>
              <p:nvPr/>
            </p:nvGrpSpPr>
            <p:grpSpPr>
              <a:xfrm>
                <a:off x="1827273" y="5657341"/>
                <a:ext cx="1154128" cy="461665"/>
                <a:chOff x="370623" y="5625376"/>
                <a:chExt cx="1154128" cy="461665"/>
              </a:xfrm>
            </p:grpSpPr>
            <p:sp>
              <p:nvSpPr>
                <p:cNvPr id="92" name="四角形: 角を丸くする 91">
                  <a:extLst>
                    <a:ext uri="{FF2B5EF4-FFF2-40B4-BE49-F238E27FC236}">
                      <a16:creationId xmlns:a16="http://schemas.microsoft.com/office/drawing/2014/main" id="{F98F1D8C-7F5B-4344-8BF6-3F527F35C430}"/>
                    </a:ext>
                  </a:extLst>
                </p:cNvPr>
                <p:cNvSpPr/>
                <p:nvPr/>
              </p:nvSpPr>
              <p:spPr>
                <a:xfrm>
                  <a:off x="381751" y="5647068"/>
                  <a:ext cx="1122791" cy="418281"/>
                </a:xfrm>
                <a:prstGeom prst="roundRect">
                  <a:avLst>
                    <a:gd name="adj" fmla="val 7212"/>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E5E97310-415F-771B-1D31-ADC239C956DB}"/>
                    </a:ext>
                  </a:extLst>
                </p:cNvPr>
                <p:cNvSpPr txBox="1"/>
                <p:nvPr/>
              </p:nvSpPr>
              <p:spPr>
                <a:xfrm>
                  <a:off x="370623" y="5625376"/>
                  <a:ext cx="1154128" cy="461665"/>
                </a:xfrm>
                <a:prstGeom prst="rect">
                  <a:avLst/>
                </a:prstGeom>
                <a:noFill/>
              </p:spPr>
              <p:txBody>
                <a:bodyPr wrap="square" rtlCol="0">
                  <a:spAutoFit/>
                </a:bodyPr>
                <a:lstStyle/>
                <a:p>
                  <a:r>
                    <a:rPr kumimoji="1" lang="ja-JP" altLang="en-US" sz="800" b="1" dirty="0">
                      <a:solidFill>
                        <a:schemeClr val="bg1"/>
                      </a:solidFill>
                    </a:rPr>
                    <a:t>規制緩和で長時間労働者が増えないように請願を出したいです</a:t>
                  </a:r>
                  <a:endParaRPr kumimoji="1" lang="en-US" altLang="ja-JP" sz="800" b="1" dirty="0">
                    <a:solidFill>
                      <a:schemeClr val="bg1"/>
                    </a:solidFill>
                  </a:endParaRPr>
                </a:p>
              </p:txBody>
            </p:sp>
          </p:grpSp>
        </p:grpSp>
        <p:grpSp>
          <p:nvGrpSpPr>
            <p:cNvPr id="202" name="グループ化 201">
              <a:extLst>
                <a:ext uri="{FF2B5EF4-FFF2-40B4-BE49-F238E27FC236}">
                  <a16:creationId xmlns:a16="http://schemas.microsoft.com/office/drawing/2014/main" id="{B0E6CE99-6436-F739-9BFF-CDB8C9904163}"/>
                </a:ext>
              </a:extLst>
            </p:cNvPr>
            <p:cNvGrpSpPr/>
            <p:nvPr/>
          </p:nvGrpSpPr>
          <p:grpSpPr>
            <a:xfrm>
              <a:off x="3092450" y="5661192"/>
              <a:ext cx="1176559" cy="1052196"/>
              <a:chOff x="3092450" y="5661192"/>
              <a:chExt cx="1176559" cy="1052196"/>
            </a:xfrm>
          </p:grpSpPr>
          <p:pic>
            <p:nvPicPr>
              <p:cNvPr id="95" name="図 94">
                <a:extLst>
                  <a:ext uri="{FF2B5EF4-FFF2-40B4-BE49-F238E27FC236}">
                    <a16:creationId xmlns:a16="http://schemas.microsoft.com/office/drawing/2014/main" id="{8FEAF8FC-DDF0-E5C4-D5B1-8FB229EC98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7035" y="6101388"/>
                <a:ext cx="612000" cy="612000"/>
              </a:xfrm>
              <a:prstGeom prst="rect">
                <a:avLst/>
              </a:prstGeom>
            </p:spPr>
          </p:pic>
          <p:grpSp>
            <p:nvGrpSpPr>
              <p:cNvPr id="96" name="グループ化 95">
                <a:extLst>
                  <a:ext uri="{FF2B5EF4-FFF2-40B4-BE49-F238E27FC236}">
                    <a16:creationId xmlns:a16="http://schemas.microsoft.com/office/drawing/2014/main" id="{7D599FF3-93FC-4B81-2540-AE37DC07E0B7}"/>
                  </a:ext>
                </a:extLst>
              </p:cNvPr>
              <p:cNvGrpSpPr/>
              <p:nvPr/>
            </p:nvGrpSpPr>
            <p:grpSpPr>
              <a:xfrm>
                <a:off x="3092450" y="5661192"/>
                <a:ext cx="1176559" cy="461665"/>
                <a:chOff x="290862" y="5625376"/>
                <a:chExt cx="1176559" cy="461665"/>
              </a:xfrm>
            </p:grpSpPr>
            <p:sp>
              <p:nvSpPr>
                <p:cNvPr id="98" name="四角形: 角を丸くする 97">
                  <a:extLst>
                    <a:ext uri="{FF2B5EF4-FFF2-40B4-BE49-F238E27FC236}">
                      <a16:creationId xmlns:a16="http://schemas.microsoft.com/office/drawing/2014/main" id="{DAA03DF5-117B-50A7-8871-A33D65F4797F}"/>
                    </a:ext>
                  </a:extLst>
                </p:cNvPr>
                <p:cNvSpPr/>
                <p:nvPr/>
              </p:nvSpPr>
              <p:spPr>
                <a:xfrm>
                  <a:off x="290862" y="5647068"/>
                  <a:ext cx="1122791" cy="418281"/>
                </a:xfrm>
                <a:prstGeom prst="roundRect">
                  <a:avLst>
                    <a:gd name="adj" fmla="val 7212"/>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D0F606AE-3D5A-C4F8-6C0D-8627B6CCF0D4}"/>
                    </a:ext>
                  </a:extLst>
                </p:cNvPr>
                <p:cNvSpPr txBox="1"/>
                <p:nvPr/>
              </p:nvSpPr>
              <p:spPr>
                <a:xfrm>
                  <a:off x="313293" y="5625376"/>
                  <a:ext cx="1154128" cy="461665"/>
                </a:xfrm>
                <a:prstGeom prst="rect">
                  <a:avLst/>
                </a:prstGeom>
                <a:noFill/>
              </p:spPr>
              <p:txBody>
                <a:bodyPr wrap="square" rtlCol="0">
                  <a:spAutoFit/>
                </a:bodyPr>
                <a:lstStyle/>
                <a:p>
                  <a:r>
                    <a:rPr kumimoji="1" lang="ja-JP" altLang="en-US" sz="800" b="1" dirty="0">
                      <a:solidFill>
                        <a:schemeClr val="bg1"/>
                      </a:solidFill>
                    </a:rPr>
                    <a:t>大切な現場の声です</a:t>
                  </a:r>
                  <a:endParaRPr kumimoji="1" lang="en-US" altLang="ja-JP" sz="800" b="1" dirty="0">
                    <a:solidFill>
                      <a:schemeClr val="bg1"/>
                    </a:solidFill>
                  </a:endParaRPr>
                </a:p>
                <a:p>
                  <a:r>
                    <a:rPr kumimoji="1" lang="ja-JP" altLang="en-US" sz="800" b="1" dirty="0">
                      <a:solidFill>
                        <a:schemeClr val="bg1"/>
                      </a:solidFill>
                    </a:rPr>
                    <a:t>紹介議員になるので</a:t>
                  </a:r>
                  <a:endParaRPr kumimoji="1" lang="en-US" altLang="ja-JP" sz="800" b="1" dirty="0">
                    <a:solidFill>
                      <a:schemeClr val="bg1"/>
                    </a:solidFill>
                  </a:endParaRPr>
                </a:p>
                <a:p>
                  <a:r>
                    <a:rPr kumimoji="1" lang="ja-JP" altLang="en-US" sz="800" b="1" dirty="0">
                      <a:solidFill>
                        <a:schemeClr val="bg1"/>
                      </a:solidFill>
                    </a:rPr>
                    <a:t>請願を出しましょう！</a:t>
                  </a:r>
                  <a:endParaRPr kumimoji="1" lang="en-US" altLang="ja-JP" sz="800" b="1" dirty="0">
                    <a:solidFill>
                      <a:schemeClr val="bg1"/>
                    </a:solidFill>
                  </a:endParaRPr>
                </a:p>
              </p:txBody>
            </p:sp>
          </p:grpSp>
        </p:grpSp>
      </p:grpSp>
      <p:grpSp>
        <p:nvGrpSpPr>
          <p:cNvPr id="201" name="グループ化 200">
            <a:extLst>
              <a:ext uri="{FF2B5EF4-FFF2-40B4-BE49-F238E27FC236}">
                <a16:creationId xmlns:a16="http://schemas.microsoft.com/office/drawing/2014/main" id="{8E08E86A-2D3B-FF81-D61E-3D3B1DE9121A}"/>
              </a:ext>
            </a:extLst>
          </p:cNvPr>
          <p:cNvGrpSpPr/>
          <p:nvPr/>
        </p:nvGrpSpPr>
        <p:grpSpPr>
          <a:xfrm>
            <a:off x="4365255" y="5686231"/>
            <a:ext cx="1986268" cy="1274247"/>
            <a:chOff x="4267116" y="5672653"/>
            <a:chExt cx="1986268" cy="1274247"/>
          </a:xfrm>
        </p:grpSpPr>
        <p:sp>
          <p:nvSpPr>
            <p:cNvPr id="68" name="Rectangle 1">
              <a:extLst>
                <a:ext uri="{FF2B5EF4-FFF2-40B4-BE49-F238E27FC236}">
                  <a16:creationId xmlns:a16="http://schemas.microsoft.com/office/drawing/2014/main" id="{78D71834-9E35-DAE7-66B9-7BBE9F06E193}"/>
                </a:ext>
              </a:extLst>
            </p:cNvPr>
            <p:cNvSpPr>
              <a:spLocks noChangeArrowheads="1"/>
            </p:cNvSpPr>
            <p:nvPr/>
          </p:nvSpPr>
          <p:spPr bwMode="auto">
            <a:xfrm>
              <a:off x="4267116" y="6716068"/>
              <a:ext cx="19707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latin typeface="Arial" panose="020B0604020202020204" pitchFamily="34" charset="0"/>
                </a:rPr>
                <a:t>③ 紹介議員を通じて、</a:t>
              </a:r>
              <a:r>
                <a:rPr kumimoji="0" lang="ja-JP" altLang="ja-JP" sz="900" b="1" i="0" u="none" strike="noStrike" cap="none" normalizeH="0" baseline="0" dirty="0">
                  <a:ln>
                    <a:noFill/>
                  </a:ln>
                  <a:solidFill>
                    <a:schemeClr val="tx1"/>
                  </a:solidFill>
                  <a:effectLst/>
                  <a:latin typeface="Arial" panose="020B0604020202020204" pitchFamily="34" charset="0"/>
                </a:rPr>
                <a:t>議長へ提出</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grpSp>
          <p:nvGrpSpPr>
            <p:cNvPr id="200" name="グループ化 199">
              <a:extLst>
                <a:ext uri="{FF2B5EF4-FFF2-40B4-BE49-F238E27FC236}">
                  <a16:creationId xmlns:a16="http://schemas.microsoft.com/office/drawing/2014/main" id="{71D98D07-C9F2-321A-3584-A2BA06336824}"/>
                </a:ext>
              </a:extLst>
            </p:cNvPr>
            <p:cNvGrpSpPr/>
            <p:nvPr/>
          </p:nvGrpSpPr>
          <p:grpSpPr>
            <a:xfrm>
              <a:off x="4364906" y="5672653"/>
              <a:ext cx="1888478" cy="1074633"/>
              <a:chOff x="4361721" y="5672653"/>
              <a:chExt cx="1888478" cy="1074633"/>
            </a:xfrm>
          </p:grpSpPr>
          <p:grpSp>
            <p:nvGrpSpPr>
              <p:cNvPr id="196" name="グループ化 195">
                <a:extLst>
                  <a:ext uri="{FF2B5EF4-FFF2-40B4-BE49-F238E27FC236}">
                    <a16:creationId xmlns:a16="http://schemas.microsoft.com/office/drawing/2014/main" id="{69646F32-969E-1F6E-6754-01C3E3453582}"/>
                  </a:ext>
                </a:extLst>
              </p:cNvPr>
              <p:cNvGrpSpPr/>
              <p:nvPr/>
            </p:nvGrpSpPr>
            <p:grpSpPr>
              <a:xfrm>
                <a:off x="4361721" y="5672653"/>
                <a:ext cx="1154129" cy="1074633"/>
                <a:chOff x="4361721" y="5672653"/>
                <a:chExt cx="1154129" cy="1074633"/>
              </a:xfrm>
            </p:grpSpPr>
            <p:pic>
              <p:nvPicPr>
                <p:cNvPr id="103" name="図 102">
                  <a:extLst>
                    <a:ext uri="{FF2B5EF4-FFF2-40B4-BE49-F238E27FC236}">
                      <a16:creationId xmlns:a16="http://schemas.microsoft.com/office/drawing/2014/main" id="{3951C0B1-C982-A6E6-DDF7-B4AB199125C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6526" y="6135286"/>
                  <a:ext cx="612000" cy="612000"/>
                </a:xfrm>
                <a:prstGeom prst="rect">
                  <a:avLst/>
                </a:prstGeom>
              </p:spPr>
            </p:pic>
            <p:grpSp>
              <p:nvGrpSpPr>
                <p:cNvPr id="113" name="グループ化 112">
                  <a:extLst>
                    <a:ext uri="{FF2B5EF4-FFF2-40B4-BE49-F238E27FC236}">
                      <a16:creationId xmlns:a16="http://schemas.microsoft.com/office/drawing/2014/main" id="{A12161A2-1E7A-17D2-961C-4F616AC2897A}"/>
                    </a:ext>
                  </a:extLst>
                </p:cNvPr>
                <p:cNvGrpSpPr/>
                <p:nvPr/>
              </p:nvGrpSpPr>
              <p:grpSpPr>
                <a:xfrm>
                  <a:off x="4361721" y="5672653"/>
                  <a:ext cx="1154129" cy="461665"/>
                  <a:chOff x="282813" y="5629186"/>
                  <a:chExt cx="1154129" cy="461665"/>
                </a:xfrm>
              </p:grpSpPr>
              <p:sp>
                <p:nvSpPr>
                  <p:cNvPr id="116" name="四角形: 角を丸くする 115">
                    <a:extLst>
                      <a:ext uri="{FF2B5EF4-FFF2-40B4-BE49-F238E27FC236}">
                        <a16:creationId xmlns:a16="http://schemas.microsoft.com/office/drawing/2014/main" id="{01A2BE17-18A8-905D-3733-5255F30BD33A}"/>
                      </a:ext>
                    </a:extLst>
                  </p:cNvPr>
                  <p:cNvSpPr/>
                  <p:nvPr/>
                </p:nvSpPr>
                <p:spPr>
                  <a:xfrm>
                    <a:off x="290862" y="5641988"/>
                    <a:ext cx="1122791" cy="418281"/>
                  </a:xfrm>
                  <a:prstGeom prst="roundRect">
                    <a:avLst>
                      <a:gd name="adj" fmla="val 7212"/>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630D4A63-25F0-0682-2691-27410D86BE6D}"/>
                      </a:ext>
                    </a:extLst>
                  </p:cNvPr>
                  <p:cNvSpPr txBox="1"/>
                  <p:nvPr/>
                </p:nvSpPr>
                <p:spPr>
                  <a:xfrm>
                    <a:off x="282813" y="5629186"/>
                    <a:ext cx="1154129" cy="461665"/>
                  </a:xfrm>
                  <a:prstGeom prst="rect">
                    <a:avLst/>
                  </a:prstGeom>
                  <a:noFill/>
                </p:spPr>
                <p:txBody>
                  <a:bodyPr wrap="square" rtlCol="0">
                    <a:spAutoFit/>
                  </a:bodyPr>
                  <a:lstStyle/>
                  <a:p>
                    <a:r>
                      <a:rPr kumimoji="1" lang="ja-JP" altLang="en-US" sz="800" b="1" dirty="0">
                        <a:solidFill>
                          <a:schemeClr val="bg1"/>
                        </a:solidFill>
                      </a:rPr>
                      <a:t>国民の大事な声です。</a:t>
                    </a:r>
                    <a:endParaRPr kumimoji="1" lang="en-US" altLang="ja-JP" sz="800" b="1" dirty="0">
                      <a:solidFill>
                        <a:schemeClr val="bg1"/>
                      </a:solidFill>
                    </a:endParaRPr>
                  </a:p>
                  <a:p>
                    <a:r>
                      <a:rPr kumimoji="1" lang="ja-JP" altLang="en-US" sz="800" b="1" dirty="0">
                        <a:solidFill>
                          <a:schemeClr val="bg1"/>
                        </a:solidFill>
                      </a:rPr>
                      <a:t>ぜひ、前向きに検討を</a:t>
                    </a:r>
                    <a:endParaRPr kumimoji="1" lang="en-US" altLang="ja-JP" sz="800" b="1" dirty="0">
                      <a:solidFill>
                        <a:schemeClr val="bg1"/>
                      </a:solidFill>
                    </a:endParaRPr>
                  </a:p>
                  <a:p>
                    <a:r>
                      <a:rPr kumimoji="1" lang="ja-JP" altLang="en-US" sz="800" b="1" dirty="0">
                        <a:solidFill>
                          <a:schemeClr val="bg1"/>
                        </a:solidFill>
                      </a:rPr>
                      <a:t>お願いします！</a:t>
                    </a:r>
                    <a:endParaRPr kumimoji="1" lang="en-US" altLang="ja-JP" sz="800" b="1" dirty="0">
                      <a:solidFill>
                        <a:schemeClr val="bg1"/>
                      </a:solidFill>
                    </a:endParaRPr>
                  </a:p>
                </p:txBody>
              </p:sp>
            </p:grpSp>
          </p:grpSp>
          <p:grpSp>
            <p:nvGrpSpPr>
              <p:cNvPr id="195" name="グループ化 194">
                <a:extLst>
                  <a:ext uri="{FF2B5EF4-FFF2-40B4-BE49-F238E27FC236}">
                    <a16:creationId xmlns:a16="http://schemas.microsoft.com/office/drawing/2014/main" id="{409BF8F3-6BBC-E682-A16F-529E1E519214}"/>
                  </a:ext>
                </a:extLst>
              </p:cNvPr>
              <p:cNvGrpSpPr/>
              <p:nvPr/>
            </p:nvGrpSpPr>
            <p:grpSpPr>
              <a:xfrm>
                <a:off x="5560811" y="5685401"/>
                <a:ext cx="689388" cy="1049655"/>
                <a:chOff x="5560811" y="5685401"/>
                <a:chExt cx="689388" cy="1049655"/>
              </a:xfrm>
            </p:grpSpPr>
            <p:pic>
              <p:nvPicPr>
                <p:cNvPr id="112" name="図 111">
                  <a:extLst>
                    <a:ext uri="{FF2B5EF4-FFF2-40B4-BE49-F238E27FC236}">
                      <a16:creationId xmlns:a16="http://schemas.microsoft.com/office/drawing/2014/main" id="{D6D0928D-CDDD-2660-B708-ACD59483975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69437" y="6195056"/>
                  <a:ext cx="470350" cy="540000"/>
                </a:xfrm>
                <a:prstGeom prst="rect">
                  <a:avLst/>
                </a:prstGeom>
              </p:spPr>
            </p:pic>
            <p:grpSp>
              <p:nvGrpSpPr>
                <p:cNvPr id="127" name="グループ化 126">
                  <a:extLst>
                    <a:ext uri="{FF2B5EF4-FFF2-40B4-BE49-F238E27FC236}">
                      <a16:creationId xmlns:a16="http://schemas.microsoft.com/office/drawing/2014/main" id="{E01E8CE6-7BC8-02B8-29C1-300A951E6351}"/>
                    </a:ext>
                  </a:extLst>
                </p:cNvPr>
                <p:cNvGrpSpPr/>
                <p:nvPr/>
              </p:nvGrpSpPr>
              <p:grpSpPr>
                <a:xfrm>
                  <a:off x="5560811" y="5685401"/>
                  <a:ext cx="689388" cy="418281"/>
                  <a:chOff x="189087" y="5647068"/>
                  <a:chExt cx="689388" cy="418281"/>
                </a:xfrm>
              </p:grpSpPr>
              <p:sp>
                <p:nvSpPr>
                  <p:cNvPr id="192" name="四角形: 角を丸くする 191">
                    <a:extLst>
                      <a:ext uri="{FF2B5EF4-FFF2-40B4-BE49-F238E27FC236}">
                        <a16:creationId xmlns:a16="http://schemas.microsoft.com/office/drawing/2014/main" id="{A86CA0D7-6334-545D-2400-ECFA0121F05D}"/>
                      </a:ext>
                    </a:extLst>
                  </p:cNvPr>
                  <p:cNvSpPr/>
                  <p:nvPr/>
                </p:nvSpPr>
                <p:spPr>
                  <a:xfrm>
                    <a:off x="192433" y="5647068"/>
                    <a:ext cx="685149" cy="418281"/>
                  </a:xfrm>
                  <a:prstGeom prst="roundRect">
                    <a:avLst>
                      <a:gd name="adj" fmla="val 7212"/>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テキスト ボックス 193">
                    <a:extLst>
                      <a:ext uri="{FF2B5EF4-FFF2-40B4-BE49-F238E27FC236}">
                        <a16:creationId xmlns:a16="http://schemas.microsoft.com/office/drawing/2014/main" id="{BCD3102D-ECC3-CE03-0031-79A043C9AAAB}"/>
                      </a:ext>
                    </a:extLst>
                  </p:cNvPr>
                  <p:cNvSpPr txBox="1"/>
                  <p:nvPr/>
                </p:nvSpPr>
                <p:spPr>
                  <a:xfrm>
                    <a:off x="189087" y="5747296"/>
                    <a:ext cx="689388" cy="215444"/>
                  </a:xfrm>
                  <a:prstGeom prst="rect">
                    <a:avLst/>
                  </a:prstGeom>
                  <a:noFill/>
                </p:spPr>
                <p:txBody>
                  <a:bodyPr wrap="square" rtlCol="0">
                    <a:spAutoFit/>
                  </a:bodyPr>
                  <a:lstStyle/>
                  <a:p>
                    <a:r>
                      <a:rPr kumimoji="1" lang="ja-JP" altLang="en-US" sz="800" b="1" dirty="0">
                        <a:solidFill>
                          <a:schemeClr val="bg1"/>
                        </a:solidFill>
                      </a:rPr>
                      <a:t>確認します。</a:t>
                    </a:r>
                    <a:endParaRPr kumimoji="1" lang="en-US" altLang="ja-JP" sz="800" b="1" dirty="0">
                      <a:solidFill>
                        <a:schemeClr val="bg1"/>
                      </a:solidFill>
                    </a:endParaRPr>
                  </a:p>
                </p:txBody>
              </p:sp>
            </p:grpSp>
          </p:grpSp>
        </p:grpSp>
      </p:grpSp>
      <p:grpSp>
        <p:nvGrpSpPr>
          <p:cNvPr id="56" name="グループ化 55">
            <a:extLst>
              <a:ext uri="{FF2B5EF4-FFF2-40B4-BE49-F238E27FC236}">
                <a16:creationId xmlns:a16="http://schemas.microsoft.com/office/drawing/2014/main" id="{15A1EE8B-E747-D4D5-0840-3ED282FDC4B4}"/>
              </a:ext>
            </a:extLst>
          </p:cNvPr>
          <p:cNvGrpSpPr/>
          <p:nvPr/>
        </p:nvGrpSpPr>
        <p:grpSpPr>
          <a:xfrm>
            <a:off x="3816642" y="7023100"/>
            <a:ext cx="2781008" cy="1219200"/>
            <a:chOff x="3754448" y="7023100"/>
            <a:chExt cx="2781008" cy="1219200"/>
          </a:xfrm>
        </p:grpSpPr>
        <p:grpSp>
          <p:nvGrpSpPr>
            <p:cNvPr id="404" name="グループ化 403">
              <a:extLst>
                <a:ext uri="{FF2B5EF4-FFF2-40B4-BE49-F238E27FC236}">
                  <a16:creationId xmlns:a16="http://schemas.microsoft.com/office/drawing/2014/main" id="{F3E00646-BCB3-6BF5-E156-F021A54916B3}"/>
                </a:ext>
              </a:extLst>
            </p:cNvPr>
            <p:cNvGrpSpPr/>
            <p:nvPr/>
          </p:nvGrpSpPr>
          <p:grpSpPr>
            <a:xfrm>
              <a:off x="3754448" y="7023100"/>
              <a:ext cx="2781008" cy="1219200"/>
              <a:chOff x="4706948" y="7023100"/>
              <a:chExt cx="2781008" cy="1219200"/>
            </a:xfrm>
          </p:grpSpPr>
          <p:sp>
            <p:nvSpPr>
              <p:cNvPr id="72" name="Rectangle 1">
                <a:extLst>
                  <a:ext uri="{FF2B5EF4-FFF2-40B4-BE49-F238E27FC236}">
                    <a16:creationId xmlns:a16="http://schemas.microsoft.com/office/drawing/2014/main" id="{CA94A247-F1BE-28DB-1652-1A6C2D6A474C}"/>
                  </a:ext>
                </a:extLst>
              </p:cNvPr>
              <p:cNvSpPr>
                <a:spLocks noChangeArrowheads="1"/>
              </p:cNvSpPr>
              <p:nvPr/>
            </p:nvSpPr>
            <p:spPr bwMode="auto">
              <a:xfrm>
                <a:off x="4706948" y="7903746"/>
                <a:ext cx="27810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latin typeface="Arial" panose="020B0604020202020204" pitchFamily="34" charset="0"/>
                  </a:rPr>
                  <a:t>⑥ </a:t>
                </a:r>
                <a:r>
                  <a:rPr kumimoji="0" lang="ja-JP" altLang="ja-JP" sz="900" b="1" i="0" u="none" strike="noStrike" cap="none" normalizeH="0" baseline="0" dirty="0">
                    <a:ln>
                      <a:noFill/>
                    </a:ln>
                    <a:solidFill>
                      <a:schemeClr val="tx1"/>
                    </a:solidFill>
                    <a:effectLst/>
                    <a:latin typeface="Arial" panose="020B0604020202020204" pitchFamily="34" charset="0"/>
                  </a:rPr>
                  <a:t>内閣へ送付</a:t>
                </a:r>
                <a:endParaRPr lang="en-US" altLang="ja-JP"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ja-JP"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ja-JP" altLang="ja-JP"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国会で採択され、内閣で処理することが適当とされたもの</a:t>
                </a:r>
                <a:r>
                  <a:rPr lang="ja-JP" altLang="en-US" sz="700" dirty="0">
                    <a:latin typeface="BIZ UDPゴシック" panose="020B0400000000000000" pitchFamily="50" charset="-128"/>
                    <a:ea typeface="BIZ UDPゴシック" panose="020B0400000000000000" pitchFamily="50" charset="-128"/>
                  </a:rPr>
                  <a:t>を</a:t>
                </a:r>
                <a:r>
                  <a:rPr kumimoji="0" lang="ja-JP" altLang="en-US"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送付</a:t>
                </a:r>
                <a:endParaRPr kumimoji="0" lang="ja-JP" altLang="ja-JP" sz="9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nvGrpSpPr>
              <p:cNvPr id="403" name="グループ化 402">
                <a:extLst>
                  <a:ext uri="{FF2B5EF4-FFF2-40B4-BE49-F238E27FC236}">
                    <a16:creationId xmlns:a16="http://schemas.microsoft.com/office/drawing/2014/main" id="{3DB33279-3E66-514F-F670-561DBA15B73B}"/>
                  </a:ext>
                </a:extLst>
              </p:cNvPr>
              <p:cNvGrpSpPr/>
              <p:nvPr/>
            </p:nvGrpSpPr>
            <p:grpSpPr>
              <a:xfrm>
                <a:off x="5077243" y="7023100"/>
                <a:ext cx="1912112" cy="873989"/>
                <a:chOff x="4969416" y="7023100"/>
                <a:chExt cx="1912112" cy="873989"/>
              </a:xfrm>
            </p:grpSpPr>
            <p:pic>
              <p:nvPicPr>
                <p:cNvPr id="236" name="図 235">
                  <a:extLst>
                    <a:ext uri="{FF2B5EF4-FFF2-40B4-BE49-F238E27FC236}">
                      <a16:creationId xmlns:a16="http://schemas.microsoft.com/office/drawing/2014/main" id="{42342C45-5A56-5895-8AFA-D60D72887E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33945" y="7023100"/>
                  <a:ext cx="847583" cy="720000"/>
                </a:xfrm>
                <a:prstGeom prst="rect">
                  <a:avLst/>
                </a:prstGeom>
              </p:spPr>
            </p:pic>
            <p:pic>
              <p:nvPicPr>
                <p:cNvPr id="240" name="図 239">
                  <a:extLst>
                    <a:ext uri="{FF2B5EF4-FFF2-40B4-BE49-F238E27FC236}">
                      <a16:creationId xmlns:a16="http://schemas.microsoft.com/office/drawing/2014/main" id="{EB647A56-46F5-44E1-4B8B-8BFFA7CCC4E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69416" y="7537089"/>
                  <a:ext cx="438304" cy="360000"/>
                </a:xfrm>
                <a:prstGeom prst="rect">
                  <a:avLst/>
                </a:prstGeom>
              </p:spPr>
            </p:pic>
            <p:cxnSp>
              <p:nvCxnSpPr>
                <p:cNvPr id="401" name="コネクタ: 曲線 400">
                  <a:extLst>
                    <a:ext uri="{FF2B5EF4-FFF2-40B4-BE49-F238E27FC236}">
                      <a16:creationId xmlns:a16="http://schemas.microsoft.com/office/drawing/2014/main" id="{562776A8-2B1D-12FC-19D7-65BE3DD8CE81}"/>
                    </a:ext>
                  </a:extLst>
                </p:cNvPr>
                <p:cNvCxnSpPr/>
                <p:nvPr/>
              </p:nvCxnSpPr>
              <p:spPr>
                <a:xfrm flipV="1">
                  <a:off x="5536409" y="7496272"/>
                  <a:ext cx="462383" cy="215871"/>
                </a:xfrm>
                <a:prstGeom prst="curvedConnector3">
                  <a:avLst/>
                </a:prstGeom>
                <a:ln w="28575">
                  <a:solidFill>
                    <a:srgbClr val="EA5504"/>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05" name="Rectangle 1">
              <a:extLst>
                <a:ext uri="{FF2B5EF4-FFF2-40B4-BE49-F238E27FC236}">
                  <a16:creationId xmlns:a16="http://schemas.microsoft.com/office/drawing/2014/main" id="{B90A9716-941A-C289-D6A7-0684AAB6281C}"/>
                </a:ext>
              </a:extLst>
            </p:cNvPr>
            <p:cNvSpPr>
              <a:spLocks noChangeArrowheads="1"/>
            </p:cNvSpPr>
            <p:nvPr/>
          </p:nvSpPr>
          <p:spPr bwMode="auto">
            <a:xfrm>
              <a:off x="4093210" y="7321768"/>
              <a:ext cx="55332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solidFill>
                    <a:srgbClr val="0070C0"/>
                  </a:solidFill>
                  <a:latin typeface="BIZ UDゴシック" panose="020B0400000000000000" pitchFamily="49" charset="-128"/>
                  <a:ea typeface="BIZ UDゴシック" panose="020B0400000000000000" pitchFamily="49" charset="-128"/>
                </a:rPr>
                <a:t>請願書</a:t>
              </a:r>
              <a:endParaRPr kumimoji="0" lang="ja-JP" altLang="ja-JP" sz="900" b="1"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endParaRPr>
            </a:p>
          </p:txBody>
        </p:sp>
      </p:grpSp>
      <p:sp>
        <p:nvSpPr>
          <p:cNvPr id="406" name="Rectangle 1">
            <a:extLst>
              <a:ext uri="{FF2B5EF4-FFF2-40B4-BE49-F238E27FC236}">
                <a16:creationId xmlns:a16="http://schemas.microsoft.com/office/drawing/2014/main" id="{5D24AA62-7586-4A7C-4B3B-E47DB5B0C83B}"/>
              </a:ext>
            </a:extLst>
          </p:cNvPr>
          <p:cNvSpPr>
            <a:spLocks noChangeArrowheads="1"/>
          </p:cNvSpPr>
          <p:nvPr/>
        </p:nvSpPr>
        <p:spPr bwMode="auto">
          <a:xfrm>
            <a:off x="5443593" y="7698740"/>
            <a:ext cx="4146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9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rPr>
              <a:t>内閣</a:t>
            </a:r>
            <a:endParaRPr kumimoji="0" lang="ja-JP" altLang="ja-JP" sz="9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endParaRPr>
          </a:p>
        </p:txBody>
      </p:sp>
      <p:grpSp>
        <p:nvGrpSpPr>
          <p:cNvPr id="410" name="グループ化 409">
            <a:extLst>
              <a:ext uri="{FF2B5EF4-FFF2-40B4-BE49-F238E27FC236}">
                <a16:creationId xmlns:a16="http://schemas.microsoft.com/office/drawing/2014/main" id="{D5A005AC-CA46-57F3-9AEB-86E936FEBDDE}"/>
              </a:ext>
            </a:extLst>
          </p:cNvPr>
          <p:cNvGrpSpPr/>
          <p:nvPr/>
        </p:nvGrpSpPr>
        <p:grpSpPr>
          <a:xfrm>
            <a:off x="369824" y="7015411"/>
            <a:ext cx="1569912" cy="1229159"/>
            <a:chOff x="463550" y="7015411"/>
            <a:chExt cx="1569912" cy="1229159"/>
          </a:xfrm>
        </p:grpSpPr>
        <p:sp>
          <p:nvSpPr>
            <p:cNvPr id="70" name="Rectangle 1">
              <a:extLst>
                <a:ext uri="{FF2B5EF4-FFF2-40B4-BE49-F238E27FC236}">
                  <a16:creationId xmlns:a16="http://schemas.microsoft.com/office/drawing/2014/main" id="{C6E06A80-14C3-5564-5FDB-3D28CD3E3948}"/>
                </a:ext>
              </a:extLst>
            </p:cNvPr>
            <p:cNvSpPr>
              <a:spLocks noChangeArrowheads="1"/>
            </p:cNvSpPr>
            <p:nvPr/>
          </p:nvSpPr>
          <p:spPr bwMode="auto">
            <a:xfrm>
              <a:off x="463550" y="7903746"/>
              <a:ext cx="15699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900" b="1" i="0" u="none" strike="noStrike" cap="none" normalizeH="0" baseline="0" dirty="0">
                  <a:ln>
                    <a:noFill/>
                  </a:ln>
                  <a:solidFill>
                    <a:schemeClr val="tx1"/>
                  </a:solidFill>
                  <a:effectLst/>
                  <a:latin typeface="Arial" panose="020B0604020202020204" pitchFamily="34" charset="0"/>
                </a:rPr>
                <a:t>④ </a:t>
              </a:r>
              <a:r>
                <a:rPr kumimoji="0" lang="ja-JP" altLang="ja-JP" sz="900" b="1" i="0" u="none" strike="noStrike" cap="none" normalizeH="0" baseline="0" dirty="0">
                  <a:ln>
                    <a:noFill/>
                  </a:ln>
                  <a:solidFill>
                    <a:schemeClr val="tx1"/>
                  </a:solidFill>
                  <a:effectLst/>
                  <a:latin typeface="Arial" panose="020B0604020202020204" pitchFamily="34" charset="0"/>
                </a:rPr>
                <a:t>委員会での審査</a:t>
              </a:r>
              <a:endParaRPr kumimoji="0" lang="en-US" altLang="ja-JP" sz="9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ja-JP"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0" lang="ja-JP" altLang="en-US"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原則として所管の委員会に付託</a:t>
              </a:r>
            </a:p>
          </p:txBody>
        </p:sp>
        <p:pic>
          <p:nvPicPr>
            <p:cNvPr id="209" name="図 208">
              <a:extLst>
                <a:ext uri="{FF2B5EF4-FFF2-40B4-BE49-F238E27FC236}">
                  <a16:creationId xmlns:a16="http://schemas.microsoft.com/office/drawing/2014/main" id="{A112E482-93CA-D1F8-7A07-9E63737C331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6655" y="7342787"/>
              <a:ext cx="646095" cy="612000"/>
            </a:xfrm>
            <a:prstGeom prst="rect">
              <a:avLst/>
            </a:prstGeom>
          </p:spPr>
        </p:pic>
        <p:grpSp>
          <p:nvGrpSpPr>
            <p:cNvPr id="228" name="グループ化 227">
              <a:extLst>
                <a:ext uri="{FF2B5EF4-FFF2-40B4-BE49-F238E27FC236}">
                  <a16:creationId xmlns:a16="http://schemas.microsoft.com/office/drawing/2014/main" id="{9CBC95CC-576F-855E-DCB3-A62CA00B3B1E}"/>
                </a:ext>
              </a:extLst>
            </p:cNvPr>
            <p:cNvGrpSpPr/>
            <p:nvPr/>
          </p:nvGrpSpPr>
          <p:grpSpPr>
            <a:xfrm>
              <a:off x="527869" y="7015411"/>
              <a:ext cx="1364431" cy="307777"/>
              <a:chOff x="426280" y="5636806"/>
              <a:chExt cx="1154128" cy="307777"/>
            </a:xfrm>
          </p:grpSpPr>
          <p:sp>
            <p:nvSpPr>
              <p:cNvPr id="230" name="四角形: 角を丸くする 229">
                <a:extLst>
                  <a:ext uri="{FF2B5EF4-FFF2-40B4-BE49-F238E27FC236}">
                    <a16:creationId xmlns:a16="http://schemas.microsoft.com/office/drawing/2014/main" id="{5FB8F1C2-F818-8EE8-2405-34DA34F13271}"/>
                  </a:ext>
                </a:extLst>
              </p:cNvPr>
              <p:cNvSpPr/>
              <p:nvPr/>
            </p:nvSpPr>
            <p:spPr>
              <a:xfrm>
                <a:off x="436330" y="5647069"/>
                <a:ext cx="1122791" cy="281292"/>
              </a:xfrm>
              <a:prstGeom prst="roundRect">
                <a:avLst>
                  <a:gd name="adj" fmla="val 7212"/>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a:extLst>
                  <a:ext uri="{FF2B5EF4-FFF2-40B4-BE49-F238E27FC236}">
                    <a16:creationId xmlns:a16="http://schemas.microsoft.com/office/drawing/2014/main" id="{81486C49-7662-028F-6BAD-060029F769A2}"/>
                  </a:ext>
                </a:extLst>
              </p:cNvPr>
              <p:cNvSpPr txBox="1"/>
              <p:nvPr/>
            </p:nvSpPr>
            <p:spPr>
              <a:xfrm>
                <a:off x="426280" y="5636806"/>
                <a:ext cx="1154128" cy="307777"/>
              </a:xfrm>
              <a:prstGeom prst="rect">
                <a:avLst/>
              </a:prstGeom>
              <a:noFill/>
            </p:spPr>
            <p:txBody>
              <a:bodyPr wrap="square" rtlCol="0">
                <a:spAutoFit/>
              </a:bodyPr>
              <a:lstStyle/>
              <a:p>
                <a:r>
                  <a:rPr kumimoji="1" lang="ja-JP" altLang="en-US" sz="700" b="1" dirty="0">
                    <a:solidFill>
                      <a:schemeClr val="bg1"/>
                    </a:solidFill>
                  </a:rPr>
                  <a:t>労働時間規制緩和に反対する請願についてお諮りいたします。</a:t>
                </a:r>
                <a:endParaRPr kumimoji="1" lang="en-US" altLang="ja-JP" sz="700" b="1" dirty="0">
                  <a:solidFill>
                    <a:schemeClr val="bg1"/>
                  </a:solidFill>
                </a:endParaRPr>
              </a:p>
            </p:txBody>
          </p:sp>
        </p:grpSp>
        <p:sp>
          <p:nvSpPr>
            <p:cNvPr id="407" name="Rectangle 1">
              <a:extLst>
                <a:ext uri="{FF2B5EF4-FFF2-40B4-BE49-F238E27FC236}">
                  <a16:creationId xmlns:a16="http://schemas.microsoft.com/office/drawing/2014/main" id="{8FC608D8-8C12-55CD-2E57-D938BE25E885}"/>
                </a:ext>
              </a:extLst>
            </p:cNvPr>
            <p:cNvSpPr>
              <a:spLocks noChangeArrowheads="1"/>
            </p:cNvSpPr>
            <p:nvPr/>
          </p:nvSpPr>
          <p:spPr bwMode="auto">
            <a:xfrm>
              <a:off x="536328" y="7301809"/>
              <a:ext cx="323165" cy="76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9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rPr>
                <a:t>所管委員会</a:t>
              </a:r>
              <a:endParaRPr kumimoji="0" lang="ja-JP" altLang="ja-JP" sz="9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endParaRPr>
            </a:p>
          </p:txBody>
        </p:sp>
        <p:sp>
          <p:nvSpPr>
            <p:cNvPr id="408" name="Rectangle 1">
              <a:extLst>
                <a:ext uri="{FF2B5EF4-FFF2-40B4-BE49-F238E27FC236}">
                  <a16:creationId xmlns:a16="http://schemas.microsoft.com/office/drawing/2014/main" id="{0F726B58-C71F-C9E8-0C74-6AFF063A00FA}"/>
                </a:ext>
              </a:extLst>
            </p:cNvPr>
            <p:cNvSpPr>
              <a:spLocks noChangeArrowheads="1"/>
            </p:cNvSpPr>
            <p:nvPr/>
          </p:nvSpPr>
          <p:spPr bwMode="auto">
            <a:xfrm>
              <a:off x="674529" y="7306220"/>
              <a:ext cx="246221" cy="9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ja-JP" sz="400" b="1" i="0" u="none" strike="noStrike" cap="none" normalizeH="0" baseline="0" dirty="0">
                  <a:ln>
                    <a:noFill/>
                  </a:ln>
                  <a:solidFill>
                    <a:srgbClr val="C00000"/>
                  </a:solidFill>
                  <a:effectLst/>
                  <a:latin typeface="BIZ UDゴシック" panose="020B0400000000000000" pitchFamily="49" charset="-128"/>
                  <a:ea typeface="BIZ UDゴシック" panose="020B0400000000000000" pitchFamily="49" charset="-128"/>
                </a:rPr>
                <a:t>※</a:t>
              </a:r>
              <a:r>
                <a:rPr kumimoji="0" lang="ja-JP" altLang="en-US" sz="400" b="1" i="0" u="none" strike="noStrike" cap="none" normalizeH="0" baseline="0" dirty="0">
                  <a:ln>
                    <a:noFill/>
                  </a:ln>
                  <a:solidFill>
                    <a:srgbClr val="C00000"/>
                  </a:solidFill>
                  <a:effectLst/>
                  <a:latin typeface="BIZ UDゴシック" panose="020B0400000000000000" pitchFamily="49" charset="-128"/>
                  <a:ea typeface="BIZ UDゴシック" panose="020B0400000000000000" pitchFamily="49" charset="-128"/>
                </a:rPr>
                <a:t>その請願の担当委員会</a:t>
              </a:r>
              <a:endParaRPr kumimoji="0" lang="ja-JP" altLang="ja-JP" sz="400" b="1" i="0" u="none" strike="noStrike" cap="none" normalizeH="0" baseline="0" dirty="0">
                <a:ln>
                  <a:noFill/>
                </a:ln>
                <a:solidFill>
                  <a:srgbClr val="C00000"/>
                </a:solidFill>
                <a:effectLst/>
                <a:latin typeface="BIZ UDゴシック" panose="020B0400000000000000" pitchFamily="49" charset="-128"/>
                <a:ea typeface="BIZ UDゴシック" panose="020B0400000000000000" pitchFamily="49" charset="-128"/>
              </a:endParaRPr>
            </a:p>
          </p:txBody>
        </p:sp>
      </p:grpSp>
      <p:sp>
        <p:nvSpPr>
          <p:cNvPr id="409" name="Rectangle 1">
            <a:extLst>
              <a:ext uri="{FF2B5EF4-FFF2-40B4-BE49-F238E27FC236}">
                <a16:creationId xmlns:a16="http://schemas.microsoft.com/office/drawing/2014/main" id="{F3D312C6-EB70-61F1-5A92-205BD39E49E0}"/>
              </a:ext>
            </a:extLst>
          </p:cNvPr>
          <p:cNvSpPr>
            <a:spLocks noChangeArrowheads="1"/>
          </p:cNvSpPr>
          <p:nvPr/>
        </p:nvSpPr>
        <p:spPr bwMode="auto">
          <a:xfrm>
            <a:off x="243034" y="5593307"/>
            <a:ext cx="307777" cy="150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ja-JP" sz="800" b="1" dirty="0">
                <a:latin typeface="BIZ UDゴシック" panose="020B0400000000000000" pitchFamily="49" charset="-128"/>
                <a:ea typeface="BIZ UDゴシック" panose="020B0400000000000000" pitchFamily="49" charset="-128"/>
              </a:rPr>
              <a:t>【 </a:t>
            </a:r>
            <a:r>
              <a:rPr kumimoji="0" lang="ja-JP" altLang="en-US" sz="800" b="1" i="0" u="none" strike="noStrike" cap="none" normalizeH="0" baseline="0" dirty="0">
                <a:ln>
                  <a:noFill/>
                </a:ln>
                <a:effectLst/>
                <a:latin typeface="BIZ UDゴシック" panose="020B0400000000000000" pitchFamily="49" charset="-128"/>
                <a:ea typeface="BIZ UDゴシック" panose="020B0400000000000000" pitchFamily="49" charset="-128"/>
              </a:rPr>
              <a:t>国会の請願のイメージ </a:t>
            </a:r>
            <a:r>
              <a:rPr kumimoji="0" lang="en-US" altLang="ja-JP" sz="800" b="1" i="0" u="none" strike="noStrike" cap="none" normalizeH="0" baseline="0" dirty="0">
                <a:ln>
                  <a:noFill/>
                </a:ln>
                <a:effectLst/>
                <a:latin typeface="BIZ UDゴシック" panose="020B0400000000000000" pitchFamily="49" charset="-128"/>
                <a:ea typeface="BIZ UDゴシック" panose="020B0400000000000000" pitchFamily="49" charset="-128"/>
              </a:rPr>
              <a:t>】</a:t>
            </a:r>
            <a:endParaRPr kumimoji="0" lang="ja-JP" altLang="ja-JP" sz="800" b="1" i="0" u="none" strike="noStrike" cap="none" normalizeH="0" baseline="0" dirty="0">
              <a:ln>
                <a:noFill/>
              </a:ln>
              <a:effectLst/>
              <a:latin typeface="BIZ UDゴシック" panose="020B0400000000000000" pitchFamily="49" charset="-128"/>
              <a:ea typeface="BIZ UDゴシック" panose="020B0400000000000000" pitchFamily="49" charset="-128"/>
            </a:endParaRPr>
          </a:p>
        </p:txBody>
      </p:sp>
      <p:pic>
        <p:nvPicPr>
          <p:cNvPr id="412" name="図 411">
            <a:extLst>
              <a:ext uri="{FF2B5EF4-FFF2-40B4-BE49-F238E27FC236}">
                <a16:creationId xmlns:a16="http://schemas.microsoft.com/office/drawing/2014/main" id="{865C78F4-63C2-47DD-916C-266BA9E5055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55210" y="7184224"/>
            <a:ext cx="1080000" cy="1080000"/>
          </a:xfrm>
          <a:prstGeom prst="rect">
            <a:avLst/>
          </a:prstGeom>
        </p:spPr>
      </p:pic>
      <p:grpSp>
        <p:nvGrpSpPr>
          <p:cNvPr id="424" name="グループ化 423">
            <a:extLst>
              <a:ext uri="{FF2B5EF4-FFF2-40B4-BE49-F238E27FC236}">
                <a16:creationId xmlns:a16="http://schemas.microsoft.com/office/drawing/2014/main" id="{D5A858D3-485F-2B46-1605-C537EAA805E7}"/>
              </a:ext>
            </a:extLst>
          </p:cNvPr>
          <p:cNvGrpSpPr/>
          <p:nvPr/>
        </p:nvGrpSpPr>
        <p:grpSpPr>
          <a:xfrm>
            <a:off x="6412230" y="5673183"/>
            <a:ext cx="894080" cy="1485808"/>
            <a:chOff x="237347" y="5641988"/>
            <a:chExt cx="1231069" cy="410326"/>
          </a:xfrm>
        </p:grpSpPr>
        <p:sp>
          <p:nvSpPr>
            <p:cNvPr id="425" name="四角形: 角を丸くする 424">
              <a:extLst>
                <a:ext uri="{FF2B5EF4-FFF2-40B4-BE49-F238E27FC236}">
                  <a16:creationId xmlns:a16="http://schemas.microsoft.com/office/drawing/2014/main" id="{15E688DC-CB06-A911-CCD9-BFD81DE35B04}"/>
                </a:ext>
              </a:extLst>
            </p:cNvPr>
            <p:cNvSpPr/>
            <p:nvPr/>
          </p:nvSpPr>
          <p:spPr>
            <a:xfrm>
              <a:off x="290862" y="5641988"/>
              <a:ext cx="1122791" cy="410326"/>
            </a:xfrm>
            <a:prstGeom prst="roundRect">
              <a:avLst>
                <a:gd name="adj" fmla="val 7212"/>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テキスト ボックス 425">
              <a:extLst>
                <a:ext uri="{FF2B5EF4-FFF2-40B4-BE49-F238E27FC236}">
                  <a16:creationId xmlns:a16="http://schemas.microsoft.com/office/drawing/2014/main" id="{EAE97BE3-F517-DDC5-0629-39E19E4BBB9B}"/>
                </a:ext>
              </a:extLst>
            </p:cNvPr>
            <p:cNvSpPr txBox="1"/>
            <p:nvPr/>
          </p:nvSpPr>
          <p:spPr>
            <a:xfrm>
              <a:off x="237347" y="5653528"/>
              <a:ext cx="1231069" cy="390985"/>
            </a:xfrm>
            <a:prstGeom prst="rect">
              <a:avLst/>
            </a:prstGeom>
            <a:noFill/>
          </p:spPr>
          <p:txBody>
            <a:bodyPr wrap="square" rtlCol="0">
              <a:spAutoFit/>
            </a:bodyPr>
            <a:lstStyle/>
            <a:p>
              <a:r>
                <a:rPr kumimoji="1" lang="ja-JP" altLang="en-US" sz="600" b="1" dirty="0">
                  <a:solidFill>
                    <a:schemeClr val="bg1"/>
                  </a:solidFill>
                  <a:latin typeface="BIZ UDPゴシック" panose="020B0400000000000000" pitchFamily="50" charset="-128"/>
                  <a:ea typeface="BIZ UDPゴシック" panose="020B0400000000000000" pitchFamily="50" charset="-128"/>
                </a:rPr>
                <a:t>請願は、国籍や年齢</a:t>
              </a:r>
              <a:r>
                <a:rPr kumimoji="1" lang="ja-JP" altLang="en-US" sz="400" b="1" dirty="0">
                  <a:solidFill>
                    <a:schemeClr val="bg1"/>
                  </a:solidFill>
                  <a:latin typeface="BIZ UDPゴシック" panose="020B0400000000000000" pitchFamily="50" charset="-128"/>
                  <a:ea typeface="BIZ UDPゴシック" panose="020B0400000000000000" pitchFamily="50" charset="-128"/>
                </a:rPr>
                <a:t>等</a:t>
              </a:r>
              <a:r>
                <a:rPr kumimoji="1" lang="ja-JP" altLang="en-US" sz="600" b="1" dirty="0">
                  <a:solidFill>
                    <a:schemeClr val="bg1"/>
                  </a:solidFill>
                  <a:latin typeface="BIZ UDPゴシック" panose="020B0400000000000000" pitchFamily="50" charset="-128"/>
                  <a:ea typeface="BIZ UDPゴシック" panose="020B0400000000000000" pitchFamily="50" charset="-128"/>
                </a:rPr>
                <a:t>の</a:t>
              </a:r>
              <a:r>
                <a:rPr kumimoji="1" lang="ja-JP" altLang="en-US" sz="600" b="1" dirty="0">
                  <a:solidFill>
                    <a:srgbClr val="FFFF00"/>
                  </a:solidFill>
                  <a:latin typeface="BIZ UDPゴシック" panose="020B0400000000000000" pitchFamily="50" charset="-128"/>
                  <a:ea typeface="BIZ UDPゴシック" panose="020B0400000000000000" pitchFamily="50" charset="-128"/>
                </a:rPr>
                <a:t>制限がありません</a:t>
              </a:r>
              <a:r>
                <a:rPr kumimoji="1" lang="ja-JP" altLang="en-US" sz="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a:p>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600" b="1" dirty="0">
                  <a:solidFill>
                    <a:schemeClr val="bg1"/>
                  </a:solidFill>
                  <a:latin typeface="BIZ UDPゴシック" panose="020B0400000000000000" pitchFamily="50" charset="-128"/>
                  <a:ea typeface="BIZ UDPゴシック" panose="020B0400000000000000" pitchFamily="50" charset="-128"/>
                </a:rPr>
                <a:t>日本国内に在住する外国人や未成年者も請願ができます◎</a:t>
              </a:r>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a:p>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600" b="1" dirty="0">
                  <a:solidFill>
                    <a:schemeClr val="bg1"/>
                  </a:solidFill>
                  <a:latin typeface="BIZ UDPゴシック" panose="020B0400000000000000" pitchFamily="50" charset="-128"/>
                  <a:ea typeface="BIZ UDPゴシック" panose="020B0400000000000000" pitchFamily="50" charset="-128"/>
                </a:rPr>
                <a:t>以前、地方自治体で</a:t>
              </a:r>
              <a:r>
                <a:rPr kumimoji="1" lang="ja-JP" altLang="en-US" sz="600" b="1" dirty="0">
                  <a:solidFill>
                    <a:srgbClr val="FFFF00"/>
                  </a:solidFill>
                  <a:latin typeface="BIZ UDPゴシック" panose="020B0400000000000000" pitchFamily="50" charset="-128"/>
                  <a:ea typeface="BIZ UDPゴシック" panose="020B0400000000000000" pitchFamily="50" charset="-128"/>
                </a:rPr>
                <a:t>小学生の請願</a:t>
              </a:r>
              <a:r>
                <a:rPr kumimoji="1" lang="ja-JP" altLang="en-US" sz="600" b="1" dirty="0">
                  <a:solidFill>
                    <a:schemeClr val="bg1"/>
                  </a:solidFill>
                  <a:latin typeface="BIZ UDPゴシック" panose="020B0400000000000000" pitchFamily="50" charset="-128"/>
                  <a:ea typeface="BIZ UDPゴシック" panose="020B0400000000000000" pitchFamily="50" charset="-128"/>
                </a:rPr>
                <a:t>が採択された例もあります</a:t>
              </a:r>
              <a:r>
                <a:rPr kumimoji="1" lang="en-US" altLang="ja-JP" sz="600" b="1" dirty="0">
                  <a:solidFill>
                    <a:schemeClr val="bg1"/>
                  </a:solidFill>
                  <a:latin typeface="BIZ UDPゴシック" panose="020B0400000000000000" pitchFamily="50" charset="-128"/>
                  <a:ea typeface="BIZ UDPゴシック" panose="020B0400000000000000" pitchFamily="50" charset="-128"/>
                </a:rPr>
                <a:t>!</a:t>
              </a:r>
            </a:p>
            <a:p>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600" b="1" dirty="0">
                  <a:solidFill>
                    <a:schemeClr val="bg1"/>
                  </a:solidFill>
                  <a:latin typeface="BIZ UDPゴシック" panose="020B0400000000000000" pitchFamily="50" charset="-128"/>
                  <a:ea typeface="BIZ UDPゴシック" panose="020B0400000000000000" pitchFamily="50" charset="-128"/>
                </a:rPr>
                <a:t>ぜひ、「現場の声」を</a:t>
              </a:r>
              <a:r>
                <a:rPr kumimoji="1" lang="ja-JP" altLang="en-US" sz="800" b="1" dirty="0">
                  <a:solidFill>
                    <a:schemeClr val="bg1"/>
                  </a:solidFill>
                  <a:latin typeface="BIZ UDPゴシック" panose="020B0400000000000000" pitchFamily="50" charset="-128"/>
                  <a:ea typeface="BIZ UDPゴシック" panose="020B0400000000000000" pitchFamily="50" charset="-128"/>
                </a:rPr>
                <a:t>「 郡山りょう 」</a:t>
              </a:r>
              <a:r>
                <a:rPr kumimoji="1" lang="ja-JP" altLang="en-US" sz="600" b="1" dirty="0">
                  <a:solidFill>
                    <a:schemeClr val="bg1"/>
                  </a:solidFill>
                  <a:latin typeface="BIZ UDPゴシック" panose="020B0400000000000000" pitchFamily="50" charset="-128"/>
                  <a:ea typeface="BIZ UDPゴシック" panose="020B0400000000000000" pitchFamily="50" charset="-128"/>
                </a:rPr>
                <a:t>までお寄せ下さい！</a:t>
              </a:r>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50" name="グループ化 449">
            <a:extLst>
              <a:ext uri="{FF2B5EF4-FFF2-40B4-BE49-F238E27FC236}">
                <a16:creationId xmlns:a16="http://schemas.microsoft.com/office/drawing/2014/main" id="{F228B693-42E3-6745-302A-454CDCF9E710}"/>
              </a:ext>
            </a:extLst>
          </p:cNvPr>
          <p:cNvGrpSpPr/>
          <p:nvPr/>
        </p:nvGrpSpPr>
        <p:grpSpPr>
          <a:xfrm>
            <a:off x="1800637" y="7094869"/>
            <a:ext cx="2203165" cy="1147431"/>
            <a:chOff x="1727485" y="7094869"/>
            <a:chExt cx="2203165" cy="1147431"/>
          </a:xfrm>
        </p:grpSpPr>
        <p:grpSp>
          <p:nvGrpSpPr>
            <p:cNvPr id="397" name="グループ化 396">
              <a:extLst>
                <a:ext uri="{FF2B5EF4-FFF2-40B4-BE49-F238E27FC236}">
                  <a16:creationId xmlns:a16="http://schemas.microsoft.com/office/drawing/2014/main" id="{60C72BF2-51F8-E46D-E1A6-7EFCE059F61D}"/>
                </a:ext>
              </a:extLst>
            </p:cNvPr>
            <p:cNvGrpSpPr/>
            <p:nvPr/>
          </p:nvGrpSpPr>
          <p:grpSpPr>
            <a:xfrm>
              <a:off x="1727485" y="7100102"/>
              <a:ext cx="2203165" cy="1142198"/>
              <a:chOff x="2178050" y="7100102"/>
              <a:chExt cx="2203165" cy="1142198"/>
            </a:xfrm>
          </p:grpSpPr>
          <p:sp>
            <p:nvSpPr>
              <p:cNvPr id="71" name="Rectangle 1">
                <a:extLst>
                  <a:ext uri="{FF2B5EF4-FFF2-40B4-BE49-F238E27FC236}">
                    <a16:creationId xmlns:a16="http://schemas.microsoft.com/office/drawing/2014/main" id="{B853567C-3FB9-FE88-2759-92B3937B176F}"/>
                  </a:ext>
                </a:extLst>
              </p:cNvPr>
              <p:cNvSpPr>
                <a:spLocks noChangeArrowheads="1"/>
              </p:cNvSpPr>
              <p:nvPr/>
            </p:nvSpPr>
            <p:spPr bwMode="auto">
              <a:xfrm>
                <a:off x="2178050" y="7903746"/>
                <a:ext cx="2133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900" b="1" i="0" u="none" strike="noStrike" cap="none" normalizeH="0" baseline="0" dirty="0">
                    <a:ln>
                      <a:noFill/>
                    </a:ln>
                    <a:solidFill>
                      <a:schemeClr val="tx1"/>
                    </a:solidFill>
                    <a:effectLst/>
                    <a:latin typeface="Arial" panose="020B0604020202020204" pitchFamily="34" charset="0"/>
                  </a:rPr>
                  <a:t>⑤ </a:t>
                </a:r>
                <a:r>
                  <a:rPr kumimoji="0" lang="ja-JP" altLang="ja-JP" sz="900" b="1" i="0" u="none" strike="noStrike" cap="none" normalizeH="0" baseline="0" dirty="0">
                    <a:ln>
                      <a:noFill/>
                    </a:ln>
                    <a:solidFill>
                      <a:schemeClr val="tx1"/>
                    </a:solidFill>
                    <a:effectLst/>
                    <a:latin typeface="Arial" panose="020B0604020202020204" pitchFamily="34" charset="0"/>
                  </a:rPr>
                  <a:t>本会議での議決</a:t>
                </a:r>
                <a:endParaRPr lang="en-US" altLang="ja-JP"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ja-JP" sz="700" dirty="0">
                    <a:latin typeface="BIZ UDPゴシック" panose="020B0400000000000000" pitchFamily="50" charset="-128"/>
                    <a:ea typeface="BIZ UDPゴシック" panose="020B0400000000000000" pitchFamily="50" charset="-128"/>
                  </a:rPr>
                  <a:t>※</a:t>
                </a:r>
                <a:r>
                  <a:rPr kumimoji="0" lang="ja-JP" altLang="ja-JP"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委員会審査を経て「採択」または「不採択」</a:t>
                </a:r>
                <a:r>
                  <a:rPr lang="ja-JP" altLang="en-US" sz="700" dirty="0">
                    <a:latin typeface="BIZ UDPゴシック" panose="020B0400000000000000" pitchFamily="50" charset="-128"/>
                    <a:ea typeface="BIZ UDPゴシック" panose="020B0400000000000000" pitchFamily="50" charset="-128"/>
                  </a:rPr>
                  <a:t>を</a:t>
                </a:r>
                <a:r>
                  <a:rPr kumimoji="0" lang="ja-JP" altLang="ja-JP" sz="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決定</a:t>
                </a:r>
              </a:p>
            </p:txBody>
          </p:sp>
          <p:grpSp>
            <p:nvGrpSpPr>
              <p:cNvPr id="396" name="グループ化 395">
                <a:extLst>
                  <a:ext uri="{FF2B5EF4-FFF2-40B4-BE49-F238E27FC236}">
                    <a16:creationId xmlns:a16="http://schemas.microsoft.com/office/drawing/2014/main" id="{21C4E6DE-924A-4854-E722-20E1BA5B593F}"/>
                  </a:ext>
                </a:extLst>
              </p:cNvPr>
              <p:cNvGrpSpPr/>
              <p:nvPr/>
            </p:nvGrpSpPr>
            <p:grpSpPr>
              <a:xfrm>
                <a:off x="2251021" y="7100102"/>
                <a:ext cx="2130194" cy="758783"/>
                <a:chOff x="2229923" y="7100102"/>
                <a:chExt cx="2130194" cy="758783"/>
              </a:xfrm>
            </p:grpSpPr>
            <p:pic>
              <p:nvPicPr>
                <p:cNvPr id="238" name="図 237">
                  <a:extLst>
                    <a:ext uri="{FF2B5EF4-FFF2-40B4-BE49-F238E27FC236}">
                      <a16:creationId xmlns:a16="http://schemas.microsoft.com/office/drawing/2014/main" id="{3BF581F6-E9E8-3FB9-0816-E121A4EE61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97451" y="7318885"/>
                  <a:ext cx="663629" cy="540000"/>
                </a:xfrm>
                <a:prstGeom prst="rect">
                  <a:avLst/>
                </a:prstGeom>
              </p:spPr>
            </p:pic>
            <p:grpSp>
              <p:nvGrpSpPr>
                <p:cNvPr id="395" name="グループ化 394">
                  <a:extLst>
                    <a:ext uri="{FF2B5EF4-FFF2-40B4-BE49-F238E27FC236}">
                      <a16:creationId xmlns:a16="http://schemas.microsoft.com/office/drawing/2014/main" id="{296C1D9F-B362-63F5-4CCE-76BA779DA74F}"/>
                    </a:ext>
                  </a:extLst>
                </p:cNvPr>
                <p:cNvGrpSpPr/>
                <p:nvPr/>
              </p:nvGrpSpPr>
              <p:grpSpPr>
                <a:xfrm>
                  <a:off x="2229923" y="7100102"/>
                  <a:ext cx="663629" cy="758783"/>
                  <a:chOff x="2381299" y="7100102"/>
                  <a:chExt cx="663629" cy="758783"/>
                </a:xfrm>
              </p:grpSpPr>
              <p:grpSp>
                <p:nvGrpSpPr>
                  <p:cNvPr id="384" name="グループ化 383">
                    <a:extLst>
                      <a:ext uri="{FF2B5EF4-FFF2-40B4-BE49-F238E27FC236}">
                        <a16:creationId xmlns:a16="http://schemas.microsoft.com/office/drawing/2014/main" id="{CF380471-A666-EFB5-D501-03FFF7B44935}"/>
                      </a:ext>
                    </a:extLst>
                  </p:cNvPr>
                  <p:cNvGrpSpPr/>
                  <p:nvPr/>
                </p:nvGrpSpPr>
                <p:grpSpPr>
                  <a:xfrm>
                    <a:off x="2421791" y="7318885"/>
                    <a:ext cx="478899" cy="540000"/>
                    <a:chOff x="2381182" y="7303195"/>
                    <a:chExt cx="478899" cy="540000"/>
                  </a:xfrm>
                </p:grpSpPr>
                <p:pic>
                  <p:nvPicPr>
                    <p:cNvPr id="245" name="図 244">
                      <a:extLst>
                        <a:ext uri="{FF2B5EF4-FFF2-40B4-BE49-F238E27FC236}">
                          <a16:creationId xmlns:a16="http://schemas.microsoft.com/office/drawing/2014/main" id="{3C04A2A0-BB7B-0DE8-28B5-5F66F3BF051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81182" y="7303195"/>
                      <a:ext cx="478899" cy="540000"/>
                    </a:xfrm>
                    <a:prstGeom prst="rect">
                      <a:avLst/>
                    </a:prstGeom>
                  </p:spPr>
                </p:pic>
                <p:sp>
                  <p:nvSpPr>
                    <p:cNvPr id="255" name="楕円 254">
                      <a:extLst>
                        <a:ext uri="{FF2B5EF4-FFF2-40B4-BE49-F238E27FC236}">
                          <a16:creationId xmlns:a16="http://schemas.microsoft.com/office/drawing/2014/main" id="{FC310B85-E540-DA3E-0ADD-3B7E9F040ED6}"/>
                        </a:ext>
                      </a:extLst>
                    </p:cNvPr>
                    <p:cNvSpPr/>
                    <p:nvPr/>
                  </p:nvSpPr>
                  <p:spPr>
                    <a:xfrm>
                      <a:off x="2419021" y="7470775"/>
                      <a:ext cx="73408" cy="73408"/>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Rectangle 1">
                    <a:extLst>
                      <a:ext uri="{FF2B5EF4-FFF2-40B4-BE49-F238E27FC236}">
                        <a16:creationId xmlns:a16="http://schemas.microsoft.com/office/drawing/2014/main" id="{7960DB7D-8202-9797-20D0-4706D98E6DF2}"/>
                      </a:ext>
                    </a:extLst>
                  </p:cNvPr>
                  <p:cNvSpPr>
                    <a:spLocks noChangeArrowheads="1"/>
                  </p:cNvSpPr>
                  <p:nvPr/>
                </p:nvSpPr>
                <p:spPr bwMode="auto">
                  <a:xfrm>
                    <a:off x="2381299" y="7100102"/>
                    <a:ext cx="6636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solidFill>
                          <a:srgbClr val="FF0000"/>
                        </a:solidFill>
                        <a:latin typeface="Arial" panose="020B0604020202020204" pitchFamily="34" charset="0"/>
                      </a:rPr>
                      <a:t>〇採択〇</a:t>
                    </a:r>
                    <a:endParaRPr kumimoji="0" lang="ja-JP" altLang="ja-JP" sz="700"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endParaRPr>
                  </a:p>
                </p:txBody>
              </p:sp>
            </p:grpSp>
            <p:grpSp>
              <p:nvGrpSpPr>
                <p:cNvPr id="394" name="グループ化 393">
                  <a:extLst>
                    <a:ext uri="{FF2B5EF4-FFF2-40B4-BE49-F238E27FC236}">
                      <a16:creationId xmlns:a16="http://schemas.microsoft.com/office/drawing/2014/main" id="{B4ACC78E-137A-42EE-DCBF-BA72D9112CDE}"/>
                    </a:ext>
                  </a:extLst>
                </p:cNvPr>
                <p:cNvGrpSpPr/>
                <p:nvPr/>
              </p:nvGrpSpPr>
              <p:grpSpPr>
                <a:xfrm>
                  <a:off x="3594592" y="7100102"/>
                  <a:ext cx="765525" cy="758783"/>
                  <a:chOff x="3636788" y="7100102"/>
                  <a:chExt cx="765525" cy="758783"/>
                </a:xfrm>
              </p:grpSpPr>
              <p:grpSp>
                <p:nvGrpSpPr>
                  <p:cNvPr id="249" name="グループ化 248">
                    <a:extLst>
                      <a:ext uri="{FF2B5EF4-FFF2-40B4-BE49-F238E27FC236}">
                        <a16:creationId xmlns:a16="http://schemas.microsoft.com/office/drawing/2014/main" id="{AA09D59A-770A-C729-EB36-367C092B3CEA}"/>
                      </a:ext>
                    </a:extLst>
                  </p:cNvPr>
                  <p:cNvGrpSpPr/>
                  <p:nvPr/>
                </p:nvGrpSpPr>
                <p:grpSpPr>
                  <a:xfrm>
                    <a:off x="3641393" y="7318885"/>
                    <a:ext cx="574990" cy="540000"/>
                    <a:chOff x="3603845" y="7318885"/>
                    <a:chExt cx="574990" cy="540000"/>
                  </a:xfrm>
                </p:grpSpPr>
                <p:pic>
                  <p:nvPicPr>
                    <p:cNvPr id="243" name="図 242">
                      <a:extLst>
                        <a:ext uri="{FF2B5EF4-FFF2-40B4-BE49-F238E27FC236}">
                          <a16:creationId xmlns:a16="http://schemas.microsoft.com/office/drawing/2014/main" id="{12F92B35-B3A0-6F81-7BE0-9A32FE2AEF6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99936" y="7318885"/>
                      <a:ext cx="478899" cy="540000"/>
                    </a:xfrm>
                    <a:prstGeom prst="rect">
                      <a:avLst/>
                    </a:prstGeom>
                  </p:spPr>
                </p:pic>
                <p:sp>
                  <p:nvSpPr>
                    <p:cNvPr id="246" name="Rectangle 1">
                      <a:extLst>
                        <a:ext uri="{FF2B5EF4-FFF2-40B4-BE49-F238E27FC236}">
                          <a16:creationId xmlns:a16="http://schemas.microsoft.com/office/drawing/2014/main" id="{0ACB97D3-61DF-5E1B-B1FB-19F99DDDE969}"/>
                        </a:ext>
                      </a:extLst>
                    </p:cNvPr>
                    <p:cNvSpPr>
                      <a:spLocks noChangeArrowheads="1"/>
                    </p:cNvSpPr>
                    <p:nvPr/>
                  </p:nvSpPr>
                  <p:spPr bwMode="auto">
                    <a:xfrm rot="20900900">
                      <a:off x="3603845" y="7384807"/>
                      <a:ext cx="2573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ja-JP" sz="1200" b="1" dirty="0">
                          <a:solidFill>
                            <a:srgbClr val="0070C0"/>
                          </a:solidFill>
                          <a:latin typeface="Arial" panose="020B0604020202020204" pitchFamily="34" charset="0"/>
                        </a:rPr>
                        <a:t>×</a:t>
                      </a:r>
                      <a:endParaRPr kumimoji="0" lang="ja-JP" altLang="ja-JP" sz="1050"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endParaRPr>
                    </a:p>
                  </p:txBody>
                </p:sp>
              </p:grpSp>
              <p:sp>
                <p:nvSpPr>
                  <p:cNvPr id="393" name="Rectangle 1">
                    <a:extLst>
                      <a:ext uri="{FF2B5EF4-FFF2-40B4-BE49-F238E27FC236}">
                        <a16:creationId xmlns:a16="http://schemas.microsoft.com/office/drawing/2014/main" id="{98E32436-A027-825F-8647-6F5C0F9666BC}"/>
                      </a:ext>
                    </a:extLst>
                  </p:cNvPr>
                  <p:cNvSpPr>
                    <a:spLocks noChangeArrowheads="1"/>
                  </p:cNvSpPr>
                  <p:nvPr/>
                </p:nvSpPr>
                <p:spPr bwMode="auto">
                  <a:xfrm>
                    <a:off x="3636788" y="7100102"/>
                    <a:ext cx="7655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ja-JP" sz="900" b="1" dirty="0">
                        <a:solidFill>
                          <a:srgbClr val="0070C0"/>
                        </a:solidFill>
                        <a:latin typeface="Arial" panose="020B0604020202020204" pitchFamily="34" charset="0"/>
                      </a:rPr>
                      <a:t>×</a:t>
                    </a:r>
                    <a:r>
                      <a:rPr lang="ja-JP" altLang="en-US" sz="900" b="1" dirty="0">
                        <a:solidFill>
                          <a:srgbClr val="0070C0"/>
                        </a:solidFill>
                        <a:latin typeface="Arial" panose="020B0604020202020204" pitchFamily="34" charset="0"/>
                      </a:rPr>
                      <a:t>不採択</a:t>
                    </a:r>
                    <a:r>
                      <a:rPr lang="en-US" altLang="ja-JP" sz="900" b="1" dirty="0">
                        <a:solidFill>
                          <a:srgbClr val="0070C0"/>
                        </a:solidFill>
                        <a:latin typeface="Arial" panose="020B0604020202020204" pitchFamily="34" charset="0"/>
                      </a:rPr>
                      <a:t>×</a:t>
                    </a:r>
                    <a:endParaRPr kumimoji="0" lang="ja-JP" altLang="ja-JP" sz="700"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endParaRPr>
                  </a:p>
                </p:txBody>
              </p:sp>
            </p:grpSp>
          </p:grpSp>
        </p:grpSp>
        <p:sp>
          <p:nvSpPr>
            <p:cNvPr id="430" name="Rectangle 1">
              <a:extLst>
                <a:ext uri="{FF2B5EF4-FFF2-40B4-BE49-F238E27FC236}">
                  <a16:creationId xmlns:a16="http://schemas.microsoft.com/office/drawing/2014/main" id="{4B956E48-70C6-1959-8BAF-C41ED46401A5}"/>
                </a:ext>
              </a:extLst>
            </p:cNvPr>
            <p:cNvSpPr>
              <a:spLocks noChangeArrowheads="1"/>
            </p:cNvSpPr>
            <p:nvPr/>
          </p:nvSpPr>
          <p:spPr bwMode="auto">
            <a:xfrm>
              <a:off x="2545619" y="7094869"/>
              <a:ext cx="6016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900" b="1" dirty="0">
                  <a:latin typeface="Arial" panose="020B0604020202020204" pitchFamily="34" charset="0"/>
                </a:rPr>
                <a:t>本会議</a:t>
              </a:r>
              <a:endParaRPr kumimoji="0" lang="ja-JP" altLang="ja-JP" sz="700" i="0" u="none" strike="noStrike" cap="none" normalizeH="0" baseline="0" dirty="0">
                <a:ln>
                  <a:noFill/>
                </a:ln>
                <a:effectLst/>
                <a:latin typeface="BIZ UDゴシック" panose="020B0400000000000000" pitchFamily="49" charset="-128"/>
                <a:ea typeface="BIZ UDゴシック" panose="020B0400000000000000" pitchFamily="49" charset="-128"/>
              </a:endParaRPr>
            </a:p>
          </p:txBody>
        </p:sp>
      </p:grpSp>
      <p:grpSp>
        <p:nvGrpSpPr>
          <p:cNvPr id="452" name="グループ化 451">
            <a:extLst>
              <a:ext uri="{FF2B5EF4-FFF2-40B4-BE49-F238E27FC236}">
                <a16:creationId xmlns:a16="http://schemas.microsoft.com/office/drawing/2014/main" id="{FAD840B2-6B4F-21EF-E60A-1D2074BABC36}"/>
              </a:ext>
            </a:extLst>
          </p:cNvPr>
          <p:cNvGrpSpPr/>
          <p:nvPr/>
        </p:nvGrpSpPr>
        <p:grpSpPr>
          <a:xfrm>
            <a:off x="293943" y="8582660"/>
            <a:ext cx="2631134" cy="265248"/>
            <a:chOff x="293943" y="8623300"/>
            <a:chExt cx="2631134" cy="265248"/>
          </a:xfrm>
        </p:grpSpPr>
        <p:grpSp>
          <p:nvGrpSpPr>
            <p:cNvPr id="439" name="グループ化 438">
              <a:extLst>
                <a:ext uri="{FF2B5EF4-FFF2-40B4-BE49-F238E27FC236}">
                  <a16:creationId xmlns:a16="http://schemas.microsoft.com/office/drawing/2014/main" id="{E5B9FBC9-33EE-161C-2B44-7AD0DD919258}"/>
                </a:ext>
              </a:extLst>
            </p:cNvPr>
            <p:cNvGrpSpPr/>
            <p:nvPr/>
          </p:nvGrpSpPr>
          <p:grpSpPr>
            <a:xfrm>
              <a:off x="293943" y="8623300"/>
              <a:ext cx="993590" cy="265248"/>
              <a:chOff x="3676823" y="8242300"/>
              <a:chExt cx="993590" cy="265248"/>
            </a:xfrm>
          </p:grpSpPr>
          <p:grpSp>
            <p:nvGrpSpPr>
              <p:cNvPr id="435" name="グループ化 434">
                <a:extLst>
                  <a:ext uri="{FF2B5EF4-FFF2-40B4-BE49-F238E27FC236}">
                    <a16:creationId xmlns:a16="http://schemas.microsoft.com/office/drawing/2014/main" id="{C990C73A-DC69-998F-2FBE-38810E5C9CB5}"/>
                  </a:ext>
                </a:extLst>
              </p:cNvPr>
              <p:cNvGrpSpPr/>
              <p:nvPr/>
            </p:nvGrpSpPr>
            <p:grpSpPr>
              <a:xfrm>
                <a:off x="3676823" y="8242300"/>
                <a:ext cx="993590" cy="265248"/>
                <a:chOff x="2766459" y="3834451"/>
                <a:chExt cx="993590" cy="265248"/>
              </a:xfrm>
            </p:grpSpPr>
            <p:sp>
              <p:nvSpPr>
                <p:cNvPr id="436" name="正方形/長方形 435">
                  <a:extLst>
                    <a:ext uri="{FF2B5EF4-FFF2-40B4-BE49-F238E27FC236}">
                      <a16:creationId xmlns:a16="http://schemas.microsoft.com/office/drawing/2014/main" id="{B7EC717A-8E38-3649-4912-95B8D1ED44CA}"/>
                    </a:ext>
                  </a:extLst>
                </p:cNvPr>
                <p:cNvSpPr/>
                <p:nvPr/>
              </p:nvSpPr>
              <p:spPr>
                <a:xfrm>
                  <a:off x="2766459" y="3834451"/>
                  <a:ext cx="993590" cy="265248"/>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7" name="TextBox 77">
                  <a:extLst>
                    <a:ext uri="{FF2B5EF4-FFF2-40B4-BE49-F238E27FC236}">
                      <a16:creationId xmlns:a16="http://schemas.microsoft.com/office/drawing/2014/main" id="{6F5D8EFF-F233-E3A8-3A8C-B90CF116D134}"/>
                    </a:ext>
                  </a:extLst>
                </p:cNvPr>
                <p:cNvSpPr txBox="1"/>
                <p:nvPr/>
              </p:nvSpPr>
              <p:spPr>
                <a:xfrm>
                  <a:off x="2852888" y="3919970"/>
                  <a:ext cx="820732" cy="161583"/>
                </a:xfrm>
                <a:prstGeom prst="rect">
                  <a:avLst/>
                </a:prstGeom>
              </p:spPr>
              <p:txBody>
                <a:bodyPr wrap="square" lIns="0" tIns="0" rIns="0" bIns="0" rtlCol="0" anchor="t">
                  <a:spAutoFit/>
                </a:bodyPr>
                <a:lstStyle/>
                <a:p>
                  <a:pPr algn="ctr"/>
                  <a:r>
                    <a:rPr lang="ja-JP" altLang="en-US" sz="1050" b="1" dirty="0">
                      <a:solidFill>
                        <a:schemeClr val="bg1"/>
                      </a:solidFill>
                      <a:latin typeface="BIZ UDゴシック" panose="020B0400000000000000" pitchFamily="49" charset="-128"/>
                      <a:ea typeface="BIZ UDゴシック" panose="020B0400000000000000" pitchFamily="49" charset="-128"/>
                    </a:rPr>
                    <a:t>野理懇とは？</a:t>
                  </a:r>
                  <a:endParaRPr lang="en-US" altLang="ja-JP" sz="1050" b="1" dirty="0">
                    <a:solidFill>
                      <a:schemeClr val="bg1"/>
                    </a:solidFill>
                    <a:latin typeface="BIZ UDゴシック" panose="020B0400000000000000" pitchFamily="49" charset="-128"/>
                    <a:ea typeface="BIZ UDゴシック" panose="020B0400000000000000" pitchFamily="49" charset="-128"/>
                  </a:endParaRPr>
                </a:p>
              </p:txBody>
            </p:sp>
          </p:grpSp>
          <p:sp>
            <p:nvSpPr>
              <p:cNvPr id="438" name="TextBox 77">
                <a:extLst>
                  <a:ext uri="{FF2B5EF4-FFF2-40B4-BE49-F238E27FC236}">
                    <a16:creationId xmlns:a16="http://schemas.microsoft.com/office/drawing/2014/main" id="{CAC7086A-C10E-09A1-5F17-C2447D893491}"/>
                  </a:ext>
                </a:extLst>
              </p:cNvPr>
              <p:cNvSpPr txBox="1"/>
              <p:nvPr/>
            </p:nvSpPr>
            <p:spPr>
              <a:xfrm>
                <a:off x="3743694" y="8251021"/>
                <a:ext cx="463282" cy="92333"/>
              </a:xfrm>
              <a:prstGeom prst="rect">
                <a:avLst/>
              </a:prstGeom>
            </p:spPr>
            <p:txBody>
              <a:bodyPr wrap="square" lIns="0" tIns="0" rIns="0" bIns="0" rtlCol="0" anchor="t">
                <a:spAutoFit/>
              </a:bodyPr>
              <a:lstStyle/>
              <a:p>
                <a:pPr algn="ctr"/>
                <a:r>
                  <a:rPr lang="ja-JP" altLang="en-US" sz="600" b="1" dirty="0">
                    <a:solidFill>
                      <a:schemeClr val="bg1"/>
                    </a:solidFill>
                    <a:latin typeface="BIZ UDゴシック" panose="020B0400000000000000" pitchFamily="49" charset="-128"/>
                    <a:ea typeface="BIZ UDゴシック" panose="020B0400000000000000" pitchFamily="49" charset="-128"/>
                  </a:rPr>
                  <a:t>ヤ リ コ ン</a:t>
                </a:r>
                <a:endParaRPr lang="en-US" altLang="ja-JP" sz="600" b="1" dirty="0">
                  <a:solidFill>
                    <a:schemeClr val="bg1"/>
                  </a:solidFill>
                  <a:latin typeface="BIZ UDゴシック" panose="020B0400000000000000" pitchFamily="49" charset="-128"/>
                  <a:ea typeface="BIZ UDゴシック" panose="020B0400000000000000" pitchFamily="49" charset="-128"/>
                </a:endParaRPr>
              </a:p>
            </p:txBody>
          </p:sp>
        </p:grpSp>
        <p:sp>
          <p:nvSpPr>
            <p:cNvPr id="442" name="TextBox 77">
              <a:extLst>
                <a:ext uri="{FF2B5EF4-FFF2-40B4-BE49-F238E27FC236}">
                  <a16:creationId xmlns:a16="http://schemas.microsoft.com/office/drawing/2014/main" id="{4B8AEAA6-6229-D74E-3469-BB6CCC5A3725}"/>
                </a:ext>
              </a:extLst>
            </p:cNvPr>
            <p:cNvSpPr txBox="1"/>
            <p:nvPr/>
          </p:nvSpPr>
          <p:spPr>
            <a:xfrm>
              <a:off x="1399582" y="8686675"/>
              <a:ext cx="1525495" cy="138499"/>
            </a:xfrm>
            <a:prstGeom prst="rect">
              <a:avLst/>
            </a:prstGeom>
          </p:spPr>
          <p:txBody>
            <a:bodyPr wrap="square" lIns="0" tIns="0" rIns="0" bIns="0" rtlCol="0" anchor="t">
              <a:spAutoFit/>
            </a:bodyPr>
            <a:lstStyle/>
            <a:p>
              <a:r>
                <a:rPr lang="ja-JP" altLang="en-US" sz="900" b="1" dirty="0">
                  <a:solidFill>
                    <a:srgbClr val="0070C0"/>
                  </a:solidFill>
                  <a:latin typeface="BIZ UDゴシック" panose="020B0400000000000000" pitchFamily="49" charset="-128"/>
                  <a:ea typeface="BIZ UDゴシック" panose="020B0400000000000000" pitchFamily="49" charset="-128"/>
                </a:rPr>
                <a:t>野党の理事だけ</a:t>
              </a:r>
              <a:r>
                <a:rPr lang="ja-JP" altLang="en-US" sz="900" b="1" dirty="0">
                  <a:latin typeface="BIZ UDゴシック" panose="020B0400000000000000" pitchFamily="49" charset="-128"/>
                  <a:ea typeface="BIZ UDゴシック" panose="020B0400000000000000" pitchFamily="49" charset="-128"/>
                </a:rPr>
                <a:t>で開く懇談会</a:t>
              </a:r>
              <a:endParaRPr lang="en-US" altLang="ja-JP" sz="900" b="1" dirty="0">
                <a:latin typeface="BIZ UDゴシック" panose="020B0400000000000000" pitchFamily="49" charset="-128"/>
                <a:ea typeface="BIZ UDゴシック" panose="020B0400000000000000" pitchFamily="49" charset="-128"/>
              </a:endParaRPr>
            </a:p>
          </p:txBody>
        </p:sp>
      </p:grpSp>
      <p:pic>
        <p:nvPicPr>
          <p:cNvPr id="460" name="図 459">
            <a:extLst>
              <a:ext uri="{FF2B5EF4-FFF2-40B4-BE49-F238E27FC236}">
                <a16:creationId xmlns:a16="http://schemas.microsoft.com/office/drawing/2014/main" id="{2B4EEBC4-AA86-C4D7-E499-3AEE58A4F30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9504" y="9233951"/>
            <a:ext cx="720000" cy="720000"/>
          </a:xfrm>
          <a:prstGeom prst="rect">
            <a:avLst/>
          </a:prstGeom>
        </p:spPr>
      </p:pic>
      <p:grpSp>
        <p:nvGrpSpPr>
          <p:cNvPr id="463" name="グループ化 462">
            <a:extLst>
              <a:ext uri="{FF2B5EF4-FFF2-40B4-BE49-F238E27FC236}">
                <a16:creationId xmlns:a16="http://schemas.microsoft.com/office/drawing/2014/main" id="{3CCFCCBF-B7FD-2E45-0615-A420E2C0B168}"/>
              </a:ext>
            </a:extLst>
          </p:cNvPr>
          <p:cNvGrpSpPr/>
          <p:nvPr/>
        </p:nvGrpSpPr>
        <p:grpSpPr>
          <a:xfrm>
            <a:off x="915780" y="8902700"/>
            <a:ext cx="2288429" cy="987720"/>
            <a:chOff x="880220" y="8868506"/>
            <a:chExt cx="2288429" cy="987720"/>
          </a:xfrm>
        </p:grpSpPr>
        <p:sp>
          <p:nvSpPr>
            <p:cNvPr id="462" name="吹き出し: 角を丸めた四角形 461">
              <a:extLst>
                <a:ext uri="{FF2B5EF4-FFF2-40B4-BE49-F238E27FC236}">
                  <a16:creationId xmlns:a16="http://schemas.microsoft.com/office/drawing/2014/main" id="{8B2E04EA-A75B-4BB2-6C53-F373289ACBBC}"/>
                </a:ext>
              </a:extLst>
            </p:cNvPr>
            <p:cNvSpPr/>
            <p:nvPr/>
          </p:nvSpPr>
          <p:spPr>
            <a:xfrm>
              <a:off x="880220" y="8868506"/>
              <a:ext cx="2288429" cy="987720"/>
            </a:xfrm>
            <a:prstGeom prst="wedgeRoundRectCallout">
              <a:avLst>
                <a:gd name="adj1" fmla="val -54131"/>
                <a:gd name="adj2" fmla="val 33574"/>
                <a:gd name="adj3" fmla="val 16667"/>
              </a:avLst>
            </a:prstGeom>
            <a:solidFill>
              <a:schemeClr val="bg1">
                <a:lumMod val="95000"/>
              </a:schemeClr>
            </a:solid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TextBox 77">
              <a:extLst>
                <a:ext uri="{FF2B5EF4-FFF2-40B4-BE49-F238E27FC236}">
                  <a16:creationId xmlns:a16="http://schemas.microsoft.com/office/drawing/2014/main" id="{1CEE5120-8F1F-679E-D169-97DE35B1166F}"/>
                </a:ext>
              </a:extLst>
            </p:cNvPr>
            <p:cNvSpPr txBox="1"/>
            <p:nvPr/>
          </p:nvSpPr>
          <p:spPr>
            <a:xfrm>
              <a:off x="957634" y="8917600"/>
              <a:ext cx="2133600" cy="899605"/>
            </a:xfrm>
            <a:prstGeom prst="rect">
              <a:avLst/>
            </a:prstGeom>
          </p:spPr>
          <p:txBody>
            <a:bodyPr wrap="square" lIns="0" tIns="0" rIns="0" bIns="0" rtlCol="0" anchor="t">
              <a:spAutoFit/>
            </a:bodyPr>
            <a:lstStyle/>
            <a:p>
              <a:pPr>
                <a:lnSpc>
                  <a:spcPts val="1200"/>
                </a:lnSpc>
              </a:pPr>
              <a:r>
                <a:rPr lang="ja-JP" altLang="en-US" sz="800" b="1" dirty="0">
                  <a:latin typeface="BIZ UDゴシック" panose="020B0400000000000000" pitchFamily="49" charset="-128"/>
                  <a:ea typeface="BIZ UDゴシック" panose="020B0400000000000000" pitchFamily="49" charset="-128"/>
                </a:rPr>
                <a:t>各常任委員会・特別委員会・調査会・審査会</a:t>
              </a:r>
              <a:endParaRPr lang="en-US" altLang="ja-JP" sz="800" b="1" dirty="0">
                <a:latin typeface="BIZ UDゴシック" panose="020B0400000000000000" pitchFamily="49" charset="-128"/>
                <a:ea typeface="BIZ UDゴシック" panose="020B0400000000000000" pitchFamily="49" charset="-128"/>
              </a:endParaRPr>
            </a:p>
            <a:p>
              <a:pPr>
                <a:lnSpc>
                  <a:spcPts val="1200"/>
                </a:lnSpc>
              </a:pPr>
              <a:r>
                <a:rPr lang="ja-JP" altLang="en-US" sz="800" b="1" dirty="0">
                  <a:latin typeface="BIZ UDゴシック" panose="020B0400000000000000" pitchFamily="49" charset="-128"/>
                  <a:ea typeface="BIZ UDゴシック" panose="020B0400000000000000" pitchFamily="49" charset="-128"/>
                </a:rPr>
                <a:t>において、委員会運営に必要な人数の理事が</a:t>
              </a:r>
              <a:endParaRPr lang="en-US" altLang="ja-JP" sz="800" b="1" dirty="0">
                <a:latin typeface="BIZ UDゴシック" panose="020B0400000000000000" pitchFamily="49" charset="-128"/>
                <a:ea typeface="BIZ UDゴシック" panose="020B0400000000000000" pitchFamily="49" charset="-128"/>
              </a:endParaRPr>
            </a:p>
            <a:p>
              <a:pPr>
                <a:lnSpc>
                  <a:spcPts val="1200"/>
                </a:lnSpc>
              </a:pPr>
              <a:r>
                <a:rPr lang="ja-JP" altLang="en-US" sz="800" b="1" dirty="0">
                  <a:latin typeface="BIZ UDゴシック" panose="020B0400000000000000" pitchFamily="49" charset="-128"/>
                  <a:ea typeface="BIZ UDゴシック" panose="020B0400000000000000" pitchFamily="49" charset="-128"/>
                </a:rPr>
                <a:t>選任されます。理事のみでおこなう懇談会を「理事懇」といい、</a:t>
              </a:r>
              <a:r>
                <a:rPr lang="ja-JP" altLang="en-US" sz="800" b="1" dirty="0">
                  <a:solidFill>
                    <a:srgbClr val="FF0000"/>
                  </a:solidFill>
                  <a:latin typeface="BIZ UDゴシック" panose="020B0400000000000000" pitchFamily="49" charset="-128"/>
                  <a:ea typeface="BIZ UDゴシック" panose="020B0400000000000000" pitchFamily="49" charset="-128"/>
                </a:rPr>
                <a:t>与党の理事のみ</a:t>
              </a:r>
              <a:r>
                <a:rPr lang="ja-JP" altLang="en-US" sz="800" b="1" dirty="0">
                  <a:latin typeface="BIZ UDゴシック" panose="020B0400000000000000" pitchFamily="49" charset="-128"/>
                  <a:ea typeface="BIZ UDゴシック" panose="020B0400000000000000" pitchFamily="49" charset="-128"/>
                </a:rPr>
                <a:t>の懇談会</a:t>
              </a:r>
              <a:endParaRPr lang="en-US" altLang="ja-JP" sz="800" b="1" dirty="0">
                <a:latin typeface="BIZ UDゴシック" panose="020B0400000000000000" pitchFamily="49" charset="-128"/>
                <a:ea typeface="BIZ UDゴシック" panose="020B0400000000000000" pitchFamily="49" charset="-128"/>
              </a:endParaRPr>
            </a:p>
            <a:p>
              <a:pPr>
                <a:lnSpc>
                  <a:spcPts val="1200"/>
                </a:lnSpc>
              </a:pPr>
              <a:r>
                <a:rPr lang="ja-JP" altLang="en-US" sz="800" b="1" dirty="0">
                  <a:latin typeface="BIZ UDゴシック" panose="020B0400000000000000" pitchFamily="49" charset="-128"/>
                  <a:ea typeface="BIZ UDゴシック" panose="020B0400000000000000" pitchFamily="49" charset="-128"/>
                </a:rPr>
                <a:t>を「</a:t>
              </a:r>
              <a:r>
                <a:rPr lang="ja-JP" altLang="en-US" sz="800" b="1" dirty="0">
                  <a:solidFill>
                    <a:srgbClr val="FF0000"/>
                  </a:solidFill>
                  <a:latin typeface="BIZ UDゴシック" panose="020B0400000000000000" pitchFamily="49" charset="-128"/>
                  <a:ea typeface="BIZ UDゴシック" panose="020B0400000000000000" pitchFamily="49" charset="-128"/>
                </a:rPr>
                <a:t>与理懇</a:t>
              </a:r>
              <a:r>
                <a:rPr lang="ja-JP" altLang="en-US" sz="800" b="1" dirty="0">
                  <a:latin typeface="BIZ UDゴシック" panose="020B0400000000000000" pitchFamily="49" charset="-128"/>
                  <a:ea typeface="BIZ UDゴシック" panose="020B0400000000000000" pitchFamily="49" charset="-128"/>
                </a:rPr>
                <a:t>」、</a:t>
              </a:r>
              <a:r>
                <a:rPr lang="ja-JP" altLang="en-US" sz="800" b="1" dirty="0">
                  <a:solidFill>
                    <a:srgbClr val="0070C0"/>
                  </a:solidFill>
                  <a:latin typeface="BIZ UDゴシック" panose="020B0400000000000000" pitchFamily="49" charset="-128"/>
                  <a:ea typeface="BIZ UDゴシック" panose="020B0400000000000000" pitchFamily="49" charset="-128"/>
                </a:rPr>
                <a:t>野党のみ</a:t>
              </a:r>
              <a:r>
                <a:rPr lang="ja-JP" altLang="en-US" sz="800" b="1" dirty="0">
                  <a:latin typeface="BIZ UDゴシック" panose="020B0400000000000000" pitchFamily="49" charset="-128"/>
                  <a:ea typeface="BIZ UDゴシック" panose="020B0400000000000000" pitchFamily="49" charset="-128"/>
                </a:rPr>
                <a:t>の懇談会を「</a:t>
              </a:r>
              <a:r>
                <a:rPr lang="ja-JP" altLang="en-US" sz="800" b="1" dirty="0">
                  <a:solidFill>
                    <a:srgbClr val="0070C0"/>
                  </a:solidFill>
                  <a:latin typeface="BIZ UDゴシック" panose="020B0400000000000000" pitchFamily="49" charset="-128"/>
                  <a:ea typeface="BIZ UDゴシック" panose="020B0400000000000000" pitchFamily="49" charset="-128"/>
                </a:rPr>
                <a:t>野理懇</a:t>
              </a:r>
              <a:r>
                <a:rPr lang="ja-JP" altLang="en-US" sz="800" b="1" dirty="0">
                  <a:latin typeface="BIZ UDゴシック" panose="020B0400000000000000" pitchFamily="49" charset="-128"/>
                  <a:ea typeface="BIZ UDゴシック" panose="020B0400000000000000" pitchFamily="49" charset="-128"/>
                </a:rPr>
                <a:t>」と言われています！</a:t>
              </a:r>
              <a:endParaRPr lang="en-US" altLang="ja-JP" sz="800" b="1" dirty="0">
                <a:latin typeface="BIZ UDゴシック" panose="020B0400000000000000" pitchFamily="49" charset="-128"/>
                <a:ea typeface="BIZ UDゴシック" panose="020B0400000000000000" pitchFamily="49" charset="-128"/>
              </a:endParaRPr>
            </a:p>
          </p:txBody>
        </p:sp>
      </p:grpSp>
      <p:sp>
        <p:nvSpPr>
          <p:cNvPr id="466" name="TextBox 77">
            <a:extLst>
              <a:ext uri="{FF2B5EF4-FFF2-40B4-BE49-F238E27FC236}">
                <a16:creationId xmlns:a16="http://schemas.microsoft.com/office/drawing/2014/main" id="{3390246B-8CF3-733D-AD25-C8851001481C}"/>
              </a:ext>
            </a:extLst>
          </p:cNvPr>
          <p:cNvSpPr txBox="1"/>
          <p:nvPr/>
        </p:nvSpPr>
        <p:spPr>
          <a:xfrm>
            <a:off x="1179796" y="9524978"/>
            <a:ext cx="348070" cy="61555"/>
          </a:xfrm>
          <a:prstGeom prst="rect">
            <a:avLst/>
          </a:prstGeom>
        </p:spPr>
        <p:txBody>
          <a:bodyPr wrap="square" lIns="0" tIns="0" rIns="0" bIns="0" rtlCol="0" anchor="t">
            <a:spAutoFit/>
          </a:bodyPr>
          <a:lstStyle/>
          <a:p>
            <a:pPr algn="ctr"/>
            <a:r>
              <a:rPr lang="ja-JP" altLang="en-US" sz="400" b="1" dirty="0">
                <a:solidFill>
                  <a:srgbClr val="FF0000"/>
                </a:solidFill>
                <a:latin typeface="BIZ UDゴシック" panose="020B0400000000000000" pitchFamily="49" charset="-128"/>
                <a:ea typeface="BIZ UDゴシック" panose="020B0400000000000000" pitchFamily="49" charset="-128"/>
              </a:rPr>
              <a:t>ヨ リ コ ン</a:t>
            </a:r>
            <a:endParaRPr lang="en-US" altLang="ja-JP" sz="400" b="1" dirty="0">
              <a:solidFill>
                <a:srgbClr val="FF0000"/>
              </a:solidFill>
              <a:latin typeface="BIZ UDゴシック" panose="020B0400000000000000" pitchFamily="49" charset="-128"/>
              <a:ea typeface="BIZ UDゴシック" panose="020B0400000000000000" pitchFamily="49" charset="-128"/>
            </a:endParaRPr>
          </a:p>
        </p:txBody>
      </p:sp>
      <p:sp>
        <p:nvSpPr>
          <p:cNvPr id="467" name="TextBox 77">
            <a:extLst>
              <a:ext uri="{FF2B5EF4-FFF2-40B4-BE49-F238E27FC236}">
                <a16:creationId xmlns:a16="http://schemas.microsoft.com/office/drawing/2014/main" id="{07892B07-53DF-EF0D-A756-032FC9F0EFEE}"/>
              </a:ext>
            </a:extLst>
          </p:cNvPr>
          <p:cNvSpPr txBox="1"/>
          <p:nvPr/>
        </p:nvSpPr>
        <p:spPr>
          <a:xfrm>
            <a:off x="2699454" y="9524141"/>
            <a:ext cx="348070" cy="61555"/>
          </a:xfrm>
          <a:prstGeom prst="rect">
            <a:avLst/>
          </a:prstGeom>
        </p:spPr>
        <p:txBody>
          <a:bodyPr wrap="square" lIns="0" tIns="0" rIns="0" bIns="0" rtlCol="0" anchor="t">
            <a:spAutoFit/>
          </a:bodyPr>
          <a:lstStyle/>
          <a:p>
            <a:pPr algn="ctr"/>
            <a:r>
              <a:rPr lang="ja-JP" altLang="en-US" sz="400" b="1" dirty="0">
                <a:solidFill>
                  <a:srgbClr val="0070C0"/>
                </a:solidFill>
                <a:latin typeface="BIZ UDゴシック" panose="020B0400000000000000" pitchFamily="49" charset="-128"/>
                <a:ea typeface="BIZ UDゴシック" panose="020B0400000000000000" pitchFamily="49" charset="-128"/>
              </a:rPr>
              <a:t>ヤ リ コ ン</a:t>
            </a:r>
            <a:endParaRPr lang="en-US" altLang="ja-JP" sz="400" b="1" dirty="0">
              <a:solidFill>
                <a:srgbClr val="0070C0"/>
              </a:solidFill>
              <a:latin typeface="BIZ UDゴシック" panose="020B0400000000000000" pitchFamily="49" charset="-128"/>
              <a:ea typeface="BIZ UDゴシック" panose="020B0400000000000000" pitchFamily="49" charset="-128"/>
            </a:endParaRPr>
          </a:p>
        </p:txBody>
      </p:sp>
      <p:grpSp>
        <p:nvGrpSpPr>
          <p:cNvPr id="474" name="グループ化 473">
            <a:extLst>
              <a:ext uri="{FF2B5EF4-FFF2-40B4-BE49-F238E27FC236}">
                <a16:creationId xmlns:a16="http://schemas.microsoft.com/office/drawing/2014/main" id="{4CF755DB-DDA8-C37D-3C9C-6993A6EA05FC}"/>
              </a:ext>
            </a:extLst>
          </p:cNvPr>
          <p:cNvGrpSpPr/>
          <p:nvPr/>
        </p:nvGrpSpPr>
        <p:grpSpPr>
          <a:xfrm>
            <a:off x="3321050" y="8277656"/>
            <a:ext cx="3970188" cy="265248"/>
            <a:chOff x="2653241" y="3834451"/>
            <a:chExt cx="1126903" cy="265248"/>
          </a:xfrm>
        </p:grpSpPr>
        <p:sp>
          <p:nvSpPr>
            <p:cNvPr id="475" name="正方形/長方形 474">
              <a:extLst>
                <a:ext uri="{FF2B5EF4-FFF2-40B4-BE49-F238E27FC236}">
                  <a16:creationId xmlns:a16="http://schemas.microsoft.com/office/drawing/2014/main" id="{2DE0FFA5-19EA-BADA-62D9-CA73A280A24D}"/>
                </a:ext>
              </a:extLst>
            </p:cNvPr>
            <p:cNvSpPr/>
            <p:nvPr/>
          </p:nvSpPr>
          <p:spPr>
            <a:xfrm>
              <a:off x="2653241" y="3834451"/>
              <a:ext cx="1126903" cy="265248"/>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6" name="TextBox 77">
              <a:extLst>
                <a:ext uri="{FF2B5EF4-FFF2-40B4-BE49-F238E27FC236}">
                  <a16:creationId xmlns:a16="http://schemas.microsoft.com/office/drawing/2014/main" id="{2633BC22-9944-362F-2124-140341D27CEA}"/>
                </a:ext>
              </a:extLst>
            </p:cNvPr>
            <p:cNvSpPr txBox="1"/>
            <p:nvPr/>
          </p:nvSpPr>
          <p:spPr>
            <a:xfrm>
              <a:off x="2806093" y="3870622"/>
              <a:ext cx="820732" cy="184666"/>
            </a:xfrm>
            <a:prstGeom prst="rect">
              <a:avLst/>
            </a:prstGeom>
          </p:spPr>
          <p:txBody>
            <a:bodyPr wrap="square" lIns="0" tIns="0" rIns="0" bIns="0" rtlCol="0" anchor="t">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意外と説明できない国会用語</a:t>
              </a:r>
              <a:endParaRPr lang="en-US" altLang="ja-JP" sz="1200" b="1" dirty="0">
                <a:solidFill>
                  <a:schemeClr val="bg1"/>
                </a:solidFill>
                <a:latin typeface="BIZ UDゴシック" panose="020B0400000000000000" pitchFamily="49" charset="-128"/>
                <a:ea typeface="BIZ UDゴシック" panose="020B0400000000000000" pitchFamily="49" charset="-128"/>
              </a:endParaRPr>
            </a:p>
          </p:txBody>
        </p:sp>
      </p:grpSp>
      <p:pic>
        <p:nvPicPr>
          <p:cNvPr id="473" name="図 472">
            <a:extLst>
              <a:ext uri="{FF2B5EF4-FFF2-40B4-BE49-F238E27FC236}">
                <a16:creationId xmlns:a16="http://schemas.microsoft.com/office/drawing/2014/main" id="{74936C22-491D-9358-773D-43B18141E3C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783484" y="8217455"/>
            <a:ext cx="360530" cy="360530"/>
          </a:xfrm>
          <a:prstGeom prst="rect">
            <a:avLst/>
          </a:prstGeom>
        </p:spPr>
      </p:pic>
      <p:sp>
        <p:nvSpPr>
          <p:cNvPr id="477" name="TextBox 77">
            <a:extLst>
              <a:ext uri="{FF2B5EF4-FFF2-40B4-BE49-F238E27FC236}">
                <a16:creationId xmlns:a16="http://schemas.microsoft.com/office/drawing/2014/main" id="{D60B64AB-3FAF-E7B8-30F8-B1BB6A49EA35}"/>
              </a:ext>
            </a:extLst>
          </p:cNvPr>
          <p:cNvSpPr txBox="1"/>
          <p:nvPr/>
        </p:nvSpPr>
        <p:spPr>
          <a:xfrm>
            <a:off x="3360042" y="8570840"/>
            <a:ext cx="1942208" cy="153888"/>
          </a:xfrm>
          <a:prstGeom prst="rect">
            <a:avLst/>
          </a:prstGeom>
        </p:spPr>
        <p:txBody>
          <a:bodyPr wrap="square" lIns="0" tIns="0" rIns="0" bIns="0" rtlCol="0" anchor="t">
            <a:spAutoFit/>
          </a:bodyPr>
          <a:lstStyle/>
          <a:p>
            <a:r>
              <a:rPr lang="en-US" altLang="ja-JP" sz="1000" b="1" dirty="0">
                <a:latin typeface="BIZ UDゴシック" panose="020B0400000000000000" pitchFamily="49" charset="-128"/>
                <a:ea typeface="BIZ UDゴシック" panose="020B0400000000000000" pitchFamily="49" charset="-128"/>
              </a:rPr>
              <a:t>Q.</a:t>
            </a:r>
            <a:r>
              <a:rPr lang="ja-JP" altLang="en-US" sz="1000" b="1" dirty="0">
                <a:latin typeface="BIZ UDゴシック" panose="020B0400000000000000" pitchFamily="49" charset="-128"/>
                <a:ea typeface="BIZ UDゴシック" panose="020B0400000000000000" pitchFamily="49" charset="-128"/>
              </a:rPr>
              <a:t>「</a:t>
            </a:r>
            <a:r>
              <a:rPr lang="ja-JP" altLang="en-US" sz="1000" b="1" dirty="0">
                <a:solidFill>
                  <a:srgbClr val="FF0000"/>
                </a:solidFill>
                <a:latin typeface="BIZ UDゴシック" panose="020B0400000000000000" pitchFamily="49" charset="-128"/>
                <a:ea typeface="BIZ UDゴシック" panose="020B0400000000000000" pitchFamily="49" charset="-128"/>
              </a:rPr>
              <a:t>総理</a:t>
            </a:r>
            <a:r>
              <a:rPr lang="ja-JP" altLang="en-US" sz="1000" b="1" dirty="0">
                <a:latin typeface="BIZ UDゴシック" panose="020B0400000000000000" pitchFamily="49" charset="-128"/>
                <a:ea typeface="BIZ UDゴシック" panose="020B0400000000000000" pitchFamily="49" charset="-128"/>
              </a:rPr>
              <a:t>」と「</a:t>
            </a:r>
            <a:r>
              <a:rPr lang="ja-JP" altLang="en-US" sz="1000" b="1" dirty="0">
                <a:solidFill>
                  <a:srgbClr val="0070C0"/>
                </a:solidFill>
                <a:latin typeface="BIZ UDゴシック" panose="020B0400000000000000" pitchFamily="49" charset="-128"/>
                <a:ea typeface="BIZ UDゴシック" panose="020B0400000000000000" pitchFamily="49" charset="-128"/>
              </a:rPr>
              <a:t>首相</a:t>
            </a:r>
            <a:r>
              <a:rPr lang="ja-JP" altLang="en-US" sz="1000" b="1" dirty="0">
                <a:latin typeface="BIZ UDゴシック" panose="020B0400000000000000" pitchFamily="49" charset="-128"/>
                <a:ea typeface="BIZ UDゴシック" panose="020B0400000000000000" pitchFamily="49" charset="-128"/>
              </a:rPr>
              <a:t>」の違いは？</a:t>
            </a:r>
            <a:endParaRPr lang="en-US" altLang="ja-JP" sz="1000" b="1" dirty="0">
              <a:latin typeface="BIZ UDゴシック" panose="020B0400000000000000" pitchFamily="49" charset="-128"/>
              <a:ea typeface="BIZ UDゴシック" panose="020B0400000000000000" pitchFamily="49" charset="-128"/>
            </a:endParaRPr>
          </a:p>
        </p:txBody>
      </p:sp>
      <p:sp>
        <p:nvSpPr>
          <p:cNvPr id="468" name="TextBox 77">
            <a:extLst>
              <a:ext uri="{FF2B5EF4-FFF2-40B4-BE49-F238E27FC236}">
                <a16:creationId xmlns:a16="http://schemas.microsoft.com/office/drawing/2014/main" id="{D82222B4-9AB1-0874-6F2C-A861A30023A3}"/>
              </a:ext>
            </a:extLst>
          </p:cNvPr>
          <p:cNvSpPr txBox="1"/>
          <p:nvPr/>
        </p:nvSpPr>
        <p:spPr>
          <a:xfrm>
            <a:off x="3337560" y="8770763"/>
            <a:ext cx="3926932" cy="1107996"/>
          </a:xfrm>
          <a:prstGeom prst="rect">
            <a:avLst/>
          </a:prstGeom>
        </p:spPr>
        <p:txBody>
          <a:bodyPr wrap="square" lIns="0" tIns="0" rIns="0" bIns="0" rtlCol="0" anchor="t">
            <a:spAutoFit/>
          </a:bodyPr>
          <a:lstStyle/>
          <a:p>
            <a:r>
              <a:rPr lang="ja-JP" altLang="en-US" sz="800" b="1" dirty="0">
                <a:latin typeface="BIZ UDゴシック" panose="020B0400000000000000" pitchFamily="49" charset="-128"/>
                <a:ea typeface="BIZ UDゴシック" panose="020B0400000000000000" pitchFamily="49" charset="-128"/>
              </a:rPr>
              <a:t>「</a:t>
            </a:r>
            <a:r>
              <a:rPr lang="ja-JP" altLang="en-US" sz="800" b="1" dirty="0">
                <a:solidFill>
                  <a:srgbClr val="FF0000"/>
                </a:solidFill>
                <a:latin typeface="BIZ UDゴシック" panose="020B0400000000000000" pitchFamily="49" charset="-128"/>
                <a:ea typeface="BIZ UDゴシック" panose="020B0400000000000000" pitchFamily="49" charset="-128"/>
              </a:rPr>
              <a:t>総理</a:t>
            </a:r>
            <a:r>
              <a:rPr lang="ja-JP" altLang="en-US" sz="800" b="1" dirty="0">
                <a:latin typeface="BIZ UDゴシック" panose="020B0400000000000000" pitchFamily="49" charset="-128"/>
                <a:ea typeface="BIZ UDゴシック" panose="020B0400000000000000" pitchFamily="49" charset="-128"/>
              </a:rPr>
              <a:t>」とは「</a:t>
            </a:r>
            <a:r>
              <a:rPr lang="ja-JP" altLang="en-US" sz="800" b="1" dirty="0">
                <a:solidFill>
                  <a:srgbClr val="FF0000"/>
                </a:solidFill>
                <a:latin typeface="BIZ UDゴシック" panose="020B0400000000000000" pitchFamily="49" charset="-128"/>
                <a:ea typeface="BIZ UDゴシック" panose="020B0400000000000000" pitchFamily="49" charset="-128"/>
              </a:rPr>
              <a:t>内閣総理大臣</a:t>
            </a:r>
            <a:r>
              <a:rPr lang="ja-JP" altLang="en-US" sz="800" b="1" dirty="0">
                <a:latin typeface="BIZ UDゴシック" panose="020B0400000000000000" pitchFamily="49" charset="-128"/>
                <a:ea typeface="BIZ UDゴシック" panose="020B0400000000000000" pitchFamily="49" charset="-128"/>
              </a:rPr>
              <a:t>」の略称。憲法に内閣総理大臣についての規定はありま</a:t>
            </a:r>
            <a:endParaRPr lang="en-US" altLang="ja-JP" sz="800" b="1" dirty="0">
              <a:latin typeface="BIZ UDゴシック" panose="020B0400000000000000" pitchFamily="49" charset="-128"/>
              <a:ea typeface="BIZ UDゴシック" panose="020B0400000000000000" pitchFamily="49" charset="-128"/>
            </a:endParaRPr>
          </a:p>
          <a:p>
            <a:r>
              <a:rPr lang="en-US" altLang="ja-JP" sz="800" b="1" dirty="0">
                <a:latin typeface="BIZ UDゴシック" panose="020B0400000000000000" pitchFamily="49" charset="-128"/>
                <a:ea typeface="BIZ UDゴシック" panose="020B0400000000000000" pitchFamily="49" charset="-128"/>
              </a:rPr>
              <a:t> </a:t>
            </a:r>
            <a:r>
              <a:rPr lang="ja-JP" altLang="en-US" sz="800" b="1" dirty="0">
                <a:latin typeface="BIZ UDゴシック" panose="020B0400000000000000" pitchFamily="49" charset="-128"/>
                <a:ea typeface="BIZ UDゴシック" panose="020B0400000000000000" pitchFamily="49" charset="-128"/>
              </a:rPr>
              <a:t>すが、「首相」の表現はありません。</a:t>
            </a:r>
          </a:p>
          <a:p>
            <a:endParaRPr lang="ja-JP" altLang="en-US" sz="800" b="1" dirty="0">
              <a:latin typeface="BIZ UDゴシック" panose="020B0400000000000000" pitchFamily="49" charset="-128"/>
              <a:ea typeface="BIZ UDゴシック" panose="020B0400000000000000" pitchFamily="49" charset="-128"/>
            </a:endParaRPr>
          </a:p>
          <a:p>
            <a:r>
              <a:rPr lang="ja-JP" altLang="en-US" sz="800" b="1" dirty="0">
                <a:latin typeface="BIZ UDゴシック" panose="020B0400000000000000" pitchFamily="49" charset="-128"/>
                <a:ea typeface="BIZ UDゴシック" panose="020B0400000000000000" pitchFamily="49" charset="-128"/>
              </a:rPr>
              <a:t>「</a:t>
            </a:r>
            <a:r>
              <a:rPr lang="ja-JP" altLang="en-US" sz="800" b="1" dirty="0">
                <a:solidFill>
                  <a:srgbClr val="0070C0"/>
                </a:solidFill>
                <a:latin typeface="BIZ UDゴシック" panose="020B0400000000000000" pitchFamily="49" charset="-128"/>
                <a:ea typeface="BIZ UDゴシック" panose="020B0400000000000000" pitchFamily="49" charset="-128"/>
              </a:rPr>
              <a:t>首相</a:t>
            </a:r>
            <a:r>
              <a:rPr lang="ja-JP" altLang="en-US" sz="800" b="1" dirty="0">
                <a:latin typeface="BIZ UDゴシック" panose="020B0400000000000000" pitchFamily="49" charset="-128"/>
                <a:ea typeface="BIZ UDゴシック" panose="020B0400000000000000" pitchFamily="49" charset="-128"/>
              </a:rPr>
              <a:t>」とは「</a:t>
            </a:r>
            <a:r>
              <a:rPr lang="ja-JP" altLang="en-US" sz="800" b="1" dirty="0">
                <a:solidFill>
                  <a:srgbClr val="0070C0"/>
                </a:solidFill>
                <a:latin typeface="BIZ UDゴシック" panose="020B0400000000000000" pitchFamily="49" charset="-128"/>
                <a:ea typeface="BIZ UDゴシック" panose="020B0400000000000000" pitchFamily="49" charset="-128"/>
              </a:rPr>
              <a:t>行政機関のトップ</a:t>
            </a:r>
            <a:r>
              <a:rPr lang="ja-JP" altLang="en-US" sz="800" b="1" dirty="0">
                <a:latin typeface="BIZ UDゴシック" panose="020B0400000000000000" pitchFamily="49" charset="-128"/>
                <a:ea typeface="BIZ UDゴシック" panose="020B0400000000000000" pitchFamily="49" charset="-128"/>
              </a:rPr>
              <a:t>」の通称。古代中国で君主を支える大臣を「相」と</a:t>
            </a:r>
            <a:endParaRPr lang="en-US" altLang="ja-JP" sz="800" b="1" dirty="0">
              <a:latin typeface="BIZ UDゴシック" panose="020B0400000000000000" pitchFamily="49" charset="-128"/>
              <a:ea typeface="BIZ UDゴシック" panose="020B0400000000000000" pitchFamily="49" charset="-128"/>
            </a:endParaRPr>
          </a:p>
          <a:p>
            <a:r>
              <a:rPr lang="ja-JP" altLang="en-US" sz="800" b="1" dirty="0">
                <a:latin typeface="BIZ UDゴシック" panose="020B0400000000000000" pitchFamily="49" charset="-128"/>
                <a:ea typeface="BIZ UDゴシック" panose="020B0400000000000000" pitchFamily="49" charset="-128"/>
              </a:rPr>
              <a:t> 呼んでいたことから、最上位を意味する「首」と組み合わせて「首相」と呼ばれるよ</a:t>
            </a:r>
            <a:endParaRPr lang="en-US" altLang="ja-JP" sz="800" b="1" dirty="0">
              <a:latin typeface="BIZ UDゴシック" panose="020B0400000000000000" pitchFamily="49" charset="-128"/>
              <a:ea typeface="BIZ UDゴシック" panose="020B0400000000000000" pitchFamily="49" charset="-128"/>
            </a:endParaRPr>
          </a:p>
          <a:p>
            <a:r>
              <a:rPr lang="en-US" altLang="ja-JP" sz="800" b="1" dirty="0">
                <a:latin typeface="BIZ UDゴシック" panose="020B0400000000000000" pitchFamily="49" charset="-128"/>
                <a:ea typeface="BIZ UDゴシック" panose="020B0400000000000000" pitchFamily="49" charset="-128"/>
              </a:rPr>
              <a:t> </a:t>
            </a:r>
            <a:r>
              <a:rPr lang="ja-JP" altLang="en-US" sz="800" b="1" dirty="0">
                <a:latin typeface="BIZ UDゴシック" panose="020B0400000000000000" pitchFamily="49" charset="-128"/>
                <a:ea typeface="BIZ UDゴシック" panose="020B0400000000000000" pitchFamily="49" charset="-128"/>
              </a:rPr>
              <a:t>うになりました。</a:t>
            </a:r>
            <a:endParaRPr lang="en-US" altLang="ja-JP" sz="800" b="1" dirty="0">
              <a:latin typeface="BIZ UDゴシック" panose="020B0400000000000000" pitchFamily="49" charset="-128"/>
              <a:ea typeface="BIZ UDゴシック" panose="020B0400000000000000" pitchFamily="49" charset="-128"/>
            </a:endParaRPr>
          </a:p>
          <a:p>
            <a:endParaRPr lang="en-US" altLang="ja-JP" sz="800" b="1" dirty="0">
              <a:latin typeface="BIZ UDゴシック" panose="020B0400000000000000" pitchFamily="49" charset="-128"/>
              <a:ea typeface="BIZ UDゴシック" panose="020B0400000000000000" pitchFamily="49" charset="-128"/>
            </a:endParaRPr>
          </a:p>
          <a:p>
            <a:r>
              <a:rPr lang="ja-JP" altLang="en-US" sz="800" b="1" dirty="0">
                <a:latin typeface="BIZ UDゴシック" panose="020B0400000000000000" pitchFamily="49" charset="-128"/>
                <a:ea typeface="BIZ UDゴシック" panose="020B0400000000000000" pitchFamily="49" charset="-128"/>
              </a:rPr>
              <a:t>「首相（しゅしょう）」がテレビなどの音声では聞き取りづらいことから、</a:t>
            </a:r>
            <a:r>
              <a:rPr lang="ja-JP" altLang="en-US" sz="800" b="1" u="sng" dirty="0">
                <a:latin typeface="BIZ UDゴシック" panose="020B0400000000000000" pitchFamily="49" charset="-128"/>
                <a:ea typeface="BIZ UDゴシック" panose="020B0400000000000000" pitchFamily="49" charset="-128"/>
              </a:rPr>
              <a:t>特に</a:t>
            </a:r>
            <a:r>
              <a:rPr lang="ja-JP" altLang="en-US" sz="800" b="1" u="sng" dirty="0">
                <a:solidFill>
                  <a:srgbClr val="FF0000"/>
                </a:solidFill>
                <a:latin typeface="BIZ UDゴシック" panose="020B0400000000000000" pitchFamily="49" charset="-128"/>
                <a:ea typeface="BIZ UDゴシック" panose="020B0400000000000000" pitchFamily="49" charset="-128"/>
              </a:rPr>
              <a:t>日本</a:t>
            </a:r>
            <a:endParaRPr lang="en-US" altLang="ja-JP" sz="800" b="1" u="sng" dirty="0">
              <a:solidFill>
                <a:srgbClr val="FF0000"/>
              </a:solidFill>
              <a:latin typeface="BIZ UDゴシック" panose="020B0400000000000000" pitchFamily="49" charset="-128"/>
              <a:ea typeface="BIZ UDゴシック" panose="020B0400000000000000" pitchFamily="49" charset="-128"/>
            </a:endParaRPr>
          </a:p>
          <a:p>
            <a:r>
              <a:rPr lang="en-US" altLang="ja-JP" sz="800" b="1" dirty="0">
                <a:solidFill>
                  <a:srgbClr val="FF0000"/>
                </a:solidFill>
                <a:latin typeface="BIZ UDゴシック" panose="020B0400000000000000" pitchFamily="49" charset="-128"/>
                <a:ea typeface="BIZ UDゴシック" panose="020B0400000000000000" pitchFamily="49" charset="-128"/>
              </a:rPr>
              <a:t> </a:t>
            </a:r>
            <a:r>
              <a:rPr lang="ja-JP" altLang="en-US" sz="800" b="1" u="sng" dirty="0">
                <a:solidFill>
                  <a:srgbClr val="FF0000"/>
                </a:solidFill>
                <a:latin typeface="BIZ UDゴシック" panose="020B0400000000000000" pitchFamily="49" charset="-128"/>
                <a:ea typeface="BIZ UDゴシック" panose="020B0400000000000000" pitchFamily="49" charset="-128"/>
              </a:rPr>
              <a:t>のメディアの文字表記</a:t>
            </a:r>
            <a:r>
              <a:rPr lang="ja-JP" altLang="en-US" sz="800" b="1" u="sng" dirty="0">
                <a:latin typeface="BIZ UDゴシック" panose="020B0400000000000000" pitchFamily="49" charset="-128"/>
                <a:ea typeface="BIZ UDゴシック" panose="020B0400000000000000" pitchFamily="49" charset="-128"/>
              </a:rPr>
              <a:t>では「</a:t>
            </a:r>
            <a:r>
              <a:rPr lang="ja-JP" altLang="en-US" sz="800" b="1" u="sng" dirty="0">
                <a:solidFill>
                  <a:srgbClr val="0070C0"/>
                </a:solidFill>
                <a:latin typeface="BIZ UDゴシック" panose="020B0400000000000000" pitchFamily="49" charset="-128"/>
                <a:ea typeface="BIZ UDゴシック" panose="020B0400000000000000" pitchFamily="49" charset="-128"/>
              </a:rPr>
              <a:t>首相</a:t>
            </a:r>
            <a:r>
              <a:rPr lang="ja-JP" altLang="en-US" sz="800" b="1" u="sng" dirty="0">
                <a:latin typeface="BIZ UDゴシック" panose="020B0400000000000000" pitchFamily="49" charset="-128"/>
                <a:ea typeface="BIZ UDゴシック" panose="020B0400000000000000" pitchFamily="49" charset="-128"/>
              </a:rPr>
              <a:t>」という通称の方が定着してます。</a:t>
            </a:r>
            <a:endParaRPr lang="en-US" altLang="ja-JP" sz="800" b="1" u="sng" dirty="0">
              <a:latin typeface="BIZ UDゴシック" panose="020B0400000000000000" pitchFamily="49" charset="-128"/>
              <a:ea typeface="BIZ UDゴシック" panose="020B0400000000000000" pitchFamily="49" charset="-128"/>
            </a:endParaRPr>
          </a:p>
        </p:txBody>
      </p:sp>
      <p:pic>
        <p:nvPicPr>
          <p:cNvPr id="484" name="図 483">
            <a:extLst>
              <a:ext uri="{FF2B5EF4-FFF2-40B4-BE49-F238E27FC236}">
                <a16:creationId xmlns:a16="http://schemas.microsoft.com/office/drawing/2014/main" id="{B20042CE-5449-01EF-0E4E-E4DC7054D71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445250" y="8220915"/>
            <a:ext cx="360000" cy="360000"/>
          </a:xfrm>
          <a:prstGeom prst="rect">
            <a:avLst/>
          </a:prstGeom>
        </p:spPr>
      </p:pic>
      <p:sp>
        <p:nvSpPr>
          <p:cNvPr id="39" name="二等辺三角形 38">
            <a:extLst>
              <a:ext uri="{FF2B5EF4-FFF2-40B4-BE49-F238E27FC236}">
                <a16:creationId xmlns:a16="http://schemas.microsoft.com/office/drawing/2014/main" id="{0B5081CB-87EA-AB9A-1549-98FED1F5C91C}"/>
              </a:ext>
            </a:extLst>
          </p:cNvPr>
          <p:cNvSpPr/>
          <p:nvPr/>
        </p:nvSpPr>
        <p:spPr>
          <a:xfrm rot="5400000">
            <a:off x="278565" y="7537438"/>
            <a:ext cx="196260" cy="16919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2C662C26-3BE4-8C51-FB85-2065FE73D237}"/>
              </a:ext>
            </a:extLst>
          </p:cNvPr>
          <p:cNvSpPr/>
          <p:nvPr/>
        </p:nvSpPr>
        <p:spPr>
          <a:xfrm rot="5400000">
            <a:off x="1690525" y="7537438"/>
            <a:ext cx="196260" cy="16919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二等辺三角形 51">
            <a:extLst>
              <a:ext uri="{FF2B5EF4-FFF2-40B4-BE49-F238E27FC236}">
                <a16:creationId xmlns:a16="http://schemas.microsoft.com/office/drawing/2014/main" id="{C6A7226D-2742-09C4-EE83-081B65C902E5}"/>
              </a:ext>
            </a:extLst>
          </p:cNvPr>
          <p:cNvSpPr/>
          <p:nvPr/>
        </p:nvSpPr>
        <p:spPr>
          <a:xfrm rot="5400000">
            <a:off x="4298115" y="6278494"/>
            <a:ext cx="196260" cy="16919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541E973C-0C82-0521-B323-C6790743A358}"/>
              </a:ext>
            </a:extLst>
          </p:cNvPr>
          <p:cNvSpPr/>
          <p:nvPr/>
        </p:nvSpPr>
        <p:spPr>
          <a:xfrm rot="5400000">
            <a:off x="3903373" y="7537438"/>
            <a:ext cx="196260" cy="16919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a:extLst>
              <a:ext uri="{FF2B5EF4-FFF2-40B4-BE49-F238E27FC236}">
                <a16:creationId xmlns:a16="http://schemas.microsoft.com/office/drawing/2014/main" id="{B3356B45-14E4-BF58-ECBB-46797028F744}"/>
              </a:ext>
            </a:extLst>
          </p:cNvPr>
          <p:cNvSpPr/>
          <p:nvPr/>
        </p:nvSpPr>
        <p:spPr>
          <a:xfrm rot="5400000">
            <a:off x="1707315" y="6278494"/>
            <a:ext cx="196260" cy="169190"/>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9" name="グループ化 448">
            <a:extLst>
              <a:ext uri="{FF2B5EF4-FFF2-40B4-BE49-F238E27FC236}">
                <a16:creationId xmlns:a16="http://schemas.microsoft.com/office/drawing/2014/main" id="{626C8E83-9E95-4C87-E301-50FF748DBBCB}"/>
              </a:ext>
            </a:extLst>
          </p:cNvPr>
          <p:cNvGrpSpPr/>
          <p:nvPr/>
        </p:nvGrpSpPr>
        <p:grpSpPr>
          <a:xfrm>
            <a:off x="5146395" y="6356463"/>
            <a:ext cx="460655" cy="409811"/>
            <a:chOff x="5070698" y="6356463"/>
            <a:chExt cx="460655" cy="409811"/>
          </a:xfrm>
        </p:grpSpPr>
        <p:pic>
          <p:nvPicPr>
            <p:cNvPr id="61" name="図 60">
              <a:extLst>
                <a:ext uri="{FF2B5EF4-FFF2-40B4-BE49-F238E27FC236}">
                  <a16:creationId xmlns:a16="http://schemas.microsoft.com/office/drawing/2014/main" id="{3DFA3BC4-E00D-CE14-905B-CB8CAD800B5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16568" y="6518178"/>
              <a:ext cx="302060" cy="248096"/>
            </a:xfrm>
            <a:prstGeom prst="rect">
              <a:avLst/>
            </a:prstGeom>
          </p:spPr>
        </p:pic>
        <p:sp>
          <p:nvSpPr>
            <p:cNvPr id="62" name="Rectangle 1">
              <a:extLst>
                <a:ext uri="{FF2B5EF4-FFF2-40B4-BE49-F238E27FC236}">
                  <a16:creationId xmlns:a16="http://schemas.microsoft.com/office/drawing/2014/main" id="{AA41C1DD-F4A0-8786-A573-09D3A3C192B4}"/>
                </a:ext>
              </a:extLst>
            </p:cNvPr>
            <p:cNvSpPr>
              <a:spLocks noChangeArrowheads="1"/>
            </p:cNvSpPr>
            <p:nvPr/>
          </p:nvSpPr>
          <p:spPr bwMode="auto">
            <a:xfrm>
              <a:off x="5070698" y="6356463"/>
              <a:ext cx="4606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ja-JP" altLang="en-US" sz="600" b="1" dirty="0">
                  <a:solidFill>
                    <a:srgbClr val="0070C0"/>
                  </a:solidFill>
                  <a:latin typeface="BIZ UDゴシック" panose="020B0400000000000000" pitchFamily="49" charset="-128"/>
                  <a:ea typeface="BIZ UDゴシック" panose="020B0400000000000000" pitchFamily="49" charset="-128"/>
                </a:rPr>
                <a:t>請願書</a:t>
              </a:r>
              <a:endParaRPr kumimoji="0" lang="ja-JP" altLang="ja-JP" sz="600" b="1"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392434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05BE6-5288-43F3-A40A-2466846BBEC7}">
  <ds:schemaRefs>
    <ds:schemaRef ds:uri="http://schemas.microsoft.com/sharepoint/v3/contenttype/forms"/>
  </ds:schemaRefs>
</ds:datastoreItem>
</file>

<file path=customXml/itemProps2.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17371</TotalTime>
  <Words>1354</Words>
  <Application>Microsoft Office PowerPoint</Application>
  <PresentationFormat>ユーザー設定</PresentationFormat>
  <Paragraphs>158</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Calibri</vt:lpstr>
      <vt:lpstr>UD デジタル 教科書体 NK</vt:lpstr>
      <vt:lpstr>HGS創英角ｺﾞｼｯｸUB</vt:lpstr>
      <vt:lpstr>Microsoft YaHei UI</vt:lpstr>
      <vt:lpstr>HG創英角ｺﾞｼｯｸUB</vt:lpstr>
      <vt:lpstr>Yu Gothic UI</vt:lpstr>
      <vt:lpstr>BIZ UDPゴシック</vt:lpstr>
      <vt:lpstr>Rounded M+ Bold</vt:lpstr>
      <vt:lpstr>Arial</vt:lpstr>
      <vt:lpstr>BIZ UDゴシック</vt:lpstr>
      <vt:lpstr>HGP創英角ｺﾞｼｯｸUB</vt:lpstr>
      <vt:lpstr>BIZ UDゴシック</vt:lpstr>
      <vt:lpstr>游ゴシック</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参議院第１７総支部 立憲民主党</cp:lastModifiedBy>
  <cp:revision>249</cp:revision>
  <cp:lastPrinted>2025-11-18T08:55:33Z</cp:lastPrinted>
  <dcterms:created xsi:type="dcterms:W3CDTF">2006-08-16T00:00:00Z</dcterms:created>
  <dcterms:modified xsi:type="dcterms:W3CDTF">2025-11-20T02:57:12Z</dcterms:modified>
  <dc:identifier>DAGCijUpT20</dc:identifier>
</cp:coreProperties>
</file>