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6"/>
  </p:notesMasterIdLst>
  <p:sldIdLst>
    <p:sldId id="287" r:id="rId4"/>
    <p:sldId id="292" r:id="rId5"/>
  </p:sldIdLst>
  <p:sldSz cx="7556500" cy="10693400"/>
  <p:notesSz cx="6794500" cy="9931400"/>
  <p:embeddedFontLst>
    <p:embeddedFont>
      <p:font typeface="BIZ UDPゴシック" panose="020B0400000000000000" pitchFamily="50" charset="-128"/>
      <p:regular r:id="rId7"/>
      <p:bold r:id="rId8"/>
    </p:embeddedFont>
    <p:embeddedFont>
      <p:font typeface="HGPｺﾞｼｯｸE" panose="020B0900000000000000" pitchFamily="50" charset="-128"/>
      <p:regular r:id="rId9"/>
    </p:embeddedFont>
    <p:embeddedFont>
      <p:font typeface="Segoe UI Black" panose="020B0A02040204020203" pitchFamily="34" charset="0"/>
      <p:bold r:id="rId10"/>
      <p:boldItalic r:id="rId11"/>
    </p:embeddedFont>
    <p:embeddedFont>
      <p:font typeface="Yu Gothic UI" panose="020B0500000000000000" pitchFamily="50" charset="-128"/>
      <p:regular r:id="rId12"/>
      <p:bold r:id="rId13"/>
    </p:embeddedFont>
    <p:embeddedFont>
      <p:font typeface="Yu Gothic UI Semilight" panose="020B0400000000000000" pitchFamily="50" charset="-128"/>
      <p:regular r:id="rId14"/>
    </p:embeddedFont>
    <p:embeddedFont>
      <p:font typeface="游ゴシック" panose="020B0400000000000000" pitchFamily="50" charset="-128"/>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2AA977BC-5CA6-4EEE-9BB7-626363C66DBE}">
          <p14:sldIdLst>
            <p14:sldId id="287"/>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95BBD-008A-64F0-273F-C5574F853E85}" name="田畑 智哉" initials="智田" userId="S::t.tabata@jam-union.jp::76c0089d-5842-4717-99bf-a496d18859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平田 慎太郎" initials="平田" lastIdx="1" clrIdx="0">
    <p:extLst>
      <p:ext uri="{19B8F6BF-5375-455C-9EA6-DF929625EA0E}">
        <p15:presenceInfo xmlns:p15="http://schemas.microsoft.com/office/powerpoint/2012/main" userId="S-1-5-21-1474818069-3981418311-2407823682-7764" providerId="AD"/>
      </p:ext>
    </p:extLst>
  </p:cmAuthor>
  <p:cmAuthor id="2" name="参議院第１７総支部 立憲民主党" initials="参立" lastIdx="2" clrIdx="1">
    <p:extLst>
      <p:ext uri="{19B8F6BF-5375-455C-9EA6-DF929625EA0E}">
        <p15:presenceInfo xmlns:p15="http://schemas.microsoft.com/office/powerpoint/2012/main" userId="81dcfb978150cb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04"/>
    <a:srgbClr val="FF0066"/>
    <a:srgbClr val="FFE5FF"/>
    <a:srgbClr val="FFFFCC"/>
    <a:srgbClr val="DE2910"/>
    <a:srgbClr val="F66620"/>
    <a:srgbClr val="555555"/>
    <a:srgbClr val="B9ECDE"/>
    <a:srgbClr val="99E4CE"/>
    <a:srgbClr val="0A8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83688" autoAdjust="0"/>
  </p:normalViewPr>
  <p:slideViewPr>
    <p:cSldViewPr>
      <p:cViewPr varScale="1">
        <p:scale>
          <a:sx n="73" d="100"/>
          <a:sy n="73" d="100"/>
        </p:scale>
        <p:origin x="3138" y="84"/>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3918" cy="497278"/>
          </a:xfrm>
          <a:prstGeom prst="rect">
            <a:avLst/>
          </a:prstGeom>
        </p:spPr>
        <p:txBody>
          <a:bodyPr vert="horz" lIns="90445" tIns="45223" rIns="90445" bIns="4522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016" y="0"/>
            <a:ext cx="2943918" cy="497278"/>
          </a:xfrm>
          <a:prstGeom prst="rect">
            <a:avLst/>
          </a:prstGeom>
        </p:spPr>
        <p:txBody>
          <a:bodyPr vert="horz" lIns="90445" tIns="45223" rIns="90445" bIns="45223" rtlCol="0"/>
          <a:lstStyle>
            <a:lvl1pPr algn="r">
              <a:defRPr sz="1200"/>
            </a:lvl1pPr>
          </a:lstStyle>
          <a:p>
            <a:fld id="{2F8122F1-959C-4C60-87D0-C2D68F5D207B}" type="datetimeFigureOut">
              <a:rPr kumimoji="1" lang="ja-JP" altLang="en-US" smtClean="0"/>
              <a:t>2026/2/4</a:t>
            </a:fld>
            <a:endParaRPr kumimoji="1" lang="ja-JP" altLang="en-US"/>
          </a:p>
        </p:txBody>
      </p:sp>
      <p:sp>
        <p:nvSpPr>
          <p:cNvPr id="4" name="スライド イメージ プレースホルダー 3"/>
          <p:cNvSpPr>
            <a:spLocks noGrp="1" noRot="1" noChangeAspect="1"/>
          </p:cNvSpPr>
          <p:nvPr>
            <p:ph type="sldImg" idx="2"/>
          </p:nvPr>
        </p:nvSpPr>
        <p:spPr>
          <a:xfrm>
            <a:off x="2212975" y="1241425"/>
            <a:ext cx="2368550" cy="3352800"/>
          </a:xfrm>
          <a:prstGeom prst="rect">
            <a:avLst/>
          </a:prstGeom>
          <a:noFill/>
          <a:ln w="12700">
            <a:solidFill>
              <a:prstClr val="black"/>
            </a:solidFill>
          </a:ln>
        </p:spPr>
        <p:txBody>
          <a:bodyPr vert="horz" lIns="90445" tIns="45223" rIns="90445" bIns="45223" rtlCol="0" anchor="ctr"/>
          <a:lstStyle/>
          <a:p>
            <a:endParaRPr lang="ja-JP" altLang="en-US"/>
          </a:p>
        </p:txBody>
      </p:sp>
      <p:sp>
        <p:nvSpPr>
          <p:cNvPr id="5" name="ノート プレースホルダー 4"/>
          <p:cNvSpPr>
            <a:spLocks noGrp="1"/>
          </p:cNvSpPr>
          <p:nvPr>
            <p:ph type="body" sz="quarter" idx="3"/>
          </p:nvPr>
        </p:nvSpPr>
        <p:spPr>
          <a:xfrm>
            <a:off x="679609" y="4779224"/>
            <a:ext cx="5435287" cy="3910557"/>
          </a:xfrm>
          <a:prstGeom prst="rect">
            <a:avLst/>
          </a:prstGeom>
        </p:spPr>
        <p:txBody>
          <a:bodyPr vert="horz" lIns="90445" tIns="45223" rIns="90445" bIns="452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4122"/>
            <a:ext cx="2943918" cy="497278"/>
          </a:xfrm>
          <a:prstGeom prst="rect">
            <a:avLst/>
          </a:prstGeom>
        </p:spPr>
        <p:txBody>
          <a:bodyPr vert="horz" lIns="90445" tIns="45223" rIns="90445" bIns="452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016" y="9434122"/>
            <a:ext cx="2943918" cy="497278"/>
          </a:xfrm>
          <a:prstGeom prst="rect">
            <a:avLst/>
          </a:prstGeom>
        </p:spPr>
        <p:txBody>
          <a:bodyPr vert="horz" lIns="90445" tIns="45223" rIns="90445" bIns="45223"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F5F0C-E573-ED82-39E9-7489AE7B4C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281ACA-078D-173F-849E-CE2AFBF211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842A0D-FAB8-5F78-B407-95A9F22F1A3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766D933-C92C-98BF-8A24-39BE4CCDC020}"/>
              </a:ext>
            </a:extLst>
          </p:cNvPr>
          <p:cNvSpPr>
            <a:spLocks noGrp="1"/>
          </p:cNvSpPr>
          <p:nvPr>
            <p:ph type="sldNum" sz="quarter" idx="10"/>
          </p:nvPr>
        </p:nvSpPr>
        <p:spPr/>
        <p:txBody>
          <a:bodyPr/>
          <a:lstStyle/>
          <a:p>
            <a:pPr defTabSz="914332">
              <a:defRPr/>
            </a:pPr>
            <a:fld id="{26A2C6D3-792E-43F8-BE28-340B7046B34A}" type="slidenum">
              <a:rPr kumimoji="1" lang="ja-JP" altLang="en-US">
                <a:solidFill>
                  <a:prstClr val="black"/>
                </a:solidFill>
                <a:latin typeface="游ゴシック" panose="020F0502020204030204"/>
                <a:ea typeface="游ゴシック" panose="020B0400000000000000" pitchFamily="50" charset="-128"/>
              </a:rPr>
              <a:pPr defTabSz="914332">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2314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3A9A6-1E01-3CED-B77E-F88C1A0FD2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BDDADF-B77F-E95E-CD75-F8E01231A55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E0832F-62DE-2491-71A7-EA9FDEB95D2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44B5C2A-8D20-57D5-22A0-2D42DD0447FC}"/>
              </a:ext>
            </a:extLst>
          </p:cNvPr>
          <p:cNvSpPr>
            <a:spLocks noGrp="1"/>
          </p:cNvSpPr>
          <p:nvPr>
            <p:ph type="sldNum" sz="quarter" idx="5"/>
          </p:nvPr>
        </p:nvSpPr>
        <p:spPr/>
        <p:txBody>
          <a:bodyPr/>
          <a:lstStyle/>
          <a:p>
            <a:pPr defTabSz="904457">
              <a:defRPr/>
            </a:pPr>
            <a:fld id="{26A2C6D3-792E-43F8-BE28-340B7046B34A}" type="slidenum">
              <a:rPr kumimoji="1" lang="ja-JP" altLang="en-US">
                <a:solidFill>
                  <a:prstClr val="black"/>
                </a:solidFill>
                <a:latin typeface="游ゴシック" panose="020F0502020204030204"/>
                <a:ea typeface="游ゴシック" panose="020B0400000000000000" pitchFamily="50" charset="-128"/>
              </a:rPr>
              <a:pPr defTabSz="904457">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362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jpeg"/><Relationship Id="rId15" Type="http://schemas.openxmlformats.org/officeDocument/2006/relationships/image" Target="../media/image22.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B6D5B-8798-5F1B-6487-4C9988A37E6E}"/>
            </a:ext>
          </a:extLst>
        </p:cNvPr>
        <p:cNvGrpSpPr/>
        <p:nvPr/>
      </p:nvGrpSpPr>
      <p:grpSpPr>
        <a:xfrm>
          <a:off x="0" y="0"/>
          <a:ext cx="0" cy="0"/>
          <a:chOff x="0" y="0"/>
          <a:chExt cx="0" cy="0"/>
        </a:xfrm>
      </p:grpSpPr>
      <p:sp>
        <p:nvSpPr>
          <p:cNvPr id="1074" name="吹き出し: 四角形 1073">
            <a:extLst>
              <a:ext uri="{FF2B5EF4-FFF2-40B4-BE49-F238E27FC236}">
                <a16:creationId xmlns:a16="http://schemas.microsoft.com/office/drawing/2014/main" id="{964C2687-B18A-5F12-D0DE-F4F20BB702FA}"/>
              </a:ext>
            </a:extLst>
          </p:cNvPr>
          <p:cNvSpPr/>
          <p:nvPr/>
        </p:nvSpPr>
        <p:spPr>
          <a:xfrm>
            <a:off x="3321697" y="8674268"/>
            <a:ext cx="3773161" cy="688469"/>
          </a:xfrm>
          <a:prstGeom prst="wedgeRectCallout">
            <a:avLst>
              <a:gd name="adj1" fmla="val 50928"/>
              <a:gd name="adj2" fmla="val 48775"/>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正方形/長方形 1051">
            <a:extLst>
              <a:ext uri="{FF2B5EF4-FFF2-40B4-BE49-F238E27FC236}">
                <a16:creationId xmlns:a16="http://schemas.microsoft.com/office/drawing/2014/main" id="{FB9C469F-37DE-D3DC-5362-6DC4C0AE0F7D}"/>
              </a:ext>
            </a:extLst>
          </p:cNvPr>
          <p:cNvSpPr/>
          <p:nvPr/>
        </p:nvSpPr>
        <p:spPr>
          <a:xfrm>
            <a:off x="3263897" y="7914736"/>
            <a:ext cx="4292603" cy="75294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9" name="図 148">
            <a:extLst>
              <a:ext uri="{FF2B5EF4-FFF2-40B4-BE49-F238E27FC236}">
                <a16:creationId xmlns:a16="http://schemas.microsoft.com/office/drawing/2014/main" id="{B57D03E6-6B52-49B5-4029-24777488E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0" y="7727950"/>
            <a:ext cx="2965447" cy="2224085"/>
          </a:xfrm>
          <a:prstGeom prst="rect">
            <a:avLst/>
          </a:prstGeom>
        </p:spPr>
      </p:pic>
      <p:sp>
        <p:nvSpPr>
          <p:cNvPr id="120" name="正方形/長方形 119">
            <a:extLst>
              <a:ext uri="{FF2B5EF4-FFF2-40B4-BE49-F238E27FC236}">
                <a16:creationId xmlns:a16="http://schemas.microsoft.com/office/drawing/2014/main" id="{23A3EE04-7064-F571-5ACF-32CF1FC2935F}"/>
              </a:ext>
            </a:extLst>
          </p:cNvPr>
          <p:cNvSpPr/>
          <p:nvPr/>
        </p:nvSpPr>
        <p:spPr>
          <a:xfrm>
            <a:off x="0" y="5512772"/>
            <a:ext cx="3775633" cy="13237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C89012B4-9873-4EE0-469F-70C78EFDC1AE}"/>
              </a:ext>
            </a:extLst>
          </p:cNvPr>
          <p:cNvSpPr/>
          <p:nvPr/>
        </p:nvSpPr>
        <p:spPr>
          <a:xfrm>
            <a:off x="3775632" y="5558980"/>
            <a:ext cx="3782617" cy="127757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9404998D-EF45-9375-4402-63959A3541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53"/>
            <a:ext cx="7556500" cy="5047171"/>
          </a:xfrm>
          <a:prstGeom prst="rect">
            <a:avLst/>
          </a:prstGeom>
        </p:spPr>
      </p:pic>
      <p:sp>
        <p:nvSpPr>
          <p:cNvPr id="112" name="正方形/長方形 111">
            <a:extLst>
              <a:ext uri="{FF2B5EF4-FFF2-40B4-BE49-F238E27FC236}">
                <a16:creationId xmlns:a16="http://schemas.microsoft.com/office/drawing/2014/main" id="{47FDA8FD-5923-A03C-56A4-47D6826A11CC}"/>
              </a:ext>
            </a:extLst>
          </p:cNvPr>
          <p:cNvSpPr/>
          <p:nvPr/>
        </p:nvSpPr>
        <p:spPr>
          <a:xfrm>
            <a:off x="11943" y="4024121"/>
            <a:ext cx="7546308" cy="1008557"/>
          </a:xfrm>
          <a:prstGeom prst="rect">
            <a:avLst/>
          </a:prstGeom>
          <a:solidFill>
            <a:schemeClr val="tx1">
              <a:lumMod val="85000"/>
              <a:lumOff val="1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0BD09E2B-C673-1624-5771-AD6B010B861F}"/>
              </a:ext>
            </a:extLst>
          </p:cNvPr>
          <p:cNvSpPr/>
          <p:nvPr/>
        </p:nvSpPr>
        <p:spPr>
          <a:xfrm>
            <a:off x="-4832350" y="187579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AC3966CD-EF12-5A0A-2DA9-B56F7BE76C26}"/>
              </a:ext>
            </a:extLst>
          </p:cNvPr>
          <p:cNvSpPr/>
          <p:nvPr/>
        </p:nvSpPr>
        <p:spPr>
          <a:xfrm>
            <a:off x="-5130800" y="-85979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8BD1C1C8-702A-67B4-321F-C06912937A1E}"/>
              </a:ext>
            </a:extLst>
          </p:cNvPr>
          <p:cNvSpPr txBox="1"/>
          <p:nvPr/>
        </p:nvSpPr>
        <p:spPr>
          <a:xfrm>
            <a:off x="282917" y="4051300"/>
            <a:ext cx="6990661" cy="755452"/>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郡山りょう（</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Ryo Koriyama)</a:t>
            </a:r>
          </a:p>
          <a:p>
            <a:r>
              <a:rPr lang="en-US" altLang="ja-JP" sz="1200" dirty="0">
                <a:solidFill>
                  <a:schemeClr val="bg1"/>
                </a:solidFill>
                <a:latin typeface="Yu Gothic UI Semilight" panose="020B0400000000000000" pitchFamily="50" charset="-128"/>
                <a:ea typeface="Yu Gothic UI Semilight" panose="020B0400000000000000" pitchFamily="50" charset="-128"/>
              </a:rPr>
              <a:t>1974</a:t>
            </a:r>
            <a:r>
              <a:rPr lang="ja-JP" altLang="en-US" sz="1200" dirty="0">
                <a:solidFill>
                  <a:schemeClr val="bg1"/>
                </a:solidFill>
                <a:latin typeface="Yu Gothic UI Semilight" panose="020B0400000000000000" pitchFamily="50" charset="-128"/>
                <a:ea typeface="Yu Gothic UI Semilight" panose="020B0400000000000000" pitchFamily="50" charset="-128"/>
              </a:rPr>
              <a:t>年熊本県人吉市生まれ。熊本県立多良木高等学校卒業後、武蔵精密工業株式会社に入社し、</a:t>
            </a:r>
            <a:r>
              <a:rPr lang="zh-TW" altLang="en-US" sz="1200" dirty="0">
                <a:solidFill>
                  <a:schemeClr val="bg1"/>
                </a:solidFill>
                <a:latin typeface="Yu Gothic UI Semilight" panose="020B0400000000000000" pitchFamily="50" charset="-128"/>
                <a:ea typeface="Yu Gothic UI Semilight" panose="020B0400000000000000" pitchFamily="50" charset="-128"/>
              </a:rPr>
              <a:t>武蔵精密労働組合</a:t>
            </a:r>
            <a:r>
              <a:rPr lang="ja-JP" altLang="en-US" sz="1200" dirty="0">
                <a:solidFill>
                  <a:schemeClr val="bg1"/>
                </a:solidFill>
                <a:latin typeface="Yu Gothic UI Semilight" panose="020B0400000000000000" pitchFamily="50" charset="-128"/>
                <a:ea typeface="Yu Gothic UI Semilight" panose="020B0400000000000000" pitchFamily="50" charset="-128"/>
              </a:rPr>
              <a:t>執行委員長、書記長などを歴任。</a:t>
            </a:r>
            <a:r>
              <a:rPr lang="en-US" altLang="ja-JP" sz="1200" dirty="0">
                <a:solidFill>
                  <a:schemeClr val="bg1"/>
                </a:solidFill>
                <a:latin typeface="Yu Gothic UI Semilight" panose="020B0400000000000000" pitchFamily="50" charset="-128"/>
                <a:ea typeface="Yu Gothic UI Semilight" panose="020B0400000000000000" pitchFamily="50" charset="-128"/>
              </a:rPr>
              <a:t>2023</a:t>
            </a:r>
            <a:r>
              <a:rPr lang="ja-JP" altLang="en-US" sz="1200" dirty="0">
                <a:solidFill>
                  <a:schemeClr val="bg1"/>
                </a:solidFill>
                <a:latin typeface="Yu Gothic UI Semilight" panose="020B0400000000000000" pitchFamily="50" charset="-128"/>
                <a:ea typeface="Yu Gothic UI Semilight" panose="020B0400000000000000" pitchFamily="50" charset="-128"/>
              </a:rPr>
              <a:t>年に</a:t>
            </a:r>
            <a:r>
              <a:rPr lang="en-US" altLang="ja-JP" sz="1200" dirty="0">
                <a:solidFill>
                  <a:schemeClr val="bg1"/>
                </a:solidFill>
                <a:latin typeface="Yu Gothic UI Semilight" panose="020B0400000000000000" pitchFamily="50" charset="-128"/>
                <a:ea typeface="Yu Gothic UI Semilight" panose="020B0400000000000000" pitchFamily="50" charset="-128"/>
              </a:rPr>
              <a:t>JAM</a:t>
            </a:r>
            <a:r>
              <a:rPr lang="ja-JP" altLang="en-US" sz="1200" dirty="0">
                <a:solidFill>
                  <a:schemeClr val="bg1"/>
                </a:solidFill>
                <a:latin typeface="Yu Gothic UI Semilight" panose="020B0400000000000000" pitchFamily="50" charset="-128"/>
                <a:ea typeface="Yu Gothic UI Semilight" panose="020B0400000000000000" pitchFamily="50" charset="-128"/>
              </a:rPr>
              <a:t>・基幹労連の候補予定者に決定。 </a:t>
            </a:r>
            <a:r>
              <a:rPr lang="en-US" altLang="ja-JP" sz="1200" dirty="0">
                <a:solidFill>
                  <a:schemeClr val="bg1"/>
                </a:solidFill>
                <a:latin typeface="Yu Gothic UI Semilight" panose="020B0400000000000000" pitchFamily="50" charset="-128"/>
                <a:ea typeface="Yu Gothic UI Semilight" panose="020B0400000000000000" pitchFamily="50" charset="-128"/>
              </a:rPr>
              <a:t>2025</a:t>
            </a:r>
            <a:r>
              <a:rPr lang="ja-JP" altLang="en-US" sz="1200" dirty="0">
                <a:solidFill>
                  <a:schemeClr val="bg1"/>
                </a:solidFill>
                <a:latin typeface="Yu Gothic UI Semilight" panose="020B0400000000000000" pitchFamily="50" charset="-128"/>
                <a:ea typeface="Yu Gothic UI Semilight" panose="020B0400000000000000" pitchFamily="50" charset="-128"/>
              </a:rPr>
              <a:t>年</a:t>
            </a:r>
            <a:r>
              <a:rPr lang="en-US" altLang="ja-JP" sz="1200" dirty="0">
                <a:solidFill>
                  <a:schemeClr val="bg1"/>
                </a:solidFill>
                <a:latin typeface="Yu Gothic UI Semilight" panose="020B0400000000000000" pitchFamily="50" charset="-128"/>
                <a:ea typeface="Yu Gothic UI Semilight" panose="020B0400000000000000" pitchFamily="50" charset="-128"/>
              </a:rPr>
              <a:t>7</a:t>
            </a:r>
            <a:r>
              <a:rPr lang="ja-JP" altLang="en-US" sz="1200" dirty="0">
                <a:solidFill>
                  <a:schemeClr val="bg1"/>
                </a:solidFill>
                <a:latin typeface="Yu Gothic UI Semilight" panose="020B0400000000000000" pitchFamily="50" charset="-128"/>
                <a:ea typeface="Yu Gothic UI Semilight" panose="020B0400000000000000" pitchFamily="50" charset="-128"/>
              </a:rPr>
              <a:t>月の参議院選挙にて</a:t>
            </a:r>
            <a:r>
              <a:rPr lang="en-US" altLang="ja-JP" sz="1200" dirty="0">
                <a:solidFill>
                  <a:schemeClr val="bg1"/>
                </a:solidFill>
                <a:latin typeface="Yu Gothic UI Semilight" panose="020B0400000000000000" pitchFamily="50" charset="-128"/>
                <a:ea typeface="Yu Gothic UI Semilight" panose="020B0400000000000000" pitchFamily="50" charset="-128"/>
              </a:rPr>
              <a:t> 94,610 </a:t>
            </a:r>
            <a:r>
              <a:rPr lang="ja-JP" altLang="en-US" sz="1200" dirty="0">
                <a:solidFill>
                  <a:schemeClr val="bg1"/>
                </a:solidFill>
                <a:latin typeface="Yu Gothic UI Semilight" panose="020B0400000000000000" pitchFamily="50" charset="-128"/>
                <a:ea typeface="Yu Gothic UI Semilight" panose="020B0400000000000000" pitchFamily="50" charset="-128"/>
              </a:rPr>
              <a:t>票を獲得し、参議院議員に初当選。</a:t>
            </a:r>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p:txBody>
      </p:sp>
      <p:grpSp>
        <p:nvGrpSpPr>
          <p:cNvPr id="7" name="グループ化 6">
            <a:extLst>
              <a:ext uri="{FF2B5EF4-FFF2-40B4-BE49-F238E27FC236}">
                <a16:creationId xmlns:a16="http://schemas.microsoft.com/office/drawing/2014/main" id="{A8199F30-B8A3-8E1C-E6FF-895494C03D1E}"/>
              </a:ext>
            </a:extLst>
          </p:cNvPr>
          <p:cNvGrpSpPr/>
          <p:nvPr/>
        </p:nvGrpSpPr>
        <p:grpSpPr>
          <a:xfrm>
            <a:off x="4200017" y="199359"/>
            <a:ext cx="3388233" cy="1771681"/>
            <a:chOff x="349250" y="244936"/>
            <a:chExt cx="3388233" cy="1771681"/>
          </a:xfrm>
        </p:grpSpPr>
        <p:grpSp>
          <p:nvGrpSpPr>
            <p:cNvPr id="19" name="グループ化 18">
              <a:extLst>
                <a:ext uri="{FF2B5EF4-FFF2-40B4-BE49-F238E27FC236}">
                  <a16:creationId xmlns:a16="http://schemas.microsoft.com/office/drawing/2014/main" id="{913F5A33-4564-F2F2-5899-5BF3EBCE94EE}"/>
                </a:ext>
              </a:extLst>
            </p:cNvPr>
            <p:cNvGrpSpPr/>
            <p:nvPr/>
          </p:nvGrpSpPr>
          <p:grpSpPr>
            <a:xfrm>
              <a:off x="349250" y="244936"/>
              <a:ext cx="879205" cy="879205"/>
              <a:chOff x="453074" y="343127"/>
              <a:chExt cx="879205" cy="879205"/>
            </a:xfrm>
          </p:grpSpPr>
          <p:cxnSp>
            <p:nvCxnSpPr>
              <p:cNvPr id="20" name="直線コネクタ 19">
                <a:extLst>
                  <a:ext uri="{FF2B5EF4-FFF2-40B4-BE49-F238E27FC236}">
                    <a16:creationId xmlns:a16="http://schemas.microsoft.com/office/drawing/2014/main" id="{CE69D716-ACBC-FEA2-C2AB-1F8160EFF15B}"/>
                  </a:ext>
                </a:extLst>
              </p:cNvPr>
              <p:cNvCxnSpPr/>
              <p:nvPr/>
            </p:nvCxnSpPr>
            <p:spPr>
              <a:xfrm>
                <a:off x="568173" y="343127"/>
                <a:ext cx="0" cy="8792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6B35160-64B1-160B-EA91-E3FFAA1FF5BD}"/>
                  </a:ext>
                </a:extLst>
              </p:cNvPr>
              <p:cNvCxnSpPr>
                <a:cxnSpLocks/>
              </p:cNvCxnSpPr>
              <p:nvPr/>
            </p:nvCxnSpPr>
            <p:spPr>
              <a:xfrm rot="16200000">
                <a:off x="892677" y="49134"/>
                <a:ext cx="0" cy="8792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テキスト ボックス 78">
              <a:extLst>
                <a:ext uri="{FF2B5EF4-FFF2-40B4-BE49-F238E27FC236}">
                  <a16:creationId xmlns:a16="http://schemas.microsoft.com/office/drawing/2014/main" id="{E940D554-1A2F-91D6-5C66-3B129A56C5AB}"/>
                </a:ext>
              </a:extLst>
            </p:cNvPr>
            <p:cNvSpPr txBox="1"/>
            <p:nvPr/>
          </p:nvSpPr>
          <p:spPr>
            <a:xfrm>
              <a:off x="605658" y="1355576"/>
              <a:ext cx="2577648" cy="461665"/>
            </a:xfrm>
            <a:prstGeom prst="rect">
              <a:avLst/>
            </a:prstGeom>
            <a:noFill/>
          </p:spPr>
          <p:txBody>
            <a:bodyPr wrap="square" rtlCol="0">
              <a:spAutoFit/>
            </a:bodyPr>
            <a:lstStyle/>
            <a:p>
              <a:r>
                <a:rPr kumimoji="1" lang="en-US" altLang="ja-JP" sz="2400" dirty="0">
                  <a:solidFill>
                    <a:schemeClr val="bg1"/>
                  </a:solidFill>
                  <a:latin typeface="Segoe UI Black" panose="020B0A02040204020203" pitchFamily="34" charset="0"/>
                  <a:ea typeface="ＤＨＰ特太ゴシック体" panose="020B0500000000000000" pitchFamily="50" charset="-128"/>
                </a:rPr>
                <a:t>Monthly Report </a:t>
              </a:r>
            </a:p>
          </p:txBody>
        </p:sp>
        <p:sp>
          <p:nvSpPr>
            <p:cNvPr id="85" name="テキスト ボックス 84">
              <a:extLst>
                <a:ext uri="{FF2B5EF4-FFF2-40B4-BE49-F238E27FC236}">
                  <a16:creationId xmlns:a16="http://schemas.microsoft.com/office/drawing/2014/main" id="{338D1B6D-F9E1-5F8A-B485-99ADE185ABD5}"/>
                </a:ext>
              </a:extLst>
            </p:cNvPr>
            <p:cNvSpPr txBox="1"/>
            <p:nvPr/>
          </p:nvSpPr>
          <p:spPr>
            <a:xfrm>
              <a:off x="504458" y="476371"/>
              <a:ext cx="2542831" cy="400110"/>
            </a:xfrm>
            <a:prstGeom prst="rect">
              <a:avLst/>
            </a:prstGeom>
            <a:noFill/>
          </p:spPr>
          <p:txBody>
            <a:bodyPr wrap="square" rtlCol="0">
              <a:spAutoFit/>
            </a:bodyPr>
            <a:lstStyle/>
            <a:p>
              <a:r>
                <a:rPr kumimoji="1" lang="ja-JP" altLang="en-US" sz="2000" dirty="0">
                  <a:solidFill>
                    <a:schemeClr val="bg1"/>
                  </a:solidFill>
                  <a:latin typeface="Segoe UI Black" panose="020B0A02040204020203" pitchFamily="34" charset="0"/>
                  <a:ea typeface="ＤＨＰ特太ゴシック体" panose="020B0500000000000000" pitchFamily="50" charset="-128"/>
                </a:rPr>
                <a:t>参議院議員</a:t>
              </a:r>
            </a:p>
          </p:txBody>
        </p:sp>
        <p:sp>
          <p:nvSpPr>
            <p:cNvPr id="49" name="テキスト ボックス 48">
              <a:extLst>
                <a:ext uri="{FF2B5EF4-FFF2-40B4-BE49-F238E27FC236}">
                  <a16:creationId xmlns:a16="http://schemas.microsoft.com/office/drawing/2014/main" id="{E90BB986-0CC0-A4F7-6C97-28505D30EB3A}"/>
                </a:ext>
              </a:extLst>
            </p:cNvPr>
            <p:cNvSpPr txBox="1"/>
            <p:nvPr/>
          </p:nvSpPr>
          <p:spPr>
            <a:xfrm>
              <a:off x="493742" y="775148"/>
              <a:ext cx="2878620" cy="707886"/>
            </a:xfrm>
            <a:prstGeom prst="rect">
              <a:avLst/>
            </a:prstGeom>
            <a:noFill/>
          </p:spPr>
          <p:txBody>
            <a:bodyPr wrap="square" rtlCol="0">
              <a:spAutoFit/>
            </a:bodyPr>
            <a:lstStyle/>
            <a:p>
              <a:r>
                <a:rPr kumimoji="1" lang="ja-JP" altLang="en-US" sz="4000" dirty="0">
                  <a:solidFill>
                    <a:schemeClr val="bg1"/>
                  </a:solidFill>
                  <a:latin typeface="Segoe UI Black" panose="020B0A02040204020203" pitchFamily="34" charset="0"/>
                  <a:ea typeface="ＤＨＰ特太ゴシック体" panose="020B0500000000000000" pitchFamily="50" charset="-128"/>
                </a:rPr>
                <a:t>郡山 りょう</a:t>
              </a:r>
            </a:p>
          </p:txBody>
        </p:sp>
        <p:sp>
          <p:nvSpPr>
            <p:cNvPr id="83" name="テキスト ボックス 82">
              <a:extLst>
                <a:ext uri="{FF2B5EF4-FFF2-40B4-BE49-F238E27FC236}">
                  <a16:creationId xmlns:a16="http://schemas.microsoft.com/office/drawing/2014/main" id="{F0CDD258-E4F1-16BD-5746-A6C26175F0AA}"/>
                </a:ext>
              </a:extLst>
            </p:cNvPr>
            <p:cNvSpPr txBox="1"/>
            <p:nvPr/>
          </p:nvSpPr>
          <p:spPr>
            <a:xfrm>
              <a:off x="1939289" y="478911"/>
              <a:ext cx="1798194" cy="369332"/>
            </a:xfrm>
            <a:prstGeom prst="rect">
              <a:avLst/>
            </a:prstGeom>
            <a:noFill/>
          </p:spPr>
          <p:txBody>
            <a:bodyPr wrap="square" rtlCol="0">
              <a:spAutoFit/>
            </a:bodyPr>
            <a:lstStyle/>
            <a:p>
              <a:r>
                <a:rPr kumimoji="1" lang="en-US" altLang="ja-JP" dirty="0">
                  <a:solidFill>
                    <a:schemeClr val="bg1"/>
                  </a:solidFill>
                  <a:latin typeface="HGPｺﾞｼｯｸE" panose="020B0900000000000000" pitchFamily="50" charset="-128"/>
                  <a:ea typeface="HGPｺﾞｼｯｸE" panose="020B0900000000000000" pitchFamily="50" charset="-128"/>
                </a:rPr>
                <a:t>2026.02</a:t>
              </a:r>
              <a:r>
                <a:rPr kumimoji="1" lang="ja-JP" altLang="en-US" sz="1200" dirty="0">
                  <a:solidFill>
                    <a:schemeClr val="bg1"/>
                  </a:solidFill>
                  <a:latin typeface="HGPｺﾞｼｯｸE" panose="020B0900000000000000" pitchFamily="50" charset="-128"/>
                  <a:ea typeface="HGPｺﾞｼｯｸE" panose="020B0900000000000000" pitchFamily="50" charset="-128"/>
                </a:rPr>
                <a:t>月号</a:t>
              </a:r>
            </a:p>
          </p:txBody>
        </p:sp>
        <p:grpSp>
          <p:nvGrpSpPr>
            <p:cNvPr id="13" name="グループ化 12">
              <a:extLst>
                <a:ext uri="{FF2B5EF4-FFF2-40B4-BE49-F238E27FC236}">
                  <a16:creationId xmlns:a16="http://schemas.microsoft.com/office/drawing/2014/main" id="{6235EDDF-D83E-E87A-B3D4-B5C9EB2E3E2B}"/>
                </a:ext>
              </a:extLst>
            </p:cNvPr>
            <p:cNvGrpSpPr/>
            <p:nvPr/>
          </p:nvGrpSpPr>
          <p:grpSpPr>
            <a:xfrm flipH="1" flipV="1">
              <a:off x="2507758" y="1137412"/>
              <a:ext cx="879205" cy="879205"/>
              <a:chOff x="453074" y="343127"/>
              <a:chExt cx="879205" cy="879205"/>
            </a:xfrm>
          </p:grpSpPr>
          <p:cxnSp>
            <p:nvCxnSpPr>
              <p:cNvPr id="11" name="直線コネクタ 10">
                <a:extLst>
                  <a:ext uri="{FF2B5EF4-FFF2-40B4-BE49-F238E27FC236}">
                    <a16:creationId xmlns:a16="http://schemas.microsoft.com/office/drawing/2014/main" id="{18720D11-128E-921B-9250-824E68F809BF}"/>
                  </a:ext>
                </a:extLst>
              </p:cNvPr>
              <p:cNvCxnSpPr/>
              <p:nvPr/>
            </p:nvCxnSpPr>
            <p:spPr>
              <a:xfrm>
                <a:off x="568173" y="343127"/>
                <a:ext cx="0" cy="8792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74F2F30-3D9D-2B85-AC3F-E503DD7BBDE4}"/>
                  </a:ext>
                </a:extLst>
              </p:cNvPr>
              <p:cNvCxnSpPr>
                <a:cxnSpLocks/>
              </p:cNvCxnSpPr>
              <p:nvPr/>
            </p:nvCxnSpPr>
            <p:spPr>
              <a:xfrm rot="16200000">
                <a:off x="892677" y="49134"/>
                <a:ext cx="0" cy="8792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テキスト ボックス 23">
            <a:extLst>
              <a:ext uri="{FF2B5EF4-FFF2-40B4-BE49-F238E27FC236}">
                <a16:creationId xmlns:a16="http://schemas.microsoft.com/office/drawing/2014/main" id="{F2908949-3881-47F7-4D07-D366075B74EE}"/>
              </a:ext>
            </a:extLst>
          </p:cNvPr>
          <p:cNvSpPr txBox="1"/>
          <p:nvPr/>
        </p:nvSpPr>
        <p:spPr>
          <a:xfrm>
            <a:off x="292789" y="4812478"/>
            <a:ext cx="6990661" cy="215444"/>
          </a:xfrm>
          <a:prstGeom prst="rect">
            <a:avLst/>
          </a:prstGeom>
          <a:noFill/>
        </p:spPr>
        <p:txBody>
          <a:bodyPr wrap="square" rtlCol="0">
            <a:spAutoFit/>
          </a:bodyPr>
          <a:lstStyle/>
          <a:p>
            <a:r>
              <a:rPr lang="en-US" altLang="ja-JP" sz="800" dirty="0">
                <a:solidFill>
                  <a:schemeClr val="bg1"/>
                </a:solidFill>
                <a:latin typeface="Yu Gothic UI Semilight" panose="020B0400000000000000" pitchFamily="50" charset="-128"/>
                <a:ea typeface="Yu Gothic UI Semilight" panose="020B0400000000000000" pitchFamily="50" charset="-128"/>
              </a:rPr>
              <a:t>【</a:t>
            </a:r>
            <a:r>
              <a:rPr lang="ja-JP" altLang="en-US" sz="800" dirty="0">
                <a:solidFill>
                  <a:schemeClr val="bg1"/>
                </a:solidFill>
                <a:latin typeface="Yu Gothic UI Semilight" panose="020B0400000000000000" pitchFamily="50" charset="-128"/>
                <a:ea typeface="Yu Gothic UI Semilight" panose="020B0400000000000000" pitchFamily="50" charset="-128"/>
              </a:rPr>
              <a:t>所属委員会</a:t>
            </a:r>
            <a:r>
              <a:rPr lang="en-US" altLang="ja-JP" sz="800" dirty="0">
                <a:solidFill>
                  <a:schemeClr val="bg1"/>
                </a:solidFill>
                <a:latin typeface="Yu Gothic UI Semilight" panose="020B0400000000000000" pitchFamily="50" charset="-128"/>
                <a:ea typeface="Yu Gothic UI Semilight" panose="020B0400000000000000" pitchFamily="50" charset="-128"/>
              </a:rPr>
              <a:t>】</a:t>
            </a:r>
            <a:r>
              <a:rPr lang="ja-JP" altLang="en-US" sz="800" dirty="0">
                <a:solidFill>
                  <a:schemeClr val="bg1"/>
                </a:solidFill>
                <a:latin typeface="Yu Gothic UI Semilight" panose="020B0400000000000000" pitchFamily="50" charset="-128"/>
                <a:ea typeface="Yu Gothic UI Semilight" panose="020B0400000000000000" pitchFamily="50" charset="-128"/>
              </a:rPr>
              <a:t>●</a:t>
            </a:r>
            <a:r>
              <a:rPr lang="ja-JP" altLang="ja-JP" sz="800" dirty="0">
                <a:solidFill>
                  <a:schemeClr val="bg1"/>
                </a:solidFill>
                <a:latin typeface="Yu Gothic UI Semilight" panose="020B0400000000000000" pitchFamily="50" charset="-128"/>
                <a:ea typeface="Yu Gothic UI Semilight" panose="020B0400000000000000" pitchFamily="50" charset="-128"/>
              </a:rPr>
              <a:t>厚生労働委員会</a:t>
            </a:r>
            <a:r>
              <a:rPr lang="ja-JP" altLang="en-US" sz="800" dirty="0">
                <a:solidFill>
                  <a:schemeClr val="bg1"/>
                </a:solidFill>
                <a:latin typeface="Yu Gothic UI Semilight" panose="020B0400000000000000" pitchFamily="50" charset="-128"/>
                <a:ea typeface="Yu Gothic UI Semilight" panose="020B0400000000000000" pitchFamily="50" charset="-128"/>
              </a:rPr>
              <a:t>●</a:t>
            </a:r>
            <a:r>
              <a:rPr lang="ja-JP" altLang="ja-JP" sz="800" dirty="0">
                <a:solidFill>
                  <a:schemeClr val="bg1"/>
                </a:solidFill>
                <a:latin typeface="Yu Gothic UI Semilight" panose="020B0400000000000000" pitchFamily="50" charset="-128"/>
                <a:ea typeface="Yu Gothic UI Semilight" panose="020B0400000000000000" pitchFamily="50" charset="-128"/>
              </a:rPr>
              <a:t>決算委員会</a:t>
            </a:r>
            <a:r>
              <a:rPr lang="ja-JP" altLang="en-US" sz="800" dirty="0">
                <a:solidFill>
                  <a:schemeClr val="bg1"/>
                </a:solidFill>
                <a:latin typeface="Yu Gothic UI Semilight" panose="020B0400000000000000" pitchFamily="50" charset="-128"/>
                <a:ea typeface="Yu Gothic UI Semilight" panose="020B0400000000000000" pitchFamily="50" charset="-128"/>
              </a:rPr>
              <a:t>●</a:t>
            </a:r>
            <a:r>
              <a:rPr lang="ja-JP" altLang="ja-JP" sz="800" dirty="0">
                <a:solidFill>
                  <a:schemeClr val="bg1"/>
                </a:solidFill>
                <a:latin typeface="Yu Gothic UI Semilight" panose="020B0400000000000000" pitchFamily="50" charset="-128"/>
                <a:ea typeface="Yu Gothic UI Semilight" panose="020B0400000000000000" pitchFamily="50" charset="-128"/>
              </a:rPr>
              <a:t>デジタル社会の形成及び人工知能の活用等に関する特別委員会</a:t>
            </a:r>
            <a:r>
              <a:rPr lang="ja-JP" altLang="en-US" sz="800" dirty="0">
                <a:solidFill>
                  <a:schemeClr val="bg1"/>
                </a:solidFill>
                <a:latin typeface="Yu Gothic UI Semilight" panose="020B0400000000000000" pitchFamily="50" charset="-128"/>
                <a:ea typeface="Yu Gothic UI Semilight" panose="020B0400000000000000" pitchFamily="50" charset="-128"/>
              </a:rPr>
              <a:t>●</a:t>
            </a:r>
            <a:r>
              <a:rPr lang="ja-JP" altLang="ja-JP" sz="800" dirty="0">
                <a:solidFill>
                  <a:schemeClr val="bg1"/>
                </a:solidFill>
                <a:latin typeface="Yu Gothic UI Semilight" panose="020B0400000000000000" pitchFamily="50" charset="-128"/>
                <a:ea typeface="Yu Gothic UI Semilight" panose="020B0400000000000000" pitchFamily="50" charset="-128"/>
              </a:rPr>
              <a:t>資源エネルギー・持続可能社会に関する調査会</a:t>
            </a:r>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p:txBody>
      </p:sp>
      <p:sp>
        <p:nvSpPr>
          <p:cNvPr id="8" name="正方形/長方形 7">
            <a:extLst>
              <a:ext uri="{FF2B5EF4-FFF2-40B4-BE49-F238E27FC236}">
                <a16:creationId xmlns:a16="http://schemas.microsoft.com/office/drawing/2014/main" id="{B9D46D14-F958-9F49-7C10-0D623FDC2EDF}"/>
              </a:ext>
            </a:extLst>
          </p:cNvPr>
          <p:cNvSpPr/>
          <p:nvPr/>
        </p:nvSpPr>
        <p:spPr>
          <a:xfrm>
            <a:off x="12382500" y="189103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4446F76-5146-1925-426B-665A25463B42}"/>
              </a:ext>
            </a:extLst>
          </p:cNvPr>
          <p:cNvSpPr/>
          <p:nvPr/>
        </p:nvSpPr>
        <p:spPr>
          <a:xfrm>
            <a:off x="12084050" y="-84455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72A2E371-F547-2335-4B43-D44271DFC7B6}"/>
              </a:ext>
            </a:extLst>
          </p:cNvPr>
          <p:cNvGrpSpPr/>
          <p:nvPr/>
        </p:nvGrpSpPr>
        <p:grpSpPr>
          <a:xfrm>
            <a:off x="0" y="5038527"/>
            <a:ext cx="7562946" cy="366200"/>
            <a:chOff x="-6446" y="5038527"/>
            <a:chExt cx="7562946" cy="366200"/>
          </a:xfrm>
        </p:grpSpPr>
        <p:sp>
          <p:nvSpPr>
            <p:cNvPr id="29" name="正方形/長方形 28">
              <a:extLst>
                <a:ext uri="{FF2B5EF4-FFF2-40B4-BE49-F238E27FC236}">
                  <a16:creationId xmlns:a16="http://schemas.microsoft.com/office/drawing/2014/main" id="{999781F8-8E42-97FF-C0AE-ABF154441921}"/>
                </a:ext>
              </a:extLst>
            </p:cNvPr>
            <p:cNvSpPr/>
            <p:nvPr/>
          </p:nvSpPr>
          <p:spPr>
            <a:xfrm>
              <a:off x="-6446" y="5044727"/>
              <a:ext cx="7562946" cy="360000"/>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82AAA4E-CE64-F8AB-4719-FC56FE050684}"/>
                </a:ext>
              </a:extLst>
            </p:cNvPr>
            <p:cNvSpPr txBox="1"/>
            <p:nvPr/>
          </p:nvSpPr>
          <p:spPr>
            <a:xfrm>
              <a:off x="79812" y="5038527"/>
              <a:ext cx="7133692" cy="348813"/>
            </a:xfrm>
            <a:prstGeom prst="rect">
              <a:avLst/>
            </a:prstGeom>
            <a:noFill/>
          </p:spPr>
          <p:txBody>
            <a:bodyPr wrap="square" rtlCol="0">
              <a:spAutoFit/>
            </a:bodyPr>
            <a:lstStyle/>
            <a:p>
              <a:pPr>
                <a:lnSpc>
                  <a:spcPts val="2000"/>
                </a:lnSpc>
              </a:pPr>
              <a:r>
                <a:rPr kumimoji="1" lang="ja-JP" altLang="en-US" sz="1700" b="1" dirty="0">
                  <a:solidFill>
                    <a:schemeClr val="bg1"/>
                  </a:solidFill>
                  <a:latin typeface="Yu Gothic UI" panose="020B0500000000000000" pitchFamily="50" charset="-128"/>
                  <a:ea typeface="Yu Gothic UI" panose="020B0500000000000000" pitchFamily="50" charset="-128"/>
                </a:rPr>
                <a:t>　首相の発言で経済に大打撃？！ものづくり業界から聞こえる困惑の声</a:t>
              </a:r>
              <a:r>
                <a:rPr kumimoji="1" lang="en-US" altLang="ja-JP" sz="1700" b="1" dirty="0">
                  <a:solidFill>
                    <a:schemeClr val="bg1"/>
                  </a:solidFill>
                  <a:latin typeface="Yu Gothic UI" panose="020B0500000000000000" pitchFamily="50" charset="-128"/>
                  <a:ea typeface="Yu Gothic UI" panose="020B0500000000000000" pitchFamily="50" charset="-128"/>
                </a:rPr>
                <a:t>…</a:t>
              </a:r>
            </a:p>
          </p:txBody>
        </p:sp>
      </p:grpSp>
      <p:sp>
        <p:nvSpPr>
          <p:cNvPr id="266" name="テキスト ボックス 265">
            <a:extLst>
              <a:ext uri="{FF2B5EF4-FFF2-40B4-BE49-F238E27FC236}">
                <a16:creationId xmlns:a16="http://schemas.microsoft.com/office/drawing/2014/main" id="{A9215B69-87F9-A474-8F34-CA0ECD052CAC}"/>
              </a:ext>
            </a:extLst>
          </p:cNvPr>
          <p:cNvSpPr txBox="1"/>
          <p:nvPr/>
        </p:nvSpPr>
        <p:spPr>
          <a:xfrm>
            <a:off x="5211633" y="3829832"/>
            <a:ext cx="2152714" cy="215444"/>
          </a:xfrm>
          <a:prstGeom prst="rect">
            <a:avLst/>
          </a:prstGeom>
          <a:noFill/>
        </p:spPr>
        <p:txBody>
          <a:bodyPr wrap="square" rtlCol="0">
            <a:spAutoFit/>
          </a:bodyPr>
          <a:lstStyle/>
          <a:p>
            <a:r>
              <a:rPr kumimoji="1" lang="ja-JP" altLang="en-US" sz="800" dirty="0">
                <a:solidFill>
                  <a:schemeClr val="bg1"/>
                </a:solidFill>
                <a:latin typeface="Yu Gothic UI Semilight" panose="020B0400000000000000" pitchFamily="50" charset="-128"/>
                <a:ea typeface="Yu Gothic UI Semilight" panose="020B0400000000000000" pitchFamily="50" charset="-128"/>
              </a:rPr>
              <a:t>写真：</a:t>
            </a:r>
            <a:r>
              <a:rPr kumimoji="1" lang="en-US" altLang="ja-JP" sz="800" dirty="0">
                <a:solidFill>
                  <a:schemeClr val="bg1"/>
                </a:solidFill>
                <a:latin typeface="Yu Gothic UI Semilight" panose="020B0400000000000000" pitchFamily="50" charset="-128"/>
                <a:ea typeface="Yu Gothic UI Semilight" panose="020B0400000000000000" pitchFamily="50" charset="-128"/>
              </a:rPr>
              <a:t>2025</a:t>
            </a:r>
            <a:r>
              <a:rPr kumimoji="1" lang="ja-JP" altLang="en-US" sz="800" dirty="0">
                <a:solidFill>
                  <a:schemeClr val="bg1"/>
                </a:solidFill>
                <a:latin typeface="Yu Gothic UI Semilight" panose="020B0400000000000000" pitchFamily="50" charset="-128"/>
                <a:ea typeface="Yu Gothic UI Semilight" panose="020B0400000000000000" pitchFamily="50" charset="-128"/>
              </a:rPr>
              <a:t>年</a:t>
            </a:r>
            <a:r>
              <a:rPr kumimoji="1" lang="en-US" altLang="ja-JP" sz="800" dirty="0">
                <a:solidFill>
                  <a:schemeClr val="bg1"/>
                </a:solidFill>
                <a:latin typeface="Yu Gothic UI Semilight" panose="020B0400000000000000" pitchFamily="50" charset="-128"/>
                <a:ea typeface="Yu Gothic UI Semilight" panose="020B0400000000000000" pitchFamily="50" charset="-128"/>
              </a:rPr>
              <a:t>12</a:t>
            </a:r>
            <a:r>
              <a:rPr kumimoji="1" lang="ja-JP" altLang="en-US" sz="800" dirty="0">
                <a:solidFill>
                  <a:schemeClr val="bg1"/>
                </a:solidFill>
                <a:latin typeface="Yu Gothic UI Semilight" panose="020B0400000000000000" pitchFamily="50" charset="-128"/>
                <a:ea typeface="Yu Gothic UI Semilight" panose="020B0400000000000000" pitchFamily="50" charset="-128"/>
              </a:rPr>
              <a:t>月</a:t>
            </a:r>
            <a:r>
              <a:rPr kumimoji="1" lang="en-US" altLang="ja-JP" sz="800" dirty="0">
                <a:solidFill>
                  <a:schemeClr val="bg1"/>
                </a:solidFill>
                <a:latin typeface="Yu Gothic UI Semilight" panose="020B0400000000000000" pitchFamily="50" charset="-128"/>
                <a:ea typeface="Yu Gothic UI Semilight" panose="020B0400000000000000" pitchFamily="50" charset="-128"/>
              </a:rPr>
              <a:t>18</a:t>
            </a:r>
            <a:r>
              <a:rPr kumimoji="1" lang="ja-JP" altLang="en-US" sz="800" dirty="0">
                <a:solidFill>
                  <a:schemeClr val="bg1"/>
                </a:solidFill>
                <a:latin typeface="Yu Gothic UI Semilight" panose="020B0400000000000000" pitchFamily="50" charset="-128"/>
                <a:ea typeface="Yu Gothic UI Semilight" panose="020B0400000000000000" pitchFamily="50" charset="-128"/>
              </a:rPr>
              <a:t>日小泉防衛大臣へ要請</a:t>
            </a:r>
            <a:endParaRPr kumimoji="1" lang="en-US" altLang="ja-JP" sz="800" dirty="0">
              <a:solidFill>
                <a:schemeClr val="bg1"/>
              </a:solidFill>
              <a:latin typeface="Yu Gothic UI Semilight" panose="020B0400000000000000" pitchFamily="50" charset="-128"/>
              <a:ea typeface="Yu Gothic UI Semilight" panose="020B0400000000000000" pitchFamily="50" charset="-128"/>
            </a:endParaRPr>
          </a:p>
        </p:txBody>
      </p:sp>
      <p:grpSp>
        <p:nvGrpSpPr>
          <p:cNvPr id="40" name="グループ化 39">
            <a:extLst>
              <a:ext uri="{FF2B5EF4-FFF2-40B4-BE49-F238E27FC236}">
                <a16:creationId xmlns:a16="http://schemas.microsoft.com/office/drawing/2014/main" id="{98FA49A0-C51A-996B-838A-5B1A6CFFB378}"/>
              </a:ext>
            </a:extLst>
          </p:cNvPr>
          <p:cNvGrpSpPr/>
          <p:nvPr/>
        </p:nvGrpSpPr>
        <p:grpSpPr>
          <a:xfrm>
            <a:off x="-3173" y="9958226"/>
            <a:ext cx="7560000" cy="741524"/>
            <a:chOff x="-1750" y="9951876"/>
            <a:chExt cx="7560000" cy="741524"/>
          </a:xfrm>
        </p:grpSpPr>
        <p:grpSp>
          <p:nvGrpSpPr>
            <p:cNvPr id="113" name="Group 57">
              <a:extLst>
                <a:ext uri="{FF2B5EF4-FFF2-40B4-BE49-F238E27FC236}">
                  <a16:creationId xmlns:a16="http://schemas.microsoft.com/office/drawing/2014/main" id="{85B3645D-29A6-C942-0977-217177A2DC7F}"/>
                </a:ext>
              </a:extLst>
            </p:cNvPr>
            <p:cNvGrpSpPr/>
            <p:nvPr/>
          </p:nvGrpSpPr>
          <p:grpSpPr>
            <a:xfrm>
              <a:off x="-1750" y="9951876"/>
              <a:ext cx="7560000" cy="741524"/>
              <a:chOff x="0" y="0"/>
              <a:chExt cx="2709333" cy="204871"/>
            </a:xfrm>
          </p:grpSpPr>
          <p:sp>
            <p:nvSpPr>
              <p:cNvPr id="114" name="Freeform 58">
                <a:extLst>
                  <a:ext uri="{FF2B5EF4-FFF2-40B4-BE49-F238E27FC236}">
                    <a16:creationId xmlns:a16="http://schemas.microsoft.com/office/drawing/2014/main" id="{28B6027A-8D79-103F-F0EE-B525A5949D7C}"/>
                  </a:ext>
                </a:extLst>
              </p:cNvPr>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6" name="TextBox 59">
                <a:extLst>
                  <a:ext uri="{FF2B5EF4-FFF2-40B4-BE49-F238E27FC236}">
                    <a16:creationId xmlns:a16="http://schemas.microsoft.com/office/drawing/2014/main" id="{C8FBBC1B-326D-C5F4-CE88-DAF642655A77}"/>
                  </a:ext>
                </a:extLst>
              </p:cNvPr>
              <p:cNvSpPr txBox="1"/>
              <p:nvPr/>
            </p:nvSpPr>
            <p:spPr>
              <a:xfrm>
                <a:off x="0" y="-28575"/>
                <a:ext cx="2709333" cy="2334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60">
              <a:extLst>
                <a:ext uri="{FF2B5EF4-FFF2-40B4-BE49-F238E27FC236}">
                  <a16:creationId xmlns:a16="http://schemas.microsoft.com/office/drawing/2014/main" id="{6D59639C-090E-5CD3-ABC1-0D4F4CDD2AE1}"/>
                </a:ext>
              </a:extLst>
            </p:cNvPr>
            <p:cNvSpPr/>
            <p:nvPr/>
          </p:nvSpPr>
          <p:spPr>
            <a:xfrm>
              <a:off x="371591" y="10023219"/>
              <a:ext cx="3635259" cy="423920"/>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4" name="テキスト ボックス 93">
              <a:extLst>
                <a:ext uri="{FF2B5EF4-FFF2-40B4-BE49-F238E27FC236}">
                  <a16:creationId xmlns:a16="http://schemas.microsoft.com/office/drawing/2014/main" id="{D1B4219D-8D87-9561-2715-E88C32E14A47}"/>
                </a:ext>
              </a:extLst>
            </p:cNvPr>
            <p:cNvSpPr txBox="1"/>
            <p:nvPr/>
          </p:nvSpPr>
          <p:spPr>
            <a:xfrm>
              <a:off x="4006850" y="10009134"/>
              <a:ext cx="3200400" cy="461665"/>
            </a:xfrm>
            <a:prstGeom prst="rect">
              <a:avLst/>
            </a:prstGeom>
            <a:noFill/>
          </p:spPr>
          <p:txBody>
            <a:bodyPr wrap="square" rtlCol="0">
              <a:spAutoFit/>
            </a:bodyPr>
            <a:lstStyle/>
            <a:p>
              <a:r>
                <a:rPr kumimoji="1" lang="en-US" altLang="ja-JP" sz="800" dirty="0">
                  <a:solidFill>
                    <a:schemeClr val="bg1"/>
                  </a:solidFill>
                  <a:latin typeface="Yu Gothic UI" panose="020B0500000000000000" pitchFamily="50" charset="-128"/>
                  <a:ea typeface="Yu Gothic UI" panose="020B0500000000000000" pitchFamily="50" charset="-128"/>
                </a:rPr>
                <a:t>【</a:t>
              </a:r>
              <a:r>
                <a:rPr kumimoji="1" lang="ja-JP" altLang="en-US" sz="800" dirty="0">
                  <a:solidFill>
                    <a:schemeClr val="bg1"/>
                  </a:solidFill>
                  <a:latin typeface="Yu Gothic UI" panose="020B0500000000000000" pitchFamily="50" charset="-128"/>
                  <a:ea typeface="Yu Gothic UI" panose="020B0500000000000000" pitchFamily="50" charset="-128"/>
                </a:rPr>
                <a:t>発行</a:t>
              </a:r>
              <a:r>
                <a:rPr kumimoji="1" lang="en-US" altLang="ja-JP" sz="800" dirty="0">
                  <a:solidFill>
                    <a:schemeClr val="bg1"/>
                  </a:solidFill>
                  <a:latin typeface="Yu Gothic UI" panose="020B0500000000000000" pitchFamily="50" charset="-128"/>
                  <a:ea typeface="Yu Gothic UI" panose="020B0500000000000000" pitchFamily="50" charset="-128"/>
                </a:rPr>
                <a:t>】 </a:t>
              </a:r>
              <a:r>
                <a:rPr kumimoji="1" lang="ja-JP" altLang="en-US" sz="800" dirty="0">
                  <a:solidFill>
                    <a:schemeClr val="bg1"/>
                  </a:solidFill>
                  <a:latin typeface="Yu Gothic UI" panose="020B0500000000000000" pitchFamily="50" charset="-128"/>
                  <a:ea typeface="Yu Gothic UI" panose="020B0500000000000000" pitchFamily="50" charset="-128"/>
                </a:rPr>
                <a:t>郡山りょう事務所</a:t>
              </a:r>
              <a:endParaRPr kumimoji="1" lang="en-US" altLang="ja-JP" sz="800" dirty="0">
                <a:solidFill>
                  <a:schemeClr val="bg1"/>
                </a:solidFill>
                <a:latin typeface="Yu Gothic UI" panose="020B0500000000000000" pitchFamily="50" charset="-128"/>
                <a:ea typeface="Yu Gothic UI" panose="020B0500000000000000" pitchFamily="50" charset="-128"/>
              </a:endParaRPr>
            </a:p>
            <a:p>
              <a:r>
                <a:rPr kumimoji="1" lang="ja-JP" altLang="en-US" sz="800" dirty="0">
                  <a:solidFill>
                    <a:schemeClr val="bg1"/>
                  </a:solidFill>
                  <a:latin typeface="Yu Gothic UI" panose="020B0500000000000000" pitchFamily="50" charset="-128"/>
                  <a:ea typeface="Yu Gothic UI" panose="020B0500000000000000" pitchFamily="50" charset="-128"/>
                </a:rPr>
                <a:t>〒</a:t>
              </a:r>
              <a:r>
                <a:rPr kumimoji="1" lang="en-US" altLang="ja-JP" sz="800" dirty="0">
                  <a:solidFill>
                    <a:schemeClr val="bg1"/>
                  </a:solidFill>
                  <a:latin typeface="Yu Gothic UI" panose="020B0500000000000000" pitchFamily="50" charset="-128"/>
                  <a:ea typeface="Yu Gothic UI" panose="020B0500000000000000" pitchFamily="50" charset="-128"/>
                </a:rPr>
                <a:t>100-8962 </a:t>
              </a:r>
              <a:r>
                <a:rPr kumimoji="1" lang="ja-JP" altLang="en-US" sz="800" dirty="0">
                  <a:solidFill>
                    <a:schemeClr val="bg1"/>
                  </a:solidFill>
                  <a:latin typeface="Yu Gothic UI" panose="020B0500000000000000" pitchFamily="50" charset="-128"/>
                  <a:ea typeface="Yu Gothic UI" panose="020B0500000000000000" pitchFamily="50" charset="-128"/>
                </a:rPr>
                <a:t>東京都千代田区永田町</a:t>
              </a:r>
              <a:r>
                <a:rPr kumimoji="1" lang="en-US" altLang="ja-JP" sz="800" dirty="0">
                  <a:solidFill>
                    <a:schemeClr val="bg1"/>
                  </a:solidFill>
                  <a:latin typeface="Yu Gothic UI" panose="020B0500000000000000" pitchFamily="50" charset="-128"/>
                  <a:ea typeface="Yu Gothic UI" panose="020B0500000000000000" pitchFamily="50" charset="-128"/>
                </a:rPr>
                <a:t>2-1-1</a:t>
              </a:r>
              <a:r>
                <a:rPr kumimoji="1" lang="ja-JP" altLang="en-US" sz="800" dirty="0">
                  <a:solidFill>
                    <a:schemeClr val="bg1"/>
                  </a:solidFill>
                  <a:latin typeface="Yu Gothic UI" panose="020B0500000000000000" pitchFamily="50" charset="-128"/>
                  <a:ea typeface="Yu Gothic UI" panose="020B0500000000000000" pitchFamily="50" charset="-128"/>
                </a:rPr>
                <a:t>参議院議員会館</a:t>
              </a:r>
              <a:r>
                <a:rPr kumimoji="1" lang="en-US" altLang="ja-JP" sz="800" dirty="0">
                  <a:solidFill>
                    <a:schemeClr val="bg1"/>
                  </a:solidFill>
                  <a:latin typeface="Yu Gothic UI" panose="020B0500000000000000" pitchFamily="50" charset="-128"/>
                  <a:ea typeface="Yu Gothic UI" panose="020B0500000000000000" pitchFamily="50" charset="-128"/>
                </a:rPr>
                <a:t>1220</a:t>
              </a:r>
              <a:r>
                <a:rPr kumimoji="1" lang="ja-JP" altLang="en-US" sz="800" dirty="0">
                  <a:solidFill>
                    <a:schemeClr val="bg1"/>
                  </a:solidFill>
                  <a:latin typeface="Yu Gothic UI" panose="020B0500000000000000" pitchFamily="50" charset="-128"/>
                  <a:ea typeface="Yu Gothic UI" panose="020B0500000000000000" pitchFamily="50" charset="-128"/>
                </a:rPr>
                <a:t>号室</a:t>
              </a:r>
              <a:endParaRPr kumimoji="1" lang="en-US" altLang="ja-JP" sz="800" dirty="0">
                <a:solidFill>
                  <a:schemeClr val="bg1"/>
                </a:solidFill>
                <a:latin typeface="Yu Gothic UI" panose="020B0500000000000000" pitchFamily="50" charset="-128"/>
                <a:ea typeface="Yu Gothic UI" panose="020B0500000000000000" pitchFamily="50" charset="-128"/>
              </a:endParaRPr>
            </a:p>
            <a:p>
              <a:r>
                <a:rPr kumimoji="1" lang="en-US" altLang="ja-JP" sz="800" dirty="0">
                  <a:solidFill>
                    <a:schemeClr val="bg1"/>
                  </a:solidFill>
                  <a:latin typeface="Yu Gothic UI" panose="020B0500000000000000" pitchFamily="50" charset="-128"/>
                  <a:ea typeface="Yu Gothic UI" panose="020B0500000000000000" pitchFamily="50" charset="-128"/>
                </a:rPr>
                <a:t>TEL </a:t>
              </a:r>
              <a:r>
                <a:rPr kumimoji="1" lang="ja-JP" altLang="en-US" sz="800" dirty="0">
                  <a:solidFill>
                    <a:schemeClr val="bg1"/>
                  </a:solidFill>
                  <a:latin typeface="Yu Gothic UI" panose="020B0500000000000000" pitchFamily="50" charset="-128"/>
                  <a:ea typeface="Yu Gothic UI" panose="020B0500000000000000" pitchFamily="50" charset="-128"/>
                </a:rPr>
                <a:t>：</a:t>
              </a:r>
              <a:r>
                <a:rPr kumimoji="1" lang="en-US" altLang="ja-JP" sz="800" dirty="0">
                  <a:solidFill>
                    <a:schemeClr val="bg1"/>
                  </a:solidFill>
                  <a:latin typeface="Yu Gothic UI" panose="020B0500000000000000" pitchFamily="50" charset="-128"/>
                  <a:ea typeface="Yu Gothic UI" panose="020B0500000000000000" pitchFamily="50" charset="-128"/>
                </a:rPr>
                <a:t>03-6550-1220</a:t>
              </a:r>
              <a:r>
                <a:rPr kumimoji="1" lang="ja-JP" altLang="en-US" sz="800" dirty="0">
                  <a:solidFill>
                    <a:schemeClr val="bg1"/>
                  </a:solidFill>
                  <a:latin typeface="Yu Gothic UI" panose="020B0500000000000000" pitchFamily="50" charset="-128"/>
                  <a:ea typeface="Yu Gothic UI" panose="020B0500000000000000" pitchFamily="50" charset="-128"/>
                </a:rPr>
                <a:t>　</a:t>
              </a:r>
              <a:r>
                <a:rPr kumimoji="1" lang="en-US" altLang="ja-JP" sz="800" dirty="0">
                  <a:solidFill>
                    <a:schemeClr val="bg1"/>
                  </a:solidFill>
                  <a:latin typeface="Yu Gothic UI" panose="020B0500000000000000" pitchFamily="50" charset="-128"/>
                  <a:ea typeface="Yu Gothic UI" panose="020B0500000000000000" pitchFamily="50" charset="-128"/>
                </a:rPr>
                <a:t>Mail</a:t>
              </a:r>
              <a:r>
                <a:rPr kumimoji="1" lang="ja-JP" altLang="en-US" sz="800" dirty="0">
                  <a:solidFill>
                    <a:schemeClr val="bg1"/>
                  </a:solidFill>
                  <a:latin typeface="Yu Gothic UI" panose="020B0500000000000000" pitchFamily="50" charset="-128"/>
                  <a:ea typeface="Yu Gothic UI" panose="020B0500000000000000" pitchFamily="50" charset="-128"/>
                </a:rPr>
                <a:t>：</a:t>
              </a:r>
              <a:r>
                <a:rPr kumimoji="1" lang="en-US" altLang="ja-JP" sz="800" dirty="0">
                  <a:solidFill>
                    <a:schemeClr val="bg1"/>
                  </a:solidFill>
                  <a:latin typeface="Yu Gothic UI" panose="020B0500000000000000" pitchFamily="50" charset="-128"/>
                  <a:ea typeface="Yu Gothic UI" panose="020B0500000000000000" pitchFamily="50" charset="-128"/>
                </a:rPr>
                <a:t>ryo.koriyama.office@gmail.com</a:t>
              </a:r>
              <a:endParaRPr kumimoji="1" lang="en-US" altLang="ja-JP" sz="1000" dirty="0">
                <a:solidFill>
                  <a:schemeClr val="bg1"/>
                </a:solidFill>
                <a:latin typeface="Yu Gothic UI" panose="020B0500000000000000" pitchFamily="50" charset="-128"/>
                <a:ea typeface="Yu Gothic UI" panose="020B0500000000000000" pitchFamily="50" charset="-128"/>
              </a:endParaRPr>
            </a:p>
          </p:txBody>
        </p:sp>
      </p:grpSp>
      <p:sp>
        <p:nvSpPr>
          <p:cNvPr id="186" name="吹き出し: 四角形 185">
            <a:extLst>
              <a:ext uri="{FF2B5EF4-FFF2-40B4-BE49-F238E27FC236}">
                <a16:creationId xmlns:a16="http://schemas.microsoft.com/office/drawing/2014/main" id="{4FA97002-2B2B-6EC1-9FFF-9A45A2530589}"/>
              </a:ext>
            </a:extLst>
          </p:cNvPr>
          <p:cNvSpPr/>
          <p:nvPr/>
        </p:nvSpPr>
        <p:spPr>
          <a:xfrm>
            <a:off x="5016822" y="5656334"/>
            <a:ext cx="2215828" cy="996799"/>
          </a:xfrm>
          <a:prstGeom prst="wedgeRectCallout">
            <a:avLst>
              <a:gd name="adj1" fmla="val -53329"/>
              <a:gd name="adj2" fmla="val -23310"/>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C81C923D-6E5A-1B27-0FDB-CE69AE63EAB1}"/>
              </a:ext>
            </a:extLst>
          </p:cNvPr>
          <p:cNvSpPr txBox="1"/>
          <p:nvPr/>
        </p:nvSpPr>
        <p:spPr>
          <a:xfrm>
            <a:off x="4995776" y="5645569"/>
            <a:ext cx="2249574" cy="1015663"/>
          </a:xfrm>
          <a:prstGeom prst="rect">
            <a:avLst/>
          </a:prstGeom>
          <a:noFill/>
        </p:spPr>
        <p:txBody>
          <a:bodyPr wrap="square" rtlCol="0">
            <a:spAutoFit/>
          </a:bodyPr>
          <a:lstStyle/>
          <a:p>
            <a:pPr algn="dist"/>
            <a:r>
              <a:rPr kumimoji="1" lang="ja-JP" altLang="en-US" sz="1200" dirty="0">
                <a:latin typeface="BIZ UDPゴシック" panose="020B0400000000000000" pitchFamily="50" charset="-128"/>
                <a:ea typeface="BIZ UDPゴシック" panose="020B0400000000000000" pitchFamily="50" charset="-128"/>
              </a:rPr>
              <a:t>日中共同声明をはじめとする</a:t>
            </a:r>
            <a:endParaRPr kumimoji="1" lang="en-US" altLang="ja-JP" sz="1200" dirty="0">
              <a:latin typeface="BIZ UDPゴシック" panose="020B0400000000000000" pitchFamily="50" charset="-128"/>
              <a:ea typeface="BIZ UDPゴシック" panose="020B0400000000000000" pitchFamily="50" charset="-128"/>
            </a:endParaRPr>
          </a:p>
          <a:p>
            <a:pPr algn="dist"/>
            <a:r>
              <a:rPr kumimoji="1" lang="ja-JP" altLang="en-US" sz="1200" dirty="0">
                <a:latin typeface="BIZ UDPゴシック" panose="020B0400000000000000" pitchFamily="50" charset="-128"/>
                <a:ea typeface="BIZ UDPゴシック" panose="020B0400000000000000" pitchFamily="50" charset="-128"/>
              </a:rPr>
              <a:t>政治文書の精神に真っ向から</a:t>
            </a:r>
            <a:endParaRPr kumimoji="1" lang="en-US" altLang="ja-JP" sz="1200" dirty="0">
              <a:latin typeface="BIZ UDPゴシック" panose="020B0400000000000000" pitchFamily="50" charset="-128"/>
              <a:ea typeface="BIZ UDPゴシック" panose="020B0400000000000000" pitchFamily="50" charset="-128"/>
            </a:endParaRPr>
          </a:p>
          <a:p>
            <a:pPr algn="dist"/>
            <a:r>
              <a:rPr kumimoji="1" lang="ja-JP" altLang="en-US" sz="1200" b="1" dirty="0">
                <a:solidFill>
                  <a:srgbClr val="FF0000"/>
                </a:solidFill>
                <a:latin typeface="BIZ UDPゴシック" panose="020B0400000000000000" pitchFamily="50" charset="-128"/>
                <a:ea typeface="BIZ UDPゴシック" panose="020B0400000000000000" pitchFamily="50" charset="-128"/>
              </a:rPr>
              <a:t>違反</a:t>
            </a:r>
            <a:r>
              <a:rPr kumimoji="1" lang="ja-JP" altLang="en-US" sz="1200" dirty="0">
                <a:latin typeface="BIZ UDPゴシック" panose="020B0400000000000000" pitchFamily="50" charset="-128"/>
                <a:ea typeface="BIZ UDPゴシック" panose="020B0400000000000000" pitchFamily="50" charset="-128"/>
              </a:rPr>
              <a:t>しており、</a:t>
            </a:r>
            <a:r>
              <a:rPr kumimoji="1" lang="ja-JP" altLang="en-US" sz="1200" b="1" dirty="0">
                <a:solidFill>
                  <a:srgbClr val="0070C0"/>
                </a:solidFill>
                <a:latin typeface="BIZ UDPゴシック" panose="020B0400000000000000" pitchFamily="50" charset="-128"/>
                <a:ea typeface="BIZ UDPゴシック" panose="020B0400000000000000" pitchFamily="50" charset="-128"/>
              </a:rPr>
              <a:t>日中関係の根幹</a:t>
            </a:r>
            <a:endParaRPr kumimoji="1" lang="en-US" altLang="ja-JP" sz="1200" b="1" dirty="0">
              <a:solidFill>
                <a:srgbClr val="0070C0"/>
              </a:solidFill>
              <a:latin typeface="BIZ UDPゴシック" panose="020B0400000000000000" pitchFamily="50" charset="-128"/>
              <a:ea typeface="BIZ UDPゴシック" panose="020B0400000000000000" pitchFamily="50" charset="-128"/>
            </a:endParaRPr>
          </a:p>
          <a:p>
            <a:pPr algn="dist"/>
            <a:r>
              <a:rPr kumimoji="1" lang="ja-JP" altLang="en-US" sz="1200" b="1" dirty="0">
                <a:solidFill>
                  <a:srgbClr val="0070C0"/>
                </a:solidFill>
                <a:latin typeface="BIZ UDPゴシック" panose="020B0400000000000000" pitchFamily="50" charset="-128"/>
                <a:ea typeface="BIZ UDPゴシック" panose="020B0400000000000000" pitchFamily="50" charset="-128"/>
              </a:rPr>
              <a:t>を揺るがす</a:t>
            </a:r>
            <a:r>
              <a:rPr kumimoji="1" lang="ja-JP" altLang="en-US" sz="1200" dirty="0">
                <a:latin typeface="BIZ UDPゴシック" panose="020B0400000000000000" pitchFamily="50" charset="-128"/>
                <a:ea typeface="BIZ UDPゴシック" panose="020B0400000000000000" pitchFamily="50" charset="-128"/>
              </a:rPr>
              <a:t>ものだ。</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発言撤回を</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求める。</a:t>
            </a:r>
          </a:p>
        </p:txBody>
      </p:sp>
      <p:grpSp>
        <p:nvGrpSpPr>
          <p:cNvPr id="1072" name="グループ化 1071">
            <a:extLst>
              <a:ext uri="{FF2B5EF4-FFF2-40B4-BE49-F238E27FC236}">
                <a16:creationId xmlns:a16="http://schemas.microsoft.com/office/drawing/2014/main" id="{C4E269B1-2614-615C-2A3B-6F5A611065F9}"/>
              </a:ext>
            </a:extLst>
          </p:cNvPr>
          <p:cNvGrpSpPr/>
          <p:nvPr/>
        </p:nvGrpSpPr>
        <p:grpSpPr>
          <a:xfrm>
            <a:off x="446143" y="5640500"/>
            <a:ext cx="3048237" cy="1196049"/>
            <a:chOff x="446143" y="5742100"/>
            <a:chExt cx="3048237" cy="1196049"/>
          </a:xfrm>
        </p:grpSpPr>
        <p:sp>
          <p:nvSpPr>
            <p:cNvPr id="185" name="吹き出し: 四角形 184">
              <a:extLst>
                <a:ext uri="{FF2B5EF4-FFF2-40B4-BE49-F238E27FC236}">
                  <a16:creationId xmlns:a16="http://schemas.microsoft.com/office/drawing/2014/main" id="{3CD0C190-2989-B19D-E4B0-CC06DA41A3E2}"/>
                </a:ext>
              </a:extLst>
            </p:cNvPr>
            <p:cNvSpPr/>
            <p:nvPr/>
          </p:nvSpPr>
          <p:spPr>
            <a:xfrm>
              <a:off x="1512468" y="5772383"/>
              <a:ext cx="1967466" cy="996799"/>
            </a:xfrm>
            <a:prstGeom prst="wedgeRectCallout">
              <a:avLst>
                <a:gd name="adj1" fmla="val -58788"/>
                <a:gd name="adj2" fmla="val -23118"/>
              </a:avLst>
            </a:prstGeom>
            <a:solidFill>
              <a:schemeClr val="bg1"/>
            </a:solidFill>
            <a:ln>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26EE6228-1F5B-82FA-65C8-96278DB2D6DA}"/>
                </a:ext>
              </a:extLst>
            </p:cNvPr>
            <p:cNvPicPr>
              <a:picLocks noChangeAspect="1"/>
            </p:cNvPicPr>
            <p:nvPr/>
          </p:nvPicPr>
          <p:blipFill>
            <a:blip r:embed="rId6" cstate="print">
              <a:extLst>
                <a:ext uri="{28A0092B-C50C-407E-A947-70E740481C1C}">
                  <a14:useLocalDpi xmlns:a14="http://schemas.microsoft.com/office/drawing/2010/main" val="0"/>
                </a:ext>
              </a:extLst>
            </a:blip>
            <a:srcRect b="59904"/>
            <a:stretch>
              <a:fillRect/>
            </a:stretch>
          </p:blipFill>
          <p:spPr>
            <a:xfrm>
              <a:off x="456921" y="5742100"/>
              <a:ext cx="747320" cy="900000"/>
            </a:xfrm>
            <a:prstGeom prst="rect">
              <a:avLst/>
            </a:prstGeom>
          </p:spPr>
        </p:pic>
        <p:sp>
          <p:nvSpPr>
            <p:cNvPr id="43" name="テキスト ボックス 42">
              <a:extLst>
                <a:ext uri="{FF2B5EF4-FFF2-40B4-BE49-F238E27FC236}">
                  <a16:creationId xmlns:a16="http://schemas.microsoft.com/office/drawing/2014/main" id="{58B4DCE8-6C38-F0B6-3863-61FA6920DDCC}"/>
                </a:ext>
              </a:extLst>
            </p:cNvPr>
            <p:cNvSpPr txBox="1"/>
            <p:nvPr/>
          </p:nvSpPr>
          <p:spPr>
            <a:xfrm>
              <a:off x="1513180" y="5855704"/>
              <a:ext cx="1981200" cy="830997"/>
            </a:xfrm>
            <a:prstGeom prst="rect">
              <a:avLst/>
            </a:prstGeom>
            <a:noFill/>
          </p:spPr>
          <p:txBody>
            <a:bodyPr wrap="square" rtlCol="0">
              <a:spAutoFit/>
            </a:bodyPr>
            <a:lstStyle/>
            <a:p>
              <a:pPr algn="dist"/>
              <a:r>
                <a:rPr kumimoji="1" lang="ja-JP" altLang="en-US" sz="1200" dirty="0">
                  <a:latin typeface="BIZ UDPゴシック" panose="020B0400000000000000" pitchFamily="50" charset="-128"/>
                  <a:ea typeface="BIZ UDPゴシック" panose="020B0400000000000000" pitchFamily="50" charset="-128"/>
                </a:rPr>
                <a:t>台湾を中国が</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武力行使</a:t>
              </a:r>
              <a:r>
                <a:rPr kumimoji="1" lang="ja-JP" altLang="en-US" sz="1200" dirty="0">
                  <a:latin typeface="BIZ UDPゴシック" panose="020B0400000000000000" pitchFamily="50" charset="-128"/>
                  <a:ea typeface="BIZ UDPゴシック" panose="020B0400000000000000" pitchFamily="50" charset="-128"/>
                </a:rPr>
                <a:t>で</a:t>
              </a:r>
              <a:endParaRPr kumimoji="1" lang="en-US" altLang="ja-JP" sz="1200" dirty="0">
                <a:latin typeface="BIZ UDPゴシック" panose="020B0400000000000000" pitchFamily="50" charset="-128"/>
                <a:ea typeface="BIZ UDPゴシック" panose="020B0400000000000000" pitchFamily="50" charset="-128"/>
              </a:endParaRPr>
            </a:p>
            <a:p>
              <a:pPr algn="dist"/>
              <a:r>
                <a:rPr kumimoji="1" lang="ja-JP" altLang="en-US" sz="1200" b="1" dirty="0">
                  <a:solidFill>
                    <a:srgbClr val="0070C0"/>
                  </a:solidFill>
                  <a:latin typeface="BIZ UDPゴシック" panose="020B0400000000000000" pitchFamily="50" charset="-128"/>
                  <a:ea typeface="BIZ UDPゴシック" panose="020B0400000000000000" pitchFamily="50" charset="-128"/>
                </a:rPr>
                <a:t>支配下</a:t>
              </a:r>
              <a:r>
                <a:rPr kumimoji="1" lang="ja-JP" altLang="en-US" sz="1200" dirty="0">
                  <a:latin typeface="BIZ UDPゴシック" panose="020B0400000000000000" pitchFamily="50" charset="-128"/>
                  <a:ea typeface="BIZ UDPゴシック" panose="020B0400000000000000" pitchFamily="50" charset="-128"/>
                </a:rPr>
                <a:t>に置こうとした場合、それはどう考えても日本の</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存立危機事態</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になり得る</a:t>
              </a:r>
            </a:p>
          </p:txBody>
        </p:sp>
        <p:sp>
          <p:nvSpPr>
            <p:cNvPr id="109" name="テキスト ボックス 108">
              <a:extLst>
                <a:ext uri="{FF2B5EF4-FFF2-40B4-BE49-F238E27FC236}">
                  <a16:creationId xmlns:a16="http://schemas.microsoft.com/office/drawing/2014/main" id="{201ADA14-66FC-4852-3235-E19FA49C2E0D}"/>
                </a:ext>
              </a:extLst>
            </p:cNvPr>
            <p:cNvSpPr txBox="1"/>
            <p:nvPr/>
          </p:nvSpPr>
          <p:spPr>
            <a:xfrm>
              <a:off x="446143" y="6661150"/>
              <a:ext cx="806977"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高市首相</a:t>
              </a:r>
            </a:p>
          </p:txBody>
        </p:sp>
      </p:grpSp>
      <p:sp>
        <p:nvSpPr>
          <p:cNvPr id="115" name="テキスト ボックス 114">
            <a:extLst>
              <a:ext uri="{FF2B5EF4-FFF2-40B4-BE49-F238E27FC236}">
                <a16:creationId xmlns:a16="http://schemas.microsoft.com/office/drawing/2014/main" id="{1F97D696-81A2-9A9B-64BA-0040B081CF50}"/>
              </a:ext>
            </a:extLst>
          </p:cNvPr>
          <p:cNvSpPr txBox="1"/>
          <p:nvPr/>
        </p:nvSpPr>
        <p:spPr>
          <a:xfrm>
            <a:off x="3977762" y="6553200"/>
            <a:ext cx="806977"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中国政府</a:t>
            </a:r>
          </a:p>
        </p:txBody>
      </p:sp>
      <p:grpSp>
        <p:nvGrpSpPr>
          <p:cNvPr id="130" name="グループ化 129">
            <a:extLst>
              <a:ext uri="{FF2B5EF4-FFF2-40B4-BE49-F238E27FC236}">
                <a16:creationId xmlns:a16="http://schemas.microsoft.com/office/drawing/2014/main" id="{3CB97F45-F756-2A24-2DDB-B68BF47DD836}"/>
              </a:ext>
            </a:extLst>
          </p:cNvPr>
          <p:cNvGrpSpPr/>
          <p:nvPr/>
        </p:nvGrpSpPr>
        <p:grpSpPr>
          <a:xfrm>
            <a:off x="-191" y="5385713"/>
            <a:ext cx="3899993" cy="246737"/>
            <a:chOff x="-25246" y="5906610"/>
            <a:chExt cx="3899993" cy="246737"/>
          </a:xfrm>
        </p:grpSpPr>
        <p:sp>
          <p:nvSpPr>
            <p:cNvPr id="131" name="正方形/長方形 130">
              <a:extLst>
                <a:ext uri="{FF2B5EF4-FFF2-40B4-BE49-F238E27FC236}">
                  <a16:creationId xmlns:a16="http://schemas.microsoft.com/office/drawing/2014/main" id="{C5D2D248-CA71-DD27-6263-8C5A37C0C7AC}"/>
                </a:ext>
              </a:extLst>
            </p:cNvPr>
            <p:cNvSpPr/>
            <p:nvPr/>
          </p:nvSpPr>
          <p:spPr>
            <a:xfrm>
              <a:off x="-25246" y="5906610"/>
              <a:ext cx="3775824" cy="2282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a:extLst>
                <a:ext uri="{FF2B5EF4-FFF2-40B4-BE49-F238E27FC236}">
                  <a16:creationId xmlns:a16="http://schemas.microsoft.com/office/drawing/2014/main" id="{10873C1F-F9E1-B176-9F85-A9C70A2DED74}"/>
                </a:ext>
              </a:extLst>
            </p:cNvPr>
            <p:cNvSpPr txBox="1"/>
            <p:nvPr/>
          </p:nvSpPr>
          <p:spPr>
            <a:xfrm>
              <a:off x="15878" y="5907126"/>
              <a:ext cx="3858869" cy="246221"/>
            </a:xfrm>
            <a:prstGeom prst="rect">
              <a:avLst/>
            </a:prstGeom>
            <a:noFill/>
          </p:spPr>
          <p:txBody>
            <a:bodyPr wrap="square" rtlCol="0">
              <a:spAutoFit/>
            </a:bodyPr>
            <a:lstStyle/>
            <a:p>
              <a:pPr algn="ctr">
                <a:lnSpc>
                  <a:spcPts val="1200"/>
                </a:lnSpc>
              </a:pPr>
              <a:r>
                <a:rPr kumimoji="1" lang="en-US" altLang="ja-JP" sz="1200" b="1" dirty="0">
                  <a:solidFill>
                    <a:srgbClr val="002060"/>
                  </a:solidFill>
                  <a:latin typeface="Yu Gothic UI" panose="020B0500000000000000" pitchFamily="50" charset="-128"/>
                  <a:ea typeface="Yu Gothic UI" panose="020B0500000000000000" pitchFamily="50" charset="-128"/>
                </a:rPr>
                <a:t>2025</a:t>
              </a:r>
              <a:r>
                <a:rPr kumimoji="1" lang="ja-JP" altLang="en-US" sz="1200" b="1" dirty="0">
                  <a:solidFill>
                    <a:srgbClr val="002060"/>
                  </a:solidFill>
                  <a:latin typeface="Yu Gothic UI" panose="020B0500000000000000" pitchFamily="50" charset="-128"/>
                  <a:ea typeface="Yu Gothic UI" panose="020B0500000000000000" pitchFamily="50" charset="-128"/>
                </a:rPr>
                <a:t>年</a:t>
              </a:r>
              <a:r>
                <a:rPr kumimoji="1" lang="en-US" altLang="ja-JP" sz="1200" b="1" dirty="0">
                  <a:solidFill>
                    <a:srgbClr val="002060"/>
                  </a:solidFill>
                  <a:latin typeface="Yu Gothic UI" panose="020B0500000000000000" pitchFamily="50" charset="-128"/>
                  <a:ea typeface="Yu Gothic UI" panose="020B0500000000000000" pitchFamily="50" charset="-128"/>
                </a:rPr>
                <a:t>11</a:t>
              </a:r>
              <a:r>
                <a:rPr kumimoji="1" lang="ja-JP" altLang="en-US" sz="1200" b="1" dirty="0">
                  <a:solidFill>
                    <a:srgbClr val="002060"/>
                  </a:solidFill>
                  <a:latin typeface="Yu Gothic UI" panose="020B0500000000000000" pitchFamily="50" charset="-128"/>
                  <a:ea typeface="Yu Gothic UI" panose="020B0500000000000000" pitchFamily="50" charset="-128"/>
                </a:rPr>
                <a:t>月</a:t>
              </a:r>
              <a:r>
                <a:rPr kumimoji="1" lang="en-US" altLang="ja-JP" sz="1200" b="1" dirty="0">
                  <a:solidFill>
                    <a:srgbClr val="002060"/>
                  </a:solidFill>
                  <a:latin typeface="Yu Gothic UI" panose="020B0500000000000000" pitchFamily="50" charset="-128"/>
                  <a:ea typeface="Yu Gothic UI" panose="020B0500000000000000" pitchFamily="50" charset="-128"/>
                </a:rPr>
                <a:t>7</a:t>
              </a:r>
              <a:r>
                <a:rPr kumimoji="1" lang="ja-JP" altLang="en-US" sz="1200" b="1" dirty="0">
                  <a:solidFill>
                    <a:srgbClr val="002060"/>
                  </a:solidFill>
                  <a:latin typeface="Yu Gothic UI" panose="020B0500000000000000" pitchFamily="50" charset="-128"/>
                  <a:ea typeface="Yu Gothic UI" panose="020B0500000000000000" pitchFamily="50" charset="-128"/>
                </a:rPr>
                <a:t>日 衆議院予算委員会での首相の発言</a:t>
              </a:r>
            </a:p>
          </p:txBody>
        </p:sp>
      </p:grpSp>
      <p:grpSp>
        <p:nvGrpSpPr>
          <p:cNvPr id="138" name="グループ化 137">
            <a:extLst>
              <a:ext uri="{FF2B5EF4-FFF2-40B4-BE49-F238E27FC236}">
                <a16:creationId xmlns:a16="http://schemas.microsoft.com/office/drawing/2014/main" id="{5A573775-4B8F-10F0-7AC9-903664374659}"/>
              </a:ext>
            </a:extLst>
          </p:cNvPr>
          <p:cNvGrpSpPr/>
          <p:nvPr/>
        </p:nvGrpSpPr>
        <p:grpSpPr>
          <a:xfrm>
            <a:off x="3651250" y="5385713"/>
            <a:ext cx="3911696" cy="246737"/>
            <a:chOff x="-136399" y="5906610"/>
            <a:chExt cx="3495682" cy="246737"/>
          </a:xfrm>
        </p:grpSpPr>
        <p:sp>
          <p:nvSpPr>
            <p:cNvPr id="142" name="正方形/長方形 141">
              <a:extLst>
                <a:ext uri="{FF2B5EF4-FFF2-40B4-BE49-F238E27FC236}">
                  <a16:creationId xmlns:a16="http://schemas.microsoft.com/office/drawing/2014/main" id="{0479C33F-6BFE-6607-9453-C0F66A931488}"/>
                </a:ext>
              </a:extLst>
            </p:cNvPr>
            <p:cNvSpPr/>
            <p:nvPr/>
          </p:nvSpPr>
          <p:spPr>
            <a:xfrm>
              <a:off x="-25246" y="5906610"/>
              <a:ext cx="3384529" cy="22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215D5241-3DA4-BB4B-C530-FD396371B242}"/>
                </a:ext>
              </a:extLst>
            </p:cNvPr>
            <p:cNvSpPr txBox="1"/>
            <p:nvPr/>
          </p:nvSpPr>
          <p:spPr>
            <a:xfrm>
              <a:off x="-136399" y="5907126"/>
              <a:ext cx="2991955" cy="246221"/>
            </a:xfrm>
            <a:prstGeom prst="rect">
              <a:avLst/>
            </a:prstGeom>
            <a:noFill/>
          </p:spPr>
          <p:txBody>
            <a:bodyPr wrap="square" rtlCol="0">
              <a:spAutoFit/>
            </a:bodyPr>
            <a:lstStyle/>
            <a:p>
              <a:pPr algn="ctr">
                <a:lnSpc>
                  <a:spcPts val="1200"/>
                </a:lnSpc>
              </a:pPr>
              <a:r>
                <a:rPr kumimoji="1" lang="ja-JP" altLang="en-US" sz="1200" b="1" dirty="0">
                  <a:solidFill>
                    <a:schemeClr val="bg1"/>
                  </a:solidFill>
                  <a:latin typeface="Yu Gothic UI" panose="020B0500000000000000" pitchFamily="50" charset="-128"/>
                  <a:ea typeface="Yu Gothic UI" panose="020B0500000000000000" pitchFamily="50" charset="-128"/>
                </a:rPr>
                <a:t>高市首相の台湾有事発言への中国政府の反応</a:t>
              </a:r>
            </a:p>
          </p:txBody>
        </p:sp>
      </p:grpSp>
      <p:grpSp>
        <p:nvGrpSpPr>
          <p:cNvPr id="1073" name="グループ化 1072">
            <a:extLst>
              <a:ext uri="{FF2B5EF4-FFF2-40B4-BE49-F238E27FC236}">
                <a16:creationId xmlns:a16="http://schemas.microsoft.com/office/drawing/2014/main" id="{EA282F11-E2EF-52B0-45D7-0D7477CDF121}"/>
              </a:ext>
            </a:extLst>
          </p:cNvPr>
          <p:cNvGrpSpPr/>
          <p:nvPr/>
        </p:nvGrpSpPr>
        <p:grpSpPr>
          <a:xfrm>
            <a:off x="310704" y="6794500"/>
            <a:ext cx="6965260" cy="846266"/>
            <a:chOff x="341184" y="6946900"/>
            <a:chExt cx="6965260" cy="846266"/>
          </a:xfrm>
        </p:grpSpPr>
        <p:sp>
          <p:nvSpPr>
            <p:cNvPr id="175" name="吹き出し: 角を丸めた四角形 174">
              <a:extLst>
                <a:ext uri="{FF2B5EF4-FFF2-40B4-BE49-F238E27FC236}">
                  <a16:creationId xmlns:a16="http://schemas.microsoft.com/office/drawing/2014/main" id="{22C0F132-2C22-E101-FF74-B5BBE69FB921}"/>
                </a:ext>
              </a:extLst>
            </p:cNvPr>
            <p:cNvSpPr/>
            <p:nvPr/>
          </p:nvSpPr>
          <p:spPr>
            <a:xfrm>
              <a:off x="1267904" y="7068344"/>
              <a:ext cx="5969826" cy="520870"/>
            </a:xfrm>
            <a:prstGeom prst="wedgeRoundRectCallout">
              <a:avLst>
                <a:gd name="adj1" fmla="val -51054"/>
                <a:gd name="adj2" fmla="val 14927"/>
                <a:gd name="adj3" fmla="val 16667"/>
              </a:avLst>
            </a:prstGeom>
            <a:solidFill>
              <a:schemeClr val="bg1"/>
            </a:solidFill>
            <a:ln>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テキスト ボックス 152">
              <a:extLst>
                <a:ext uri="{FF2B5EF4-FFF2-40B4-BE49-F238E27FC236}">
                  <a16:creationId xmlns:a16="http://schemas.microsoft.com/office/drawing/2014/main" id="{62944C70-F300-5819-9B42-05724188251A}"/>
                </a:ext>
              </a:extLst>
            </p:cNvPr>
            <p:cNvSpPr txBox="1"/>
            <p:nvPr/>
          </p:nvSpPr>
          <p:spPr>
            <a:xfrm>
              <a:off x="1234069" y="7054442"/>
              <a:ext cx="6072375"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中国は政治的抗議に加え、実力行使として「</a:t>
              </a:r>
              <a:r>
                <a:rPr lang="ja-JP" altLang="en-US" sz="1400" b="1" dirty="0">
                  <a:solidFill>
                    <a:srgbClr val="FF0000"/>
                  </a:solidFill>
                  <a:latin typeface="BIZ UDPゴシック" panose="020B0400000000000000" pitchFamily="50" charset="-128"/>
                  <a:ea typeface="BIZ UDPゴシック" panose="020B0400000000000000" pitchFamily="50" charset="-128"/>
                </a:rPr>
                <a:t>レアアースの輸出規制</a:t>
              </a:r>
              <a:r>
                <a:rPr lang="ja-JP" altLang="en-US" sz="1400" dirty="0">
                  <a:latin typeface="BIZ UDPゴシック" panose="020B0400000000000000" pitchFamily="50" charset="-128"/>
                  <a:ea typeface="BIZ UDPゴシック" panose="020B0400000000000000" pitchFamily="50" charset="-128"/>
                </a:rPr>
                <a:t>」を</a:t>
              </a:r>
              <a:r>
                <a:rPr lang="ja-JP" altLang="en-US" sz="1400" b="1" dirty="0">
                  <a:latin typeface="BIZ UDPゴシック" panose="020B0400000000000000" pitchFamily="50" charset="-128"/>
                  <a:ea typeface="BIZ UDPゴシック" panose="020B0400000000000000" pitchFamily="50" charset="-128"/>
                </a:rPr>
                <a:t>強化</a:t>
              </a:r>
              <a:r>
                <a:rPr lang="en-US" altLang="ja-JP" sz="1400" b="1"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ものづくり業界にも</a:t>
              </a:r>
              <a:r>
                <a:rPr lang="ja-JP" altLang="en-US" sz="1400" b="1" dirty="0">
                  <a:solidFill>
                    <a:srgbClr val="0070C0"/>
                  </a:solidFill>
                  <a:latin typeface="BIZ UDPゴシック" panose="020B0400000000000000" pitchFamily="50" charset="-128"/>
                  <a:ea typeface="BIZ UDPゴシック" panose="020B0400000000000000" pitchFamily="50" charset="-128"/>
                </a:rPr>
                <a:t>大打撃</a:t>
              </a:r>
              <a:r>
                <a:rPr lang="ja-JP" altLang="en-US" sz="1400" dirty="0">
                  <a:latin typeface="BIZ UDPゴシック" panose="020B0400000000000000" pitchFamily="50" charset="-128"/>
                  <a:ea typeface="BIZ UDPゴシック" panose="020B0400000000000000" pitchFamily="50" charset="-128"/>
                </a:rPr>
                <a:t>が</a:t>
              </a:r>
              <a:r>
                <a:rPr lang="en-US" altLang="ja-JP" sz="1400" dirty="0">
                  <a:latin typeface="BIZ UDPゴシック" panose="020B0400000000000000" pitchFamily="50" charset="-128"/>
                  <a:ea typeface="BIZ UDPゴシック" panose="020B0400000000000000" pitchFamily="50" charset="-128"/>
                </a:rPr>
                <a:t>…</a:t>
              </a:r>
            </a:p>
          </p:txBody>
        </p:sp>
        <p:pic>
          <p:nvPicPr>
            <p:cNvPr id="170" name="図 169">
              <a:extLst>
                <a:ext uri="{FF2B5EF4-FFF2-40B4-BE49-F238E27FC236}">
                  <a16:creationId xmlns:a16="http://schemas.microsoft.com/office/drawing/2014/main" id="{3A3CD74C-36C2-A227-2229-88CE4E41B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184" y="6946900"/>
              <a:ext cx="846266" cy="846266"/>
            </a:xfrm>
            <a:prstGeom prst="rect">
              <a:avLst/>
            </a:prstGeom>
          </p:spPr>
        </p:pic>
      </p:grpSp>
      <p:grpSp>
        <p:nvGrpSpPr>
          <p:cNvPr id="1047" name="グループ化 1046">
            <a:extLst>
              <a:ext uri="{FF2B5EF4-FFF2-40B4-BE49-F238E27FC236}">
                <a16:creationId xmlns:a16="http://schemas.microsoft.com/office/drawing/2014/main" id="{BE6456D9-86B9-1F26-AC4B-08A27849A7F1}"/>
              </a:ext>
            </a:extLst>
          </p:cNvPr>
          <p:cNvGrpSpPr/>
          <p:nvPr/>
        </p:nvGrpSpPr>
        <p:grpSpPr>
          <a:xfrm>
            <a:off x="-6445" y="7554737"/>
            <a:ext cx="7562945" cy="405582"/>
            <a:chOff x="-6445" y="7737617"/>
            <a:chExt cx="7562945" cy="405582"/>
          </a:xfrm>
        </p:grpSpPr>
        <p:sp>
          <p:nvSpPr>
            <p:cNvPr id="1045" name="正方形/長方形 1044">
              <a:extLst>
                <a:ext uri="{FF2B5EF4-FFF2-40B4-BE49-F238E27FC236}">
                  <a16:creationId xmlns:a16="http://schemas.microsoft.com/office/drawing/2014/main" id="{80FBCFFF-89B7-B801-BED5-21232C4ED970}"/>
                </a:ext>
              </a:extLst>
            </p:cNvPr>
            <p:cNvSpPr/>
            <p:nvPr/>
          </p:nvSpPr>
          <p:spPr>
            <a:xfrm>
              <a:off x="-6445" y="7737617"/>
              <a:ext cx="7562945" cy="360000"/>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6" name="テキスト ボックス 1045">
              <a:extLst>
                <a:ext uri="{FF2B5EF4-FFF2-40B4-BE49-F238E27FC236}">
                  <a16:creationId xmlns:a16="http://schemas.microsoft.com/office/drawing/2014/main" id="{1BD058DE-2B3B-BAFA-1EEC-DD6CD1BC1166}"/>
                </a:ext>
              </a:extLst>
            </p:cNvPr>
            <p:cNvSpPr txBox="1"/>
            <p:nvPr/>
          </p:nvSpPr>
          <p:spPr>
            <a:xfrm>
              <a:off x="282918" y="7783199"/>
              <a:ext cx="6693822" cy="360000"/>
            </a:xfrm>
            <a:prstGeom prst="rect">
              <a:avLst/>
            </a:prstGeom>
            <a:noFill/>
          </p:spPr>
          <p:txBody>
            <a:bodyPr wrap="square" rtlCol="0" anchor="ctr">
              <a:spAutoFit/>
            </a:bodyPr>
            <a:lstStyle/>
            <a:p>
              <a:pPr algn="ctr">
                <a:lnSpc>
                  <a:spcPts val="1200"/>
                </a:lnSpc>
              </a:pPr>
              <a:r>
                <a:rPr kumimoji="1" lang="ja-JP" altLang="en-US" sz="1700" b="1" dirty="0">
                  <a:solidFill>
                    <a:schemeClr val="bg1"/>
                  </a:solidFill>
                  <a:latin typeface="Yu Gothic UI" panose="020B0500000000000000" pitchFamily="50" charset="-128"/>
                  <a:ea typeface="Yu Gothic UI" panose="020B0500000000000000" pitchFamily="50" charset="-128"/>
                </a:rPr>
                <a:t>村田きょうこ参議院議員と一緒に緊急で経済産業省・中小企業庁よりレク</a:t>
              </a:r>
            </a:p>
          </p:txBody>
        </p:sp>
      </p:grpSp>
      <p:pic>
        <p:nvPicPr>
          <p:cNvPr id="1049" name="図 1048">
            <a:extLst>
              <a:ext uri="{FF2B5EF4-FFF2-40B4-BE49-F238E27FC236}">
                <a16:creationId xmlns:a16="http://schemas.microsoft.com/office/drawing/2014/main" id="{D36169FD-5B64-D8C1-B215-7EF74C65A2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2553" y="8036260"/>
            <a:ext cx="648000" cy="648000"/>
          </a:xfrm>
          <a:prstGeom prst="rect">
            <a:avLst/>
          </a:prstGeom>
        </p:spPr>
      </p:pic>
      <p:pic>
        <p:nvPicPr>
          <p:cNvPr id="1051" name="図 1050">
            <a:extLst>
              <a:ext uri="{FF2B5EF4-FFF2-40B4-BE49-F238E27FC236}">
                <a16:creationId xmlns:a16="http://schemas.microsoft.com/office/drawing/2014/main" id="{E05DE2C4-46A4-DF41-A3F9-A3508130205C}"/>
              </a:ext>
            </a:extLst>
          </p:cNvPr>
          <p:cNvPicPr>
            <a:picLocks noChangeAspect="1"/>
          </p:cNvPicPr>
          <p:nvPr/>
        </p:nvPicPr>
        <p:blipFill>
          <a:blip r:embed="rId9" cstate="print">
            <a:extLst>
              <a:ext uri="{28A0092B-C50C-407E-A947-70E740481C1C}">
                <a14:useLocalDpi xmlns:a14="http://schemas.microsoft.com/office/drawing/2010/main" val="0"/>
              </a:ext>
            </a:extLst>
          </a:blip>
          <a:srcRect b="42348"/>
          <a:stretch>
            <a:fillRect/>
          </a:stretch>
        </p:blipFill>
        <p:spPr>
          <a:xfrm>
            <a:off x="6726730" y="8053208"/>
            <a:ext cx="601619" cy="612000"/>
          </a:xfrm>
          <a:prstGeom prst="rect">
            <a:avLst/>
          </a:prstGeom>
        </p:spPr>
      </p:pic>
      <p:grpSp>
        <p:nvGrpSpPr>
          <p:cNvPr id="1065" name="グループ化 1064">
            <a:extLst>
              <a:ext uri="{FF2B5EF4-FFF2-40B4-BE49-F238E27FC236}">
                <a16:creationId xmlns:a16="http://schemas.microsoft.com/office/drawing/2014/main" id="{57208FB8-374F-4005-31C7-402D89A3E987}"/>
              </a:ext>
            </a:extLst>
          </p:cNvPr>
          <p:cNvGrpSpPr/>
          <p:nvPr/>
        </p:nvGrpSpPr>
        <p:grpSpPr>
          <a:xfrm>
            <a:off x="3799760" y="7960319"/>
            <a:ext cx="2816041" cy="307777"/>
            <a:chOff x="3768010" y="8127959"/>
            <a:chExt cx="2816041" cy="307777"/>
          </a:xfrm>
        </p:grpSpPr>
        <p:sp>
          <p:nvSpPr>
            <p:cNvPr id="1062" name="吹き出し: 四角形 1061">
              <a:extLst>
                <a:ext uri="{FF2B5EF4-FFF2-40B4-BE49-F238E27FC236}">
                  <a16:creationId xmlns:a16="http://schemas.microsoft.com/office/drawing/2014/main" id="{89C02FD8-9ACA-D6E6-FB81-03375C8210B4}"/>
                </a:ext>
              </a:extLst>
            </p:cNvPr>
            <p:cNvSpPr/>
            <p:nvPr/>
          </p:nvSpPr>
          <p:spPr>
            <a:xfrm>
              <a:off x="3768010" y="8127959"/>
              <a:ext cx="2816041" cy="307777"/>
            </a:xfrm>
            <a:prstGeom prst="wedgeRectCallout">
              <a:avLst>
                <a:gd name="adj1" fmla="val -53169"/>
                <a:gd name="adj2" fmla="val 30005"/>
              </a:avLst>
            </a:prstGeom>
            <a:solidFill>
              <a:schemeClr val="bg1"/>
            </a:solidFill>
            <a:ln w="19050">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テキスト ボックス 1056">
              <a:extLst>
                <a:ext uri="{FF2B5EF4-FFF2-40B4-BE49-F238E27FC236}">
                  <a16:creationId xmlns:a16="http://schemas.microsoft.com/office/drawing/2014/main" id="{92F00FC7-3D5A-A84A-15BF-1B34D057A32E}"/>
                </a:ext>
              </a:extLst>
            </p:cNvPr>
            <p:cNvSpPr txBox="1"/>
            <p:nvPr/>
          </p:nvSpPr>
          <p:spPr>
            <a:xfrm>
              <a:off x="3774668" y="8127959"/>
              <a:ext cx="2778746"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現状に対する対策や見通しは？</a:t>
              </a:r>
              <a:endParaRPr kumimoji="1" lang="en-US" altLang="ja-JP" sz="1400" dirty="0">
                <a:latin typeface="BIZ UDPゴシック" panose="020B0400000000000000" pitchFamily="50" charset="-128"/>
                <a:ea typeface="BIZ UDPゴシック" panose="020B0400000000000000" pitchFamily="50" charset="-128"/>
              </a:endParaRPr>
            </a:p>
          </p:txBody>
        </p:sp>
      </p:grpSp>
      <p:grpSp>
        <p:nvGrpSpPr>
          <p:cNvPr id="1064" name="グループ化 1063">
            <a:extLst>
              <a:ext uri="{FF2B5EF4-FFF2-40B4-BE49-F238E27FC236}">
                <a16:creationId xmlns:a16="http://schemas.microsoft.com/office/drawing/2014/main" id="{EC1A972A-26D9-CDCA-18EC-B88F888FFAF5}"/>
              </a:ext>
            </a:extLst>
          </p:cNvPr>
          <p:cNvGrpSpPr/>
          <p:nvPr/>
        </p:nvGrpSpPr>
        <p:grpSpPr>
          <a:xfrm>
            <a:off x="3778480" y="8294726"/>
            <a:ext cx="3013870" cy="523220"/>
            <a:chOff x="3740184" y="8462366"/>
            <a:chExt cx="2920770" cy="523220"/>
          </a:xfrm>
        </p:grpSpPr>
        <p:sp>
          <p:nvSpPr>
            <p:cNvPr id="1063" name="吹き出し: 四角形 1062">
              <a:extLst>
                <a:ext uri="{FF2B5EF4-FFF2-40B4-BE49-F238E27FC236}">
                  <a16:creationId xmlns:a16="http://schemas.microsoft.com/office/drawing/2014/main" id="{9343EE2F-C548-0B34-C612-01297928788E}"/>
                </a:ext>
              </a:extLst>
            </p:cNvPr>
            <p:cNvSpPr/>
            <p:nvPr/>
          </p:nvSpPr>
          <p:spPr>
            <a:xfrm>
              <a:off x="3769123" y="8473281"/>
              <a:ext cx="2816041" cy="307777"/>
            </a:xfrm>
            <a:prstGeom prst="wedgeRectCallout">
              <a:avLst>
                <a:gd name="adj1" fmla="val 54009"/>
                <a:gd name="adj2" fmla="val 17110"/>
              </a:avLst>
            </a:prstGeom>
            <a:solidFill>
              <a:schemeClr val="bg1"/>
            </a:solidFill>
            <a:ln w="190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テキスト ボックス 1057">
              <a:extLst>
                <a:ext uri="{FF2B5EF4-FFF2-40B4-BE49-F238E27FC236}">
                  <a16:creationId xmlns:a16="http://schemas.microsoft.com/office/drawing/2014/main" id="{737522B4-EE30-4108-1AAC-57F808117A91}"/>
                </a:ext>
              </a:extLst>
            </p:cNvPr>
            <p:cNvSpPr txBox="1"/>
            <p:nvPr/>
          </p:nvSpPr>
          <p:spPr>
            <a:xfrm>
              <a:off x="3740184" y="8462366"/>
              <a:ext cx="2920770"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今後、補助制度を用意する予定は？</a:t>
              </a:r>
              <a:endParaRPr kumimoji="1" lang="en-US" altLang="ja-JP" sz="1400" dirty="0">
                <a:latin typeface="BIZ UDPゴシック" panose="020B0400000000000000" pitchFamily="50" charset="-128"/>
                <a:ea typeface="BIZ UDPゴシック" panose="020B0400000000000000" pitchFamily="50" charset="-128"/>
              </a:endParaRPr>
            </a:p>
          </p:txBody>
        </p:sp>
      </p:grpSp>
      <p:sp>
        <p:nvSpPr>
          <p:cNvPr id="1059" name="テキスト ボックス 1058">
            <a:extLst>
              <a:ext uri="{FF2B5EF4-FFF2-40B4-BE49-F238E27FC236}">
                <a16:creationId xmlns:a16="http://schemas.microsoft.com/office/drawing/2014/main" id="{1A8C9ACB-52FD-8125-7F40-84B6D3300BEF}"/>
              </a:ext>
            </a:extLst>
          </p:cNvPr>
          <p:cNvSpPr txBox="1"/>
          <p:nvPr/>
        </p:nvSpPr>
        <p:spPr>
          <a:xfrm>
            <a:off x="3277247" y="8646636"/>
            <a:ext cx="4007125" cy="738664"/>
          </a:xfrm>
          <a:prstGeom prst="rect">
            <a:avLst/>
          </a:prstGeom>
          <a:noFill/>
        </p:spPr>
        <p:txBody>
          <a:bodyPr wrap="square"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代替案</a:t>
            </a:r>
            <a:r>
              <a:rPr kumimoji="1" lang="ja-JP" altLang="en-US" sz="1400" dirty="0">
                <a:latin typeface="BIZ UDPゴシック" panose="020B0400000000000000" pitchFamily="50" charset="-128"/>
                <a:ea typeface="BIZ UDPゴシック" panose="020B0400000000000000" pitchFamily="50" charset="-128"/>
              </a:rPr>
              <a:t>として「オーストラリアからの採取の推進」</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「日仏連携重レアアースプロジェクト</a:t>
            </a:r>
            <a:r>
              <a:rPr kumimoji="1" lang="ja-JP" altLang="en-US" sz="1050" b="1" dirty="0">
                <a:latin typeface="BIZ UDPゴシック" panose="020B0400000000000000" pitchFamily="50" charset="-128"/>
                <a:ea typeface="BIZ UDPゴシック" panose="020B0400000000000000" pitchFamily="50" charset="-128"/>
              </a:rPr>
              <a:t>等</a:t>
            </a:r>
            <a:r>
              <a:rPr kumimoji="1" lang="ja-JP" altLang="en-US" sz="105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があり</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また、</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予備費の活用</a:t>
            </a:r>
            <a:r>
              <a:rPr kumimoji="1" lang="ja-JP" altLang="en-US" sz="1400" dirty="0">
                <a:latin typeface="BIZ UDPゴシック" panose="020B0400000000000000" pitchFamily="50" charset="-128"/>
                <a:ea typeface="BIZ UDPゴシック" panose="020B0400000000000000" pitchFamily="50" charset="-128"/>
              </a:rPr>
              <a:t>の検討も進めています。</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1067" name="図 1066">
            <a:extLst>
              <a:ext uri="{FF2B5EF4-FFF2-40B4-BE49-F238E27FC236}">
                <a16:creationId xmlns:a16="http://schemas.microsoft.com/office/drawing/2014/main" id="{44262F1C-B2E4-E1D5-0517-364C729EC1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9214" y="8971857"/>
            <a:ext cx="525658" cy="536446"/>
          </a:xfrm>
          <a:prstGeom prst="rect">
            <a:avLst/>
          </a:prstGeom>
        </p:spPr>
      </p:pic>
      <p:sp>
        <p:nvSpPr>
          <p:cNvPr id="1068" name="テキスト ボックス 1067">
            <a:extLst>
              <a:ext uri="{FF2B5EF4-FFF2-40B4-BE49-F238E27FC236}">
                <a16:creationId xmlns:a16="http://schemas.microsoft.com/office/drawing/2014/main" id="{23535157-D0A6-B4FD-F05A-24141FED493D}"/>
              </a:ext>
            </a:extLst>
          </p:cNvPr>
          <p:cNvSpPr txBox="1"/>
          <p:nvPr/>
        </p:nvSpPr>
        <p:spPr>
          <a:xfrm>
            <a:off x="3646435" y="9398848"/>
            <a:ext cx="3695344"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引き続き、</a:t>
            </a:r>
            <a:r>
              <a:rPr kumimoji="1" lang="ja-JP" altLang="en-US" sz="1400" b="1" dirty="0">
                <a:latin typeface="BIZ UDPゴシック" panose="020B0400000000000000" pitchFamily="50" charset="-128"/>
                <a:ea typeface="BIZ UDPゴシック" panose="020B0400000000000000" pitchFamily="50" charset="-128"/>
              </a:rPr>
              <a:t>村田きょうこ議員と連携して</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solidFill>
                  <a:srgbClr val="FF0000"/>
                </a:solidFill>
                <a:latin typeface="BIZ UDPゴシック" panose="020B0400000000000000" pitchFamily="50" charset="-128"/>
                <a:ea typeface="BIZ UDPゴシック" panose="020B0400000000000000" pitchFamily="50" charset="-128"/>
              </a:rPr>
              <a:t>具体策の確認・対応強化</a:t>
            </a:r>
            <a:r>
              <a:rPr kumimoji="1" lang="ja-JP" altLang="en-US" sz="1400" dirty="0">
                <a:latin typeface="BIZ UDPゴシック" panose="020B0400000000000000" pitchFamily="50" charset="-128"/>
                <a:ea typeface="BIZ UDPゴシック" panose="020B0400000000000000" pitchFamily="50" charset="-128"/>
              </a:rPr>
              <a:t>を</a:t>
            </a:r>
            <a:r>
              <a:rPr kumimoji="1" lang="ja-JP" altLang="en-US" sz="1400" b="1" dirty="0">
                <a:latin typeface="BIZ UDPゴシック" panose="020B0400000000000000" pitchFamily="50" charset="-128"/>
                <a:ea typeface="BIZ UDPゴシック" panose="020B0400000000000000" pitchFamily="50" charset="-128"/>
              </a:rPr>
              <a:t>訴えていきます！</a:t>
            </a:r>
          </a:p>
        </p:txBody>
      </p:sp>
      <p:pic>
        <p:nvPicPr>
          <p:cNvPr id="1070" name="図 1069">
            <a:extLst>
              <a:ext uri="{FF2B5EF4-FFF2-40B4-BE49-F238E27FC236}">
                <a16:creationId xmlns:a16="http://schemas.microsoft.com/office/drawing/2014/main" id="{3892C26E-883F-E7E1-EB9C-B44D74F804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70589" y="9352220"/>
            <a:ext cx="612000" cy="612000"/>
          </a:xfrm>
          <a:prstGeom prst="rect">
            <a:avLst/>
          </a:prstGeom>
        </p:spPr>
      </p:pic>
      <p:pic>
        <p:nvPicPr>
          <p:cNvPr id="1076" name="図 1075">
            <a:extLst>
              <a:ext uri="{FF2B5EF4-FFF2-40B4-BE49-F238E27FC236}">
                <a16:creationId xmlns:a16="http://schemas.microsoft.com/office/drawing/2014/main" id="{92D37BA7-1A63-F637-A1B2-5710892B3027}"/>
              </a:ext>
            </a:extLst>
          </p:cNvPr>
          <p:cNvPicPr>
            <a:picLocks noChangeAspect="1"/>
          </p:cNvPicPr>
          <p:nvPr/>
        </p:nvPicPr>
        <p:blipFill>
          <a:blip r:embed="rId12" cstate="print">
            <a:extLst>
              <a:ext uri="{28A0092B-C50C-407E-A947-70E740481C1C}">
                <a14:useLocalDpi xmlns:a14="http://schemas.microsoft.com/office/drawing/2010/main" val="0"/>
              </a:ext>
            </a:extLst>
          </a:blip>
          <a:srcRect t="14092" b="15833"/>
          <a:stretch>
            <a:fillRect/>
          </a:stretch>
        </p:blipFill>
        <p:spPr>
          <a:xfrm>
            <a:off x="3839324" y="5743387"/>
            <a:ext cx="1080000" cy="756801"/>
          </a:xfrm>
          <a:prstGeom prst="rect">
            <a:avLst/>
          </a:prstGeom>
        </p:spPr>
      </p:pic>
      <p:sp>
        <p:nvSpPr>
          <p:cNvPr id="1077" name="四角形: 角を丸くする 1076">
            <a:extLst>
              <a:ext uri="{FF2B5EF4-FFF2-40B4-BE49-F238E27FC236}">
                <a16:creationId xmlns:a16="http://schemas.microsoft.com/office/drawing/2014/main" id="{BC51DA8D-B150-70EE-7479-CC4DFCD1C966}"/>
              </a:ext>
            </a:extLst>
          </p:cNvPr>
          <p:cNvSpPr/>
          <p:nvPr/>
        </p:nvSpPr>
        <p:spPr>
          <a:xfrm>
            <a:off x="6826250" y="9461499"/>
            <a:ext cx="419100" cy="140065"/>
          </a:xfrm>
          <a:prstGeom prst="roundRect">
            <a:avLst>
              <a:gd name="adj" fmla="val 16667"/>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8" name="テキスト ボックス 1077">
            <a:extLst>
              <a:ext uri="{FF2B5EF4-FFF2-40B4-BE49-F238E27FC236}">
                <a16:creationId xmlns:a16="http://schemas.microsoft.com/office/drawing/2014/main" id="{7DDFDAD8-BB07-CB13-50BD-3A4E0746984E}"/>
              </a:ext>
            </a:extLst>
          </p:cNvPr>
          <p:cNvSpPr txBox="1"/>
          <p:nvPr/>
        </p:nvSpPr>
        <p:spPr>
          <a:xfrm>
            <a:off x="7556500" y="9004300"/>
            <a:ext cx="336550" cy="184666"/>
          </a:xfrm>
          <a:prstGeom prst="rect">
            <a:avLst/>
          </a:prstGeom>
          <a:noFill/>
        </p:spPr>
        <p:txBody>
          <a:bodyPr wrap="square" rtlCol="0">
            <a:spAutoFit/>
          </a:bodyPr>
          <a:lstStyle/>
          <a:p>
            <a:r>
              <a:rPr kumimoji="1" lang="ja-JP" altLang="en-US" sz="600" dirty="0">
                <a:solidFill>
                  <a:schemeClr val="bg1"/>
                </a:solidFill>
              </a:rPr>
              <a:t>省庁</a:t>
            </a:r>
          </a:p>
        </p:txBody>
      </p:sp>
      <p:sp>
        <p:nvSpPr>
          <p:cNvPr id="1079" name="テキスト ボックス 1078">
            <a:extLst>
              <a:ext uri="{FF2B5EF4-FFF2-40B4-BE49-F238E27FC236}">
                <a16:creationId xmlns:a16="http://schemas.microsoft.com/office/drawing/2014/main" id="{E72AE8F7-6618-C90E-FF0B-26465C1FE72E}"/>
              </a:ext>
            </a:extLst>
          </p:cNvPr>
          <p:cNvSpPr txBox="1"/>
          <p:nvPr/>
        </p:nvSpPr>
        <p:spPr>
          <a:xfrm>
            <a:off x="6854054" y="9431347"/>
            <a:ext cx="391293" cy="200055"/>
          </a:xfrm>
          <a:prstGeom prst="rect">
            <a:avLst/>
          </a:prstGeom>
          <a:noFill/>
        </p:spPr>
        <p:txBody>
          <a:bodyPr wrap="square" rtlCol="0">
            <a:spAutoFit/>
          </a:bodyPr>
          <a:lstStyle/>
          <a:p>
            <a:r>
              <a:rPr kumimoji="1" lang="ja-JP" altLang="en-US" sz="700" b="1" dirty="0">
                <a:solidFill>
                  <a:schemeClr val="bg1"/>
                </a:solidFill>
              </a:rPr>
              <a:t>省庁</a:t>
            </a:r>
          </a:p>
        </p:txBody>
      </p:sp>
    </p:spTree>
    <p:extLst>
      <p:ext uri="{BB962C8B-B14F-4D97-AF65-F5344CB8AC3E}">
        <p14:creationId xmlns:p14="http://schemas.microsoft.com/office/powerpoint/2010/main" val="300547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0B78-CF4F-5C0A-6AB9-87AF8C32FB88}"/>
            </a:ext>
          </a:extLst>
        </p:cNvPr>
        <p:cNvGrpSpPr/>
        <p:nvPr/>
      </p:nvGrpSpPr>
      <p:grpSpPr>
        <a:xfrm>
          <a:off x="0" y="0"/>
          <a:ext cx="0" cy="0"/>
          <a:chOff x="0" y="0"/>
          <a:chExt cx="0" cy="0"/>
        </a:xfrm>
      </p:grpSpPr>
      <p:sp>
        <p:nvSpPr>
          <p:cNvPr id="1061" name="正方形/長方形 1060">
            <a:extLst>
              <a:ext uri="{FF2B5EF4-FFF2-40B4-BE49-F238E27FC236}">
                <a16:creationId xmlns:a16="http://schemas.microsoft.com/office/drawing/2014/main" id="{B107709C-9533-CB74-E92D-31CC1AE2A6F8}"/>
              </a:ext>
            </a:extLst>
          </p:cNvPr>
          <p:cNvSpPr/>
          <p:nvPr/>
        </p:nvSpPr>
        <p:spPr>
          <a:xfrm>
            <a:off x="3549650" y="8279913"/>
            <a:ext cx="4016719" cy="946769"/>
          </a:xfrm>
          <a:prstGeom prst="rect">
            <a:avLst/>
          </a:prstGeom>
          <a:solidFill>
            <a:schemeClr val="accent6">
              <a:lumMod val="20000"/>
              <a:lumOff val="80000"/>
            </a:schemeClr>
          </a:solidFill>
          <a:ln w="12700">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D31261C0-8D3D-E002-98E1-9FAE07860029}"/>
              </a:ext>
            </a:extLst>
          </p:cNvPr>
          <p:cNvSpPr/>
          <p:nvPr/>
        </p:nvSpPr>
        <p:spPr>
          <a:xfrm>
            <a:off x="3283085" y="4737100"/>
            <a:ext cx="4279130" cy="122225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a:extLst>
              <a:ext uri="{FF2B5EF4-FFF2-40B4-BE49-F238E27FC236}">
                <a16:creationId xmlns:a16="http://schemas.microsoft.com/office/drawing/2014/main" id="{288C7350-E226-B112-56D9-17108DD445A4}"/>
              </a:ext>
            </a:extLst>
          </p:cNvPr>
          <p:cNvGrpSpPr/>
          <p:nvPr/>
        </p:nvGrpSpPr>
        <p:grpSpPr>
          <a:xfrm>
            <a:off x="3382012" y="4876029"/>
            <a:ext cx="3825162" cy="1079149"/>
            <a:chOff x="3358671" y="4346207"/>
            <a:chExt cx="3825162" cy="1079149"/>
          </a:xfrm>
        </p:grpSpPr>
        <p:grpSp>
          <p:nvGrpSpPr>
            <p:cNvPr id="453" name="グループ化 452">
              <a:extLst>
                <a:ext uri="{FF2B5EF4-FFF2-40B4-BE49-F238E27FC236}">
                  <a16:creationId xmlns:a16="http://schemas.microsoft.com/office/drawing/2014/main" id="{22997A57-6387-D712-4E06-951504ABE73D}"/>
                </a:ext>
              </a:extLst>
            </p:cNvPr>
            <p:cNvGrpSpPr/>
            <p:nvPr/>
          </p:nvGrpSpPr>
          <p:grpSpPr>
            <a:xfrm>
              <a:off x="3358671" y="4346207"/>
              <a:ext cx="2910988" cy="1034763"/>
              <a:chOff x="1001170" y="5755778"/>
              <a:chExt cx="1626230" cy="391740"/>
            </a:xfrm>
          </p:grpSpPr>
          <p:sp>
            <p:nvSpPr>
              <p:cNvPr id="454" name="吹き出し: 角を丸めた四角形 453">
                <a:extLst>
                  <a:ext uri="{FF2B5EF4-FFF2-40B4-BE49-F238E27FC236}">
                    <a16:creationId xmlns:a16="http://schemas.microsoft.com/office/drawing/2014/main" id="{6C13DF90-900C-9F6E-35BC-8820AD4D51D7}"/>
                  </a:ext>
                </a:extLst>
              </p:cNvPr>
              <p:cNvSpPr/>
              <p:nvPr/>
            </p:nvSpPr>
            <p:spPr>
              <a:xfrm rot="10800000">
                <a:off x="1001170" y="5755778"/>
                <a:ext cx="1626230" cy="384508"/>
              </a:xfrm>
              <a:prstGeom prst="wedgeRoundRectCallout">
                <a:avLst>
                  <a:gd name="adj1" fmla="val -54103"/>
                  <a:gd name="adj2" fmla="val 21706"/>
                  <a:gd name="adj3" fmla="val 16667"/>
                </a:avLst>
              </a:prstGeom>
              <a:solidFill>
                <a:srgbClr val="00206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p>
            </p:txBody>
          </p:sp>
          <p:sp>
            <p:nvSpPr>
              <p:cNvPr id="456" name="テキスト ボックス 455">
                <a:extLst>
                  <a:ext uri="{FF2B5EF4-FFF2-40B4-BE49-F238E27FC236}">
                    <a16:creationId xmlns:a16="http://schemas.microsoft.com/office/drawing/2014/main" id="{AF5440AD-DAD1-7E9D-B4E7-A771E3193B8F}"/>
                  </a:ext>
                </a:extLst>
              </p:cNvPr>
              <p:cNvSpPr txBox="1"/>
              <p:nvPr/>
            </p:nvSpPr>
            <p:spPr>
              <a:xfrm>
                <a:off x="1036399" y="5763009"/>
                <a:ext cx="1516775" cy="384509"/>
              </a:xfrm>
              <a:prstGeom prst="rect">
                <a:avLst/>
              </a:prstGeom>
              <a:noFill/>
            </p:spPr>
            <p:txBody>
              <a:bodyPr wrap="square" rtlCol="0">
                <a:spAutoFit/>
              </a:bodyPr>
              <a:lstStyle/>
              <a:p>
                <a:pPr algn="dist"/>
                <a:r>
                  <a:rPr kumimoji="1" lang="ja-JP" altLang="en-US" sz="1200" dirty="0">
                    <a:solidFill>
                      <a:schemeClr val="bg1"/>
                    </a:solidFill>
                    <a:latin typeface="Yu Gothic UI Semilight" panose="020B0400000000000000" pitchFamily="50" charset="-128"/>
                    <a:ea typeface="Yu Gothic UI Semilight" panose="020B0400000000000000" pitchFamily="50" charset="-128"/>
                  </a:rPr>
                  <a:t>医療費助成は、その障がいが起因の病気なのかを判断する必要があるため、一律に無償化というのは困難。障害者の就労等の社会復帰に関しては、自立支援策で</a:t>
                </a:r>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a:p>
                <a:pPr algn="just"/>
                <a:r>
                  <a:rPr kumimoji="1" lang="ja-JP" altLang="en-US" sz="1200" dirty="0">
                    <a:solidFill>
                      <a:schemeClr val="bg1"/>
                    </a:solidFill>
                    <a:latin typeface="Yu Gothic UI Semilight" panose="020B0400000000000000" pitchFamily="50" charset="-128"/>
                    <a:ea typeface="Yu Gothic UI Semilight" panose="020B0400000000000000" pitchFamily="50" charset="-128"/>
                  </a:rPr>
                  <a:t>対応しています。</a:t>
                </a:r>
              </a:p>
            </p:txBody>
          </p:sp>
        </p:grpSp>
        <p:pic>
          <p:nvPicPr>
            <p:cNvPr id="63" name="図 62">
              <a:extLst>
                <a:ext uri="{FF2B5EF4-FFF2-40B4-BE49-F238E27FC236}">
                  <a16:creationId xmlns:a16="http://schemas.microsoft.com/office/drawing/2014/main" id="{5672A3EA-1126-D4B1-0650-4B5298502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780" y="4525356"/>
              <a:ext cx="823053" cy="900000"/>
            </a:xfrm>
            <a:prstGeom prst="rect">
              <a:avLst/>
            </a:prstGeom>
          </p:spPr>
        </p:pic>
      </p:grpSp>
      <p:grpSp>
        <p:nvGrpSpPr>
          <p:cNvPr id="112" name="グループ化 111">
            <a:extLst>
              <a:ext uri="{FF2B5EF4-FFF2-40B4-BE49-F238E27FC236}">
                <a16:creationId xmlns:a16="http://schemas.microsoft.com/office/drawing/2014/main" id="{34EAF9E3-E5A2-CE9F-BE21-5E4E7B7A0EB6}"/>
              </a:ext>
            </a:extLst>
          </p:cNvPr>
          <p:cNvGrpSpPr/>
          <p:nvPr/>
        </p:nvGrpSpPr>
        <p:grpSpPr>
          <a:xfrm>
            <a:off x="0" y="5950088"/>
            <a:ext cx="7556500" cy="406262"/>
            <a:chOff x="0" y="1939389"/>
            <a:chExt cx="7556500" cy="406262"/>
          </a:xfrm>
        </p:grpSpPr>
        <p:sp>
          <p:nvSpPr>
            <p:cNvPr id="113" name="正方形/長方形 112">
              <a:extLst>
                <a:ext uri="{FF2B5EF4-FFF2-40B4-BE49-F238E27FC236}">
                  <a16:creationId xmlns:a16="http://schemas.microsoft.com/office/drawing/2014/main" id="{E69C82CA-A866-06C2-983A-B507B5B29A23}"/>
                </a:ext>
              </a:extLst>
            </p:cNvPr>
            <p:cNvSpPr/>
            <p:nvPr/>
          </p:nvSpPr>
          <p:spPr>
            <a:xfrm>
              <a:off x="0" y="1948180"/>
              <a:ext cx="7556500" cy="39747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6981CE36-6372-AA2A-4CFE-2E4557CFA122}"/>
                </a:ext>
              </a:extLst>
            </p:cNvPr>
            <p:cNvSpPr txBox="1"/>
            <p:nvPr/>
          </p:nvSpPr>
          <p:spPr>
            <a:xfrm>
              <a:off x="288203" y="1939389"/>
              <a:ext cx="4600510" cy="369332"/>
            </a:xfrm>
            <a:prstGeom prst="rect">
              <a:avLst/>
            </a:prstGeom>
            <a:noFill/>
          </p:spPr>
          <p:txBody>
            <a:bodyPr wrap="square" rtlCol="0">
              <a:spAutoFit/>
            </a:bodyPr>
            <a:lstStyle/>
            <a:p>
              <a:pPr algn="ct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現場の声</a:t>
              </a: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に関する</a:t>
              </a:r>
              <a:r>
                <a:rPr kumimoji="1" lang="en-US" altLang="ja-JP" b="1" dirty="0">
                  <a:latin typeface="BIZ UDPゴシック" panose="020B0400000000000000" pitchFamily="50" charset="-128"/>
                  <a:ea typeface="BIZ UDPゴシック" panose="020B0400000000000000" pitchFamily="50" charset="-128"/>
                </a:rPr>
                <a:t>Q</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A</a:t>
              </a:r>
            </a:p>
          </p:txBody>
        </p:sp>
      </p:grpSp>
      <p:pic>
        <p:nvPicPr>
          <p:cNvPr id="101" name="図 100">
            <a:extLst>
              <a:ext uri="{FF2B5EF4-FFF2-40B4-BE49-F238E27FC236}">
                <a16:creationId xmlns:a16="http://schemas.microsoft.com/office/drawing/2014/main" id="{8847A84F-359C-2B7D-D615-7BF4B57A7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52" y="7795692"/>
            <a:ext cx="3831133" cy="2155012"/>
          </a:xfrm>
          <a:prstGeom prst="rect">
            <a:avLst/>
          </a:prstGeom>
        </p:spPr>
      </p:pic>
      <p:sp>
        <p:nvSpPr>
          <p:cNvPr id="77" name="正方形/長方形 76">
            <a:extLst>
              <a:ext uri="{FF2B5EF4-FFF2-40B4-BE49-F238E27FC236}">
                <a16:creationId xmlns:a16="http://schemas.microsoft.com/office/drawing/2014/main" id="{DECD921F-0538-BF1B-956E-0FC26CF101C7}"/>
              </a:ext>
            </a:extLst>
          </p:cNvPr>
          <p:cNvSpPr/>
          <p:nvPr/>
        </p:nvSpPr>
        <p:spPr>
          <a:xfrm>
            <a:off x="3234219" y="3671837"/>
            <a:ext cx="4322281" cy="113536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D9566D70-E560-6B3B-9426-C1DF9FBBA308}"/>
              </a:ext>
            </a:extLst>
          </p:cNvPr>
          <p:cNvSpPr/>
          <p:nvPr/>
        </p:nvSpPr>
        <p:spPr>
          <a:xfrm>
            <a:off x="3244088" y="2331581"/>
            <a:ext cx="4322281" cy="140022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0" name="図 449">
            <a:extLst>
              <a:ext uri="{FF2B5EF4-FFF2-40B4-BE49-F238E27FC236}">
                <a16:creationId xmlns:a16="http://schemas.microsoft.com/office/drawing/2014/main" id="{672BC094-C3AA-43E8-4733-0D040970AF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347844"/>
            <a:ext cx="3282468" cy="2462406"/>
          </a:xfrm>
          <a:prstGeom prst="rect">
            <a:avLst/>
          </a:prstGeom>
        </p:spPr>
      </p:pic>
      <p:sp>
        <p:nvSpPr>
          <p:cNvPr id="465" name="正方形/長方形 464">
            <a:extLst>
              <a:ext uri="{FF2B5EF4-FFF2-40B4-BE49-F238E27FC236}">
                <a16:creationId xmlns:a16="http://schemas.microsoft.com/office/drawing/2014/main" id="{AFE23523-A9D6-624A-16CE-D82DE492C5FE}"/>
              </a:ext>
            </a:extLst>
          </p:cNvPr>
          <p:cNvSpPr/>
          <p:nvPr/>
        </p:nvSpPr>
        <p:spPr>
          <a:xfrm>
            <a:off x="-4832350" y="187579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正方形/長方形 468">
            <a:extLst>
              <a:ext uri="{FF2B5EF4-FFF2-40B4-BE49-F238E27FC236}">
                <a16:creationId xmlns:a16="http://schemas.microsoft.com/office/drawing/2014/main" id="{6E60BFBA-6537-BBE4-EAFF-D2328CB26BE7}"/>
              </a:ext>
            </a:extLst>
          </p:cNvPr>
          <p:cNvSpPr/>
          <p:nvPr/>
        </p:nvSpPr>
        <p:spPr>
          <a:xfrm>
            <a:off x="-5130800" y="-85979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5" name="グループ化 394">
            <a:extLst>
              <a:ext uri="{FF2B5EF4-FFF2-40B4-BE49-F238E27FC236}">
                <a16:creationId xmlns:a16="http://schemas.microsoft.com/office/drawing/2014/main" id="{E07A6369-9B50-A3D0-6F50-185C14D276AE}"/>
              </a:ext>
            </a:extLst>
          </p:cNvPr>
          <p:cNvGrpSpPr/>
          <p:nvPr/>
        </p:nvGrpSpPr>
        <p:grpSpPr>
          <a:xfrm>
            <a:off x="0" y="1948180"/>
            <a:ext cx="7556500" cy="397471"/>
            <a:chOff x="0" y="1948180"/>
            <a:chExt cx="7556500" cy="397471"/>
          </a:xfrm>
        </p:grpSpPr>
        <p:sp>
          <p:nvSpPr>
            <p:cNvPr id="475" name="正方形/長方形 474">
              <a:extLst>
                <a:ext uri="{FF2B5EF4-FFF2-40B4-BE49-F238E27FC236}">
                  <a16:creationId xmlns:a16="http://schemas.microsoft.com/office/drawing/2014/main" id="{FA516ED0-A1A8-831F-7361-92618003EC38}"/>
                </a:ext>
              </a:extLst>
            </p:cNvPr>
            <p:cNvSpPr/>
            <p:nvPr/>
          </p:nvSpPr>
          <p:spPr>
            <a:xfrm>
              <a:off x="0" y="1948180"/>
              <a:ext cx="7556500" cy="39747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0D23BCA0-F457-6E8C-19F1-90A73AF67506}"/>
                </a:ext>
              </a:extLst>
            </p:cNvPr>
            <p:cNvSpPr txBox="1"/>
            <p:nvPr/>
          </p:nvSpPr>
          <p:spPr>
            <a:xfrm>
              <a:off x="288203" y="1962249"/>
              <a:ext cx="7054754"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 障がい者の医療費助成</a:t>
              </a:r>
              <a:r>
                <a:rPr kumimoji="1" lang="ja-JP" altLang="en-US" sz="1200" b="1" dirty="0">
                  <a:latin typeface="BIZ UDPゴシック" panose="020B0400000000000000" pitchFamily="50" charset="-128"/>
                  <a:ea typeface="BIZ UDPゴシック" panose="020B0400000000000000" pitchFamily="50" charset="-128"/>
                </a:rPr>
                <a:t>等</a:t>
              </a:r>
              <a:r>
                <a:rPr kumimoji="1" lang="ja-JP" altLang="en-US" sz="1600" b="1" dirty="0">
                  <a:latin typeface="BIZ UDPゴシック" panose="020B0400000000000000" pitchFamily="50" charset="-128"/>
                  <a:ea typeface="BIZ UDPゴシック" panose="020B0400000000000000" pitchFamily="50" charset="-128"/>
                </a:rPr>
                <a:t>の制度の適応について自治体によって差が</a:t>
              </a:r>
              <a:r>
                <a:rPr kumimoji="1" lang="en-US" altLang="ja-JP" sz="1600" b="1" dirty="0">
                  <a:latin typeface="BIZ UDPゴシック" panose="020B0400000000000000" pitchFamily="50" charset="-128"/>
                  <a:ea typeface="BIZ UDPゴシック" panose="020B0400000000000000" pitchFamily="50" charset="-128"/>
                </a:rPr>
                <a:t>…</a:t>
              </a:r>
            </a:p>
          </p:txBody>
        </p:sp>
      </p:grpSp>
      <p:grpSp>
        <p:nvGrpSpPr>
          <p:cNvPr id="474" name="グループ化 473">
            <a:extLst>
              <a:ext uri="{FF2B5EF4-FFF2-40B4-BE49-F238E27FC236}">
                <a16:creationId xmlns:a16="http://schemas.microsoft.com/office/drawing/2014/main" id="{7203EC95-79D7-787A-B3CF-81DD4B9385F5}"/>
              </a:ext>
            </a:extLst>
          </p:cNvPr>
          <p:cNvGrpSpPr/>
          <p:nvPr/>
        </p:nvGrpSpPr>
        <p:grpSpPr>
          <a:xfrm>
            <a:off x="3266508" y="374829"/>
            <a:ext cx="3928950" cy="1607514"/>
            <a:chOff x="3310050" y="435615"/>
            <a:chExt cx="3928950" cy="1607514"/>
          </a:xfrm>
        </p:grpSpPr>
        <p:pic>
          <p:nvPicPr>
            <p:cNvPr id="5" name="図 4">
              <a:extLst>
                <a:ext uri="{FF2B5EF4-FFF2-40B4-BE49-F238E27FC236}">
                  <a16:creationId xmlns:a16="http://schemas.microsoft.com/office/drawing/2014/main" id="{DD8CE8FC-F548-3F37-92DF-AD4728DE82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0050" y="1143129"/>
              <a:ext cx="900000" cy="900000"/>
            </a:xfrm>
            <a:prstGeom prst="rect">
              <a:avLst/>
            </a:prstGeom>
          </p:spPr>
        </p:pic>
        <p:grpSp>
          <p:nvGrpSpPr>
            <p:cNvPr id="473" name="グループ化 472">
              <a:extLst>
                <a:ext uri="{FF2B5EF4-FFF2-40B4-BE49-F238E27FC236}">
                  <a16:creationId xmlns:a16="http://schemas.microsoft.com/office/drawing/2014/main" id="{37BEFBD9-BD68-5013-B1CE-60D5AE58C528}"/>
                </a:ext>
              </a:extLst>
            </p:cNvPr>
            <p:cNvGrpSpPr/>
            <p:nvPr/>
          </p:nvGrpSpPr>
          <p:grpSpPr>
            <a:xfrm>
              <a:off x="3900341" y="435615"/>
              <a:ext cx="3338659" cy="1320160"/>
              <a:chOff x="3900341" y="435615"/>
              <a:chExt cx="3338659" cy="1320160"/>
            </a:xfrm>
          </p:grpSpPr>
          <p:sp>
            <p:nvSpPr>
              <p:cNvPr id="464" name="四角形: 角を丸くする 463">
                <a:extLst>
                  <a:ext uri="{FF2B5EF4-FFF2-40B4-BE49-F238E27FC236}">
                    <a16:creationId xmlns:a16="http://schemas.microsoft.com/office/drawing/2014/main" id="{5A983730-3A86-046D-222D-5AC28830C842}"/>
                  </a:ext>
                </a:extLst>
              </p:cNvPr>
              <p:cNvSpPr/>
              <p:nvPr/>
            </p:nvSpPr>
            <p:spPr>
              <a:xfrm>
                <a:off x="4021495" y="435615"/>
                <a:ext cx="3205790" cy="1320160"/>
              </a:xfrm>
              <a:prstGeom prst="roundRect">
                <a:avLst>
                  <a:gd name="adj" fmla="val 5844"/>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1" name="テキスト ボックス 500">
                <a:extLst>
                  <a:ext uri="{FF2B5EF4-FFF2-40B4-BE49-F238E27FC236}">
                    <a16:creationId xmlns:a16="http://schemas.microsoft.com/office/drawing/2014/main" id="{BAB660F4-D6DD-B6F2-1175-60ADC946916F}"/>
                  </a:ext>
                </a:extLst>
              </p:cNvPr>
              <p:cNvSpPr txBox="1"/>
              <p:nvPr/>
            </p:nvSpPr>
            <p:spPr>
              <a:xfrm>
                <a:off x="4011970" y="548807"/>
                <a:ext cx="3227030" cy="1100622"/>
              </a:xfrm>
              <a:prstGeom prst="rect">
                <a:avLst/>
              </a:prstGeom>
              <a:noFill/>
            </p:spPr>
            <p:txBody>
              <a:bodyPr wrap="square" rtlCol="0">
                <a:spAutoFit/>
              </a:bodyPr>
              <a:lstStyle/>
              <a:p>
                <a:pPr algn="just">
                  <a:lnSpc>
                    <a:spcPts val="2000"/>
                  </a:lnSpc>
                </a:pP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　現場の皆さんが抱えている課題</a:t>
                </a:r>
                <a:r>
                  <a:rPr kumimoji="1" lang="ja-JP" altLang="en-US" sz="1100" b="1" dirty="0">
                    <a:solidFill>
                      <a:schemeClr val="bg1"/>
                    </a:solidFill>
                    <a:latin typeface="Yu Gothic UI Semilight" panose="020B0400000000000000" pitchFamily="50" charset="-128"/>
                    <a:ea typeface="Yu Gothic UI Semilight" panose="020B0400000000000000" pitchFamily="50" charset="-128"/>
                  </a:rPr>
                  <a:t>等</a:t>
                </a: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を</a:t>
                </a:r>
                <a:endParaRPr kumimoji="1" lang="en-US" altLang="ja-JP" sz="1600" b="1" dirty="0">
                  <a:solidFill>
                    <a:schemeClr val="bg1"/>
                  </a:solidFill>
                  <a:latin typeface="Yu Gothic UI Semilight" panose="020B0400000000000000" pitchFamily="50" charset="-128"/>
                  <a:ea typeface="Yu Gothic UI Semilight" panose="020B0400000000000000" pitchFamily="50" charset="-128"/>
                </a:endParaRPr>
              </a:p>
              <a:p>
                <a:pPr>
                  <a:lnSpc>
                    <a:spcPts val="2000"/>
                  </a:lnSpc>
                </a:pPr>
                <a:r>
                  <a:rPr kumimoji="1" lang="en-US" altLang="ja-JP" sz="16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現場の声</a:t>
                </a:r>
                <a:r>
                  <a:rPr kumimoji="1" lang="en-US" altLang="ja-JP" sz="16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がどのように国政を変えるのか。政治を身近に感じてもらえるように郡山りょうの活動を紹介します◎</a:t>
                </a:r>
                <a:endParaRPr kumimoji="1" lang="en-US" altLang="ja-JP" sz="1600" b="1" dirty="0">
                  <a:solidFill>
                    <a:schemeClr val="bg1"/>
                  </a:solidFill>
                  <a:latin typeface="Yu Gothic UI Semilight" panose="020B0400000000000000" pitchFamily="50" charset="-128"/>
                  <a:ea typeface="Yu Gothic UI Semilight" panose="020B0400000000000000" pitchFamily="50" charset="-128"/>
                </a:endParaRPr>
              </a:p>
            </p:txBody>
          </p:sp>
          <p:sp>
            <p:nvSpPr>
              <p:cNvPr id="466" name="二等辺三角形 465">
                <a:extLst>
                  <a:ext uri="{FF2B5EF4-FFF2-40B4-BE49-F238E27FC236}">
                    <a16:creationId xmlns:a16="http://schemas.microsoft.com/office/drawing/2014/main" id="{30D71E60-742E-E03A-ECCC-C69F51CA32EE}"/>
                  </a:ext>
                </a:extLst>
              </p:cNvPr>
              <p:cNvSpPr/>
              <p:nvPr/>
            </p:nvSpPr>
            <p:spPr>
              <a:xfrm rot="14887407">
                <a:off x="3919013" y="1578642"/>
                <a:ext cx="134766" cy="172110"/>
              </a:xfrm>
              <a:prstGeom prst="triangle">
                <a:avLst>
                  <a:gd name="adj" fmla="val 49791"/>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71" name="グループ化 470">
            <a:extLst>
              <a:ext uri="{FF2B5EF4-FFF2-40B4-BE49-F238E27FC236}">
                <a16:creationId xmlns:a16="http://schemas.microsoft.com/office/drawing/2014/main" id="{C90DCB8C-E5E2-58DC-3E82-4A400A5E8E02}"/>
              </a:ext>
            </a:extLst>
          </p:cNvPr>
          <p:cNvGrpSpPr/>
          <p:nvPr/>
        </p:nvGrpSpPr>
        <p:grpSpPr>
          <a:xfrm>
            <a:off x="348668" y="193675"/>
            <a:ext cx="2895420" cy="1752631"/>
            <a:chOff x="348668" y="244936"/>
            <a:chExt cx="2895420" cy="1752631"/>
          </a:xfrm>
        </p:grpSpPr>
        <p:grpSp>
          <p:nvGrpSpPr>
            <p:cNvPr id="472" name="グループ化 471">
              <a:extLst>
                <a:ext uri="{FF2B5EF4-FFF2-40B4-BE49-F238E27FC236}">
                  <a16:creationId xmlns:a16="http://schemas.microsoft.com/office/drawing/2014/main" id="{6699BE13-0F7C-6C91-E227-CD50E9DB68E4}"/>
                </a:ext>
              </a:extLst>
            </p:cNvPr>
            <p:cNvGrpSpPr/>
            <p:nvPr/>
          </p:nvGrpSpPr>
          <p:grpSpPr>
            <a:xfrm>
              <a:off x="349250" y="244936"/>
              <a:ext cx="879205" cy="879205"/>
              <a:chOff x="453074" y="343127"/>
              <a:chExt cx="879205" cy="879205"/>
            </a:xfrm>
          </p:grpSpPr>
          <p:cxnSp>
            <p:nvCxnSpPr>
              <p:cNvPr id="478" name="直線コネクタ 477">
                <a:extLst>
                  <a:ext uri="{FF2B5EF4-FFF2-40B4-BE49-F238E27FC236}">
                    <a16:creationId xmlns:a16="http://schemas.microsoft.com/office/drawing/2014/main" id="{1F9605B8-A71C-7B0A-D243-61D200117248}"/>
                  </a:ext>
                </a:extLst>
              </p:cNvPr>
              <p:cNvCxnSpPr/>
              <p:nvPr/>
            </p:nvCxnSpPr>
            <p:spPr>
              <a:xfrm>
                <a:off x="568173" y="343127"/>
                <a:ext cx="0" cy="879205"/>
              </a:xfrm>
              <a:prstGeom prst="line">
                <a:avLst/>
              </a:prstGeom>
              <a:ln w="19050">
                <a:solidFill>
                  <a:srgbClr val="EA5504">
                    <a:alpha val="75000"/>
                  </a:srgbClr>
                </a:solidFill>
              </a:ln>
            </p:spPr>
            <p:style>
              <a:lnRef idx="1">
                <a:schemeClr val="accent1"/>
              </a:lnRef>
              <a:fillRef idx="0">
                <a:schemeClr val="accent1"/>
              </a:fillRef>
              <a:effectRef idx="0">
                <a:schemeClr val="accent1"/>
              </a:effectRef>
              <a:fontRef idx="minor">
                <a:schemeClr val="tx1"/>
              </a:fontRef>
            </p:style>
          </p:cxnSp>
          <p:cxnSp>
            <p:nvCxnSpPr>
              <p:cNvPr id="479" name="直線コネクタ 478">
                <a:extLst>
                  <a:ext uri="{FF2B5EF4-FFF2-40B4-BE49-F238E27FC236}">
                    <a16:creationId xmlns:a16="http://schemas.microsoft.com/office/drawing/2014/main" id="{A5D82591-E111-F8C3-0331-4F8826129B6E}"/>
                  </a:ext>
                </a:extLst>
              </p:cNvPr>
              <p:cNvCxnSpPr>
                <a:cxnSpLocks/>
              </p:cNvCxnSpPr>
              <p:nvPr/>
            </p:nvCxnSpPr>
            <p:spPr>
              <a:xfrm rot="16200000">
                <a:off x="892677" y="49134"/>
                <a:ext cx="0" cy="879205"/>
              </a:xfrm>
              <a:prstGeom prst="line">
                <a:avLst/>
              </a:prstGeom>
              <a:ln w="19050">
                <a:solidFill>
                  <a:srgbClr val="EA5504">
                    <a:alpha val="75000"/>
                  </a:srgbClr>
                </a:solidFill>
              </a:ln>
            </p:spPr>
            <p:style>
              <a:lnRef idx="1">
                <a:schemeClr val="accent1"/>
              </a:lnRef>
              <a:fillRef idx="0">
                <a:schemeClr val="accent1"/>
              </a:fillRef>
              <a:effectRef idx="0">
                <a:schemeClr val="accent1"/>
              </a:effectRef>
              <a:fontRef idx="minor">
                <a:schemeClr val="tx1"/>
              </a:fontRef>
            </p:style>
          </p:cxnSp>
        </p:grpSp>
        <p:grpSp>
          <p:nvGrpSpPr>
            <p:cNvPr id="485" name="グループ化 484">
              <a:extLst>
                <a:ext uri="{FF2B5EF4-FFF2-40B4-BE49-F238E27FC236}">
                  <a16:creationId xmlns:a16="http://schemas.microsoft.com/office/drawing/2014/main" id="{73D3F042-4DF3-981B-6192-362B333AD3AA}"/>
                </a:ext>
              </a:extLst>
            </p:cNvPr>
            <p:cNvGrpSpPr/>
            <p:nvPr/>
          </p:nvGrpSpPr>
          <p:grpSpPr>
            <a:xfrm flipH="1" flipV="1">
              <a:off x="2364883" y="1118362"/>
              <a:ext cx="879205" cy="879205"/>
              <a:chOff x="453074" y="343127"/>
              <a:chExt cx="879205" cy="879205"/>
            </a:xfrm>
          </p:grpSpPr>
          <p:cxnSp>
            <p:nvCxnSpPr>
              <p:cNvPr id="486" name="直線コネクタ 485">
                <a:extLst>
                  <a:ext uri="{FF2B5EF4-FFF2-40B4-BE49-F238E27FC236}">
                    <a16:creationId xmlns:a16="http://schemas.microsoft.com/office/drawing/2014/main" id="{7A2A29FB-B9A2-1164-127F-79F6033F8D96}"/>
                  </a:ext>
                </a:extLst>
              </p:cNvPr>
              <p:cNvCxnSpPr/>
              <p:nvPr/>
            </p:nvCxnSpPr>
            <p:spPr>
              <a:xfrm>
                <a:off x="568173" y="343127"/>
                <a:ext cx="0" cy="879205"/>
              </a:xfrm>
              <a:prstGeom prst="line">
                <a:avLst/>
              </a:prstGeom>
              <a:ln w="19050">
                <a:solidFill>
                  <a:srgbClr val="EA5504">
                    <a:alpha val="75000"/>
                  </a:srgbClr>
                </a:solidFill>
              </a:ln>
            </p:spPr>
            <p:style>
              <a:lnRef idx="1">
                <a:schemeClr val="accent1"/>
              </a:lnRef>
              <a:fillRef idx="0">
                <a:schemeClr val="accent1"/>
              </a:fillRef>
              <a:effectRef idx="0">
                <a:schemeClr val="accent1"/>
              </a:effectRef>
              <a:fontRef idx="minor">
                <a:schemeClr val="tx1"/>
              </a:fontRef>
            </p:style>
          </p:cxnSp>
          <p:cxnSp>
            <p:nvCxnSpPr>
              <p:cNvPr id="487" name="直線コネクタ 486">
                <a:extLst>
                  <a:ext uri="{FF2B5EF4-FFF2-40B4-BE49-F238E27FC236}">
                    <a16:creationId xmlns:a16="http://schemas.microsoft.com/office/drawing/2014/main" id="{ECECE927-4D07-3879-E2CC-8D68EED69B06}"/>
                  </a:ext>
                </a:extLst>
              </p:cNvPr>
              <p:cNvCxnSpPr>
                <a:cxnSpLocks/>
              </p:cNvCxnSpPr>
              <p:nvPr/>
            </p:nvCxnSpPr>
            <p:spPr>
              <a:xfrm rot="16200000">
                <a:off x="892677" y="49134"/>
                <a:ext cx="0" cy="879205"/>
              </a:xfrm>
              <a:prstGeom prst="line">
                <a:avLst/>
              </a:prstGeom>
              <a:ln w="19050">
                <a:solidFill>
                  <a:srgbClr val="EA5504">
                    <a:alpha val="75000"/>
                  </a:srgbClr>
                </a:solidFill>
              </a:ln>
            </p:spPr>
            <p:style>
              <a:lnRef idx="1">
                <a:schemeClr val="accent1"/>
              </a:lnRef>
              <a:fillRef idx="0">
                <a:schemeClr val="accent1"/>
              </a:fillRef>
              <a:effectRef idx="0">
                <a:schemeClr val="accent1"/>
              </a:effectRef>
              <a:fontRef idx="minor">
                <a:schemeClr val="tx1"/>
              </a:fontRef>
            </p:style>
          </p:cxnSp>
        </p:grpSp>
        <p:sp>
          <p:nvSpPr>
            <p:cNvPr id="488" name="テキスト ボックス 487">
              <a:extLst>
                <a:ext uri="{FF2B5EF4-FFF2-40B4-BE49-F238E27FC236}">
                  <a16:creationId xmlns:a16="http://schemas.microsoft.com/office/drawing/2014/main" id="{6F3B1EDE-BBBF-FA99-8749-6DB02CF6458E}"/>
                </a:ext>
              </a:extLst>
            </p:cNvPr>
            <p:cNvSpPr txBox="1"/>
            <p:nvPr/>
          </p:nvSpPr>
          <p:spPr>
            <a:xfrm>
              <a:off x="816326" y="1121050"/>
              <a:ext cx="2269966" cy="707886"/>
            </a:xfrm>
            <a:prstGeom prst="rect">
              <a:avLst/>
            </a:prstGeom>
            <a:noFill/>
          </p:spPr>
          <p:txBody>
            <a:bodyPr wrap="square" rtlCol="0">
              <a:spAutoFit/>
            </a:bodyPr>
            <a:lstStyle/>
            <a:p>
              <a:r>
                <a:rPr kumimoji="1" lang="ja-JP" altLang="en-US" sz="4000" b="1" dirty="0">
                  <a:solidFill>
                    <a:srgbClr val="EA5504"/>
                  </a:solidFill>
                  <a:latin typeface="Segoe UI Black" panose="020B0A02040204020203" pitchFamily="34" charset="0"/>
                  <a:ea typeface="ＤＨＰ特太ゴシック体" panose="020B0500000000000000" pitchFamily="50" charset="-128"/>
                </a:rPr>
                <a:t>国政へ！</a:t>
              </a:r>
              <a:endParaRPr kumimoji="1" lang="en-US" altLang="ja-JP" sz="4000" b="1" dirty="0">
                <a:solidFill>
                  <a:srgbClr val="EA5504"/>
                </a:solidFill>
                <a:latin typeface="Segoe UI Black" panose="020B0A02040204020203" pitchFamily="34" charset="0"/>
                <a:ea typeface="ＤＨＰ特太ゴシック体" panose="020B0500000000000000" pitchFamily="50" charset="-128"/>
              </a:endParaRPr>
            </a:p>
          </p:txBody>
        </p:sp>
        <p:grpSp>
          <p:nvGrpSpPr>
            <p:cNvPr id="470" name="グループ化 469">
              <a:extLst>
                <a:ext uri="{FF2B5EF4-FFF2-40B4-BE49-F238E27FC236}">
                  <a16:creationId xmlns:a16="http://schemas.microsoft.com/office/drawing/2014/main" id="{D48EDE55-14F5-9C73-C2C0-10F8ECBCDC74}"/>
                </a:ext>
              </a:extLst>
            </p:cNvPr>
            <p:cNvGrpSpPr/>
            <p:nvPr/>
          </p:nvGrpSpPr>
          <p:grpSpPr>
            <a:xfrm>
              <a:off x="348668" y="466150"/>
              <a:ext cx="2895420" cy="712350"/>
              <a:chOff x="348668" y="466150"/>
              <a:chExt cx="2895420" cy="712350"/>
            </a:xfrm>
          </p:grpSpPr>
          <p:sp>
            <p:nvSpPr>
              <p:cNvPr id="480" name="テキスト ボックス 479">
                <a:extLst>
                  <a:ext uri="{FF2B5EF4-FFF2-40B4-BE49-F238E27FC236}">
                    <a16:creationId xmlns:a16="http://schemas.microsoft.com/office/drawing/2014/main" id="{B695AE08-C48D-1680-E89F-F9692B20105C}"/>
                  </a:ext>
                </a:extLst>
              </p:cNvPr>
              <p:cNvSpPr txBox="1"/>
              <p:nvPr/>
            </p:nvSpPr>
            <p:spPr>
              <a:xfrm>
                <a:off x="750140" y="544705"/>
                <a:ext cx="2493948" cy="584775"/>
              </a:xfrm>
              <a:prstGeom prst="rect">
                <a:avLst/>
              </a:prstGeom>
              <a:noFill/>
            </p:spPr>
            <p:txBody>
              <a:bodyPr wrap="square" rtlCol="0">
                <a:spAutoFit/>
              </a:bodyPr>
              <a:lstStyle/>
              <a:p>
                <a:r>
                  <a:rPr kumimoji="1" lang="ja-JP" altLang="en-US" sz="3200" b="1" dirty="0">
                    <a:solidFill>
                      <a:srgbClr val="EA5504"/>
                    </a:solidFill>
                    <a:latin typeface="Segoe UI Black" panose="020B0A02040204020203" pitchFamily="34" charset="0"/>
                    <a:ea typeface="ＤＨＰ特太ゴシック体" panose="020B0500000000000000" pitchFamily="50" charset="-128"/>
                  </a:rPr>
                  <a:t>現場の声</a:t>
                </a:r>
                <a:endParaRPr kumimoji="1" lang="en-US" altLang="ja-JP" sz="2800" b="1" dirty="0">
                  <a:solidFill>
                    <a:srgbClr val="EA5504"/>
                  </a:solidFill>
                  <a:latin typeface="Segoe UI Black" panose="020B0A02040204020203" pitchFamily="34" charset="0"/>
                  <a:ea typeface="ＤＨＰ特太ゴシック体" panose="020B0500000000000000" pitchFamily="50" charset="-128"/>
                </a:endParaRPr>
              </a:p>
            </p:txBody>
          </p:sp>
          <p:sp>
            <p:nvSpPr>
              <p:cNvPr id="502" name="テキスト ボックス 501">
                <a:extLst>
                  <a:ext uri="{FF2B5EF4-FFF2-40B4-BE49-F238E27FC236}">
                    <a16:creationId xmlns:a16="http://schemas.microsoft.com/office/drawing/2014/main" id="{24C031A9-C875-E844-CD3E-483A1BBAB97B}"/>
                  </a:ext>
                </a:extLst>
              </p:cNvPr>
              <p:cNvSpPr txBox="1"/>
              <p:nvPr/>
            </p:nvSpPr>
            <p:spPr>
              <a:xfrm>
                <a:off x="2630192" y="688975"/>
                <a:ext cx="443836" cy="461665"/>
              </a:xfrm>
              <a:prstGeom prst="rect">
                <a:avLst/>
              </a:prstGeom>
              <a:noFill/>
            </p:spPr>
            <p:txBody>
              <a:bodyPr wrap="square" rtlCol="0">
                <a:spAutoFit/>
              </a:bodyPr>
              <a:lstStyle/>
              <a:p>
                <a:r>
                  <a:rPr kumimoji="1" lang="ja-JP" altLang="en-US" sz="2400" b="1" dirty="0">
                    <a:solidFill>
                      <a:srgbClr val="EA5504"/>
                    </a:solidFill>
                    <a:latin typeface="Segoe UI Black" panose="020B0A02040204020203" pitchFamily="34" charset="0"/>
                    <a:ea typeface="ＤＨＰ特太ゴシック体" panose="020B0500000000000000" pitchFamily="50" charset="-128"/>
                  </a:rPr>
                  <a:t>を</a:t>
                </a:r>
                <a:endParaRPr kumimoji="1" lang="en-US" altLang="ja-JP" sz="2400" b="1" dirty="0">
                  <a:solidFill>
                    <a:srgbClr val="EA5504"/>
                  </a:solidFill>
                  <a:latin typeface="Segoe UI Black" panose="020B0A02040204020203" pitchFamily="34" charset="0"/>
                  <a:ea typeface="ＤＨＰ特太ゴシック体" panose="020B0500000000000000" pitchFamily="50" charset="-128"/>
                </a:endParaRPr>
              </a:p>
            </p:txBody>
          </p:sp>
          <p:sp>
            <p:nvSpPr>
              <p:cNvPr id="467" name="テキスト ボックス 466">
                <a:extLst>
                  <a:ext uri="{FF2B5EF4-FFF2-40B4-BE49-F238E27FC236}">
                    <a16:creationId xmlns:a16="http://schemas.microsoft.com/office/drawing/2014/main" id="{1F1BFB76-E609-4703-75D6-E52DD0D6A7B0}"/>
                  </a:ext>
                </a:extLst>
              </p:cNvPr>
              <p:cNvSpPr txBox="1"/>
              <p:nvPr/>
            </p:nvSpPr>
            <p:spPr>
              <a:xfrm>
                <a:off x="2328115" y="593725"/>
                <a:ext cx="600657" cy="584775"/>
              </a:xfrm>
              <a:prstGeom prst="rect">
                <a:avLst/>
              </a:prstGeom>
              <a:noFill/>
            </p:spPr>
            <p:txBody>
              <a:bodyPr wrap="square" rtlCol="0">
                <a:spAutoFit/>
              </a:bodyPr>
              <a:lstStyle/>
              <a:p>
                <a:r>
                  <a:rPr kumimoji="1" lang="en-US" altLang="ja-JP" sz="3200" b="1" dirty="0">
                    <a:solidFill>
                      <a:srgbClr val="EA5504"/>
                    </a:solidFill>
                    <a:latin typeface="Segoe UI Black" panose="020B0A02040204020203" pitchFamily="34" charset="0"/>
                    <a:ea typeface="ＤＨＰ特太ゴシック体" panose="020B0500000000000000" pitchFamily="50" charset="-128"/>
                  </a:rPr>
                  <a:t>』</a:t>
                </a:r>
                <a:endParaRPr kumimoji="1" lang="en-US" altLang="ja-JP" sz="2800" b="1" dirty="0">
                  <a:solidFill>
                    <a:srgbClr val="EA5504"/>
                  </a:solidFill>
                  <a:latin typeface="Segoe UI Black" panose="020B0A02040204020203" pitchFamily="34" charset="0"/>
                  <a:ea typeface="ＤＨＰ特太ゴシック体" panose="020B0500000000000000" pitchFamily="50" charset="-128"/>
                </a:endParaRPr>
              </a:p>
            </p:txBody>
          </p:sp>
          <p:sp>
            <p:nvSpPr>
              <p:cNvPr id="468" name="テキスト ボックス 467">
                <a:extLst>
                  <a:ext uri="{FF2B5EF4-FFF2-40B4-BE49-F238E27FC236}">
                    <a16:creationId xmlns:a16="http://schemas.microsoft.com/office/drawing/2014/main" id="{EE80973B-0A28-B6C0-DF11-D6F77EDE78B4}"/>
                  </a:ext>
                </a:extLst>
              </p:cNvPr>
              <p:cNvSpPr txBox="1"/>
              <p:nvPr/>
            </p:nvSpPr>
            <p:spPr>
              <a:xfrm>
                <a:off x="348668" y="466150"/>
                <a:ext cx="600657" cy="584775"/>
              </a:xfrm>
              <a:prstGeom prst="rect">
                <a:avLst/>
              </a:prstGeom>
              <a:noFill/>
            </p:spPr>
            <p:txBody>
              <a:bodyPr wrap="square" rtlCol="0">
                <a:spAutoFit/>
              </a:bodyPr>
              <a:lstStyle/>
              <a:p>
                <a:r>
                  <a:rPr kumimoji="1" lang="en-US" altLang="ja-JP" sz="3200" b="1" dirty="0">
                    <a:solidFill>
                      <a:srgbClr val="EA5504"/>
                    </a:solidFill>
                    <a:latin typeface="Segoe UI Black" panose="020B0A02040204020203" pitchFamily="34" charset="0"/>
                    <a:ea typeface="ＤＨＰ特太ゴシック体" panose="020B0500000000000000" pitchFamily="50" charset="-128"/>
                  </a:rPr>
                  <a:t>『</a:t>
                </a:r>
                <a:endParaRPr kumimoji="1" lang="en-US" altLang="ja-JP" sz="2800" b="1" dirty="0">
                  <a:solidFill>
                    <a:srgbClr val="EA5504"/>
                  </a:solidFill>
                  <a:latin typeface="Segoe UI Black" panose="020B0A02040204020203" pitchFamily="34" charset="0"/>
                  <a:ea typeface="ＤＨＰ特太ゴシック体" panose="020B0500000000000000" pitchFamily="50" charset="-128"/>
                </a:endParaRPr>
              </a:p>
            </p:txBody>
          </p:sp>
        </p:grpSp>
      </p:grpSp>
      <p:pic>
        <p:nvPicPr>
          <p:cNvPr id="11" name="図 10">
            <a:extLst>
              <a:ext uri="{FF2B5EF4-FFF2-40B4-BE49-F238E27FC236}">
                <a16:creationId xmlns:a16="http://schemas.microsoft.com/office/drawing/2014/main" id="{D54E7FDB-068B-33AA-FB92-76D64A05C0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6508" y="6328737"/>
            <a:ext cx="1089242" cy="1089242"/>
          </a:xfrm>
          <a:prstGeom prst="rect">
            <a:avLst/>
          </a:prstGeom>
        </p:spPr>
      </p:pic>
      <p:sp>
        <p:nvSpPr>
          <p:cNvPr id="16" name="テキスト ボックス 15">
            <a:extLst>
              <a:ext uri="{FF2B5EF4-FFF2-40B4-BE49-F238E27FC236}">
                <a16:creationId xmlns:a16="http://schemas.microsoft.com/office/drawing/2014/main" id="{4DD20B15-C5BD-8B04-251C-6933AA35B856}"/>
              </a:ext>
            </a:extLst>
          </p:cNvPr>
          <p:cNvSpPr txBox="1"/>
          <p:nvPr/>
        </p:nvSpPr>
        <p:spPr>
          <a:xfrm>
            <a:off x="339952" y="6342410"/>
            <a:ext cx="3046524" cy="861774"/>
          </a:xfrm>
          <a:prstGeom prst="rect">
            <a:avLst/>
          </a:prstGeom>
          <a:noFill/>
        </p:spPr>
        <p:txBody>
          <a:bodyPr wrap="square" rtlCol="0">
            <a:spAutoFit/>
          </a:bodyPr>
          <a:lstStyle/>
          <a:p>
            <a:r>
              <a:rPr kumimoji="1" lang="en-US" altLang="ja-JP" sz="1000" b="1" dirty="0">
                <a:latin typeface="Yu Gothic UI" panose="020B0500000000000000" pitchFamily="50" charset="-128"/>
                <a:ea typeface="Yu Gothic UI" panose="020B0500000000000000" pitchFamily="50" charset="-128"/>
              </a:rPr>
              <a:t>Q.</a:t>
            </a:r>
            <a:r>
              <a:rPr kumimoji="1" lang="ja-JP" altLang="en-US" sz="1000" b="1" dirty="0">
                <a:latin typeface="Yu Gothic UI" panose="020B0500000000000000" pitchFamily="50" charset="-128"/>
                <a:ea typeface="Yu Gothic UI" panose="020B0500000000000000" pitchFamily="50" charset="-128"/>
              </a:rPr>
              <a:t> どうやって</a:t>
            </a:r>
            <a:r>
              <a:rPr kumimoji="1" lang="en-US" altLang="ja-JP" sz="1000" b="1" dirty="0">
                <a:latin typeface="Yu Gothic UI" panose="020B0500000000000000" pitchFamily="50" charset="-128"/>
                <a:ea typeface="Yu Gothic UI" panose="020B0500000000000000" pitchFamily="50" charset="-128"/>
              </a:rPr>
              <a:t>『</a:t>
            </a:r>
            <a:r>
              <a:rPr kumimoji="1" lang="ja-JP" altLang="en-US" sz="1000" b="1" dirty="0">
                <a:latin typeface="Yu Gothic UI" panose="020B0500000000000000" pitchFamily="50" charset="-128"/>
                <a:ea typeface="Yu Gothic UI" panose="020B0500000000000000" pitchFamily="50" charset="-128"/>
              </a:rPr>
              <a:t>現場の声</a:t>
            </a:r>
            <a:r>
              <a:rPr kumimoji="1" lang="en-US" altLang="ja-JP" sz="1000" b="1" dirty="0">
                <a:latin typeface="Yu Gothic UI" panose="020B0500000000000000" pitchFamily="50" charset="-128"/>
                <a:ea typeface="Yu Gothic UI" panose="020B0500000000000000" pitchFamily="50" charset="-128"/>
              </a:rPr>
              <a:t>』</a:t>
            </a:r>
            <a:r>
              <a:rPr kumimoji="1" lang="ja-JP" altLang="en-US" sz="1000" b="1" dirty="0">
                <a:latin typeface="Yu Gothic UI" panose="020B0500000000000000" pitchFamily="50" charset="-128"/>
                <a:ea typeface="Yu Gothic UI" panose="020B0500000000000000" pitchFamily="50" charset="-128"/>
              </a:rPr>
              <a:t>を届ければいいの？</a:t>
            </a:r>
            <a:endParaRPr kumimoji="1" lang="en-US" altLang="ja-JP" sz="1000" b="1" dirty="0">
              <a:latin typeface="Yu Gothic UI" panose="020B0500000000000000" pitchFamily="50" charset="-128"/>
              <a:ea typeface="Yu Gothic UI" panose="020B0500000000000000" pitchFamily="50" charset="-128"/>
            </a:endParaRPr>
          </a:p>
          <a:p>
            <a:r>
              <a:rPr kumimoji="1" lang="en-US" altLang="ja-JP" sz="1000" b="1" dirty="0">
                <a:solidFill>
                  <a:srgbClr val="EA5504"/>
                </a:solidFill>
                <a:latin typeface="Yu Gothic UI" panose="020B0500000000000000" pitchFamily="50" charset="-128"/>
                <a:ea typeface="Yu Gothic UI" panose="020B0500000000000000" pitchFamily="50" charset="-128"/>
              </a:rPr>
              <a:t>A. </a:t>
            </a:r>
            <a:r>
              <a:rPr kumimoji="1" lang="ja-JP" altLang="en-US" sz="1000" b="1" dirty="0">
                <a:solidFill>
                  <a:srgbClr val="EA5504"/>
                </a:solidFill>
                <a:latin typeface="Yu Gothic UI" panose="020B0500000000000000" pitchFamily="50" charset="-128"/>
                <a:ea typeface="Yu Gothic UI" panose="020B0500000000000000" pitchFamily="50" charset="-128"/>
              </a:rPr>
              <a:t>右の</a:t>
            </a:r>
            <a:r>
              <a:rPr kumimoji="1" lang="en-US" altLang="ja-JP" sz="1000" b="1" dirty="0">
                <a:solidFill>
                  <a:srgbClr val="EA5504"/>
                </a:solidFill>
                <a:latin typeface="Yu Gothic UI" panose="020B0500000000000000" pitchFamily="50" charset="-128"/>
                <a:ea typeface="Yu Gothic UI" panose="020B0500000000000000" pitchFamily="50" charset="-128"/>
              </a:rPr>
              <a:t>QR</a:t>
            </a:r>
            <a:r>
              <a:rPr kumimoji="1" lang="ja-JP" altLang="en-US" sz="1000" b="1" dirty="0">
                <a:solidFill>
                  <a:srgbClr val="EA5504"/>
                </a:solidFill>
                <a:latin typeface="Yu Gothic UI" panose="020B0500000000000000" pitchFamily="50" charset="-128"/>
                <a:ea typeface="Yu Gothic UI" panose="020B0500000000000000" pitchFamily="50" charset="-128"/>
              </a:rPr>
              <a:t>コードを読み取って、フォームからお送りください</a:t>
            </a:r>
            <a:endParaRPr kumimoji="1" lang="en-US" altLang="ja-JP" sz="1000" b="1" dirty="0">
              <a:solidFill>
                <a:srgbClr val="EA5504"/>
              </a:solidFill>
              <a:latin typeface="Yu Gothic UI" panose="020B0500000000000000" pitchFamily="50" charset="-128"/>
              <a:ea typeface="Yu Gothic UI" panose="020B0500000000000000" pitchFamily="50" charset="-128"/>
            </a:endParaRPr>
          </a:p>
          <a:p>
            <a:r>
              <a:rPr kumimoji="1" lang="en-US" altLang="ja-JP" sz="1000" b="1" dirty="0">
                <a:latin typeface="Yu Gothic UI" panose="020B0500000000000000" pitchFamily="50" charset="-128"/>
                <a:ea typeface="Yu Gothic UI" panose="020B0500000000000000" pitchFamily="50" charset="-128"/>
              </a:rPr>
              <a:t>Q.</a:t>
            </a:r>
            <a:r>
              <a:rPr kumimoji="1" lang="ja-JP" altLang="en-US" sz="1000" b="1" dirty="0">
                <a:latin typeface="Yu Gothic UI" panose="020B0500000000000000" pitchFamily="50" charset="-128"/>
                <a:ea typeface="Yu Gothic UI" panose="020B0500000000000000" pitchFamily="50" charset="-128"/>
              </a:rPr>
              <a:t> どんな相談をすればいいのかわからない。</a:t>
            </a:r>
            <a:endParaRPr kumimoji="1" lang="en-US" altLang="ja-JP" sz="1000" b="1" dirty="0">
              <a:latin typeface="Yu Gothic UI" panose="020B0500000000000000" pitchFamily="50" charset="-128"/>
              <a:ea typeface="Yu Gothic UI" panose="020B0500000000000000" pitchFamily="50" charset="-128"/>
            </a:endParaRPr>
          </a:p>
          <a:p>
            <a:r>
              <a:rPr kumimoji="1" lang="en-US" altLang="ja-JP" sz="1000" b="1" dirty="0">
                <a:solidFill>
                  <a:srgbClr val="EA5504"/>
                </a:solidFill>
                <a:latin typeface="Yu Gothic UI" panose="020B0500000000000000" pitchFamily="50" charset="-128"/>
                <a:ea typeface="Yu Gothic UI" panose="020B0500000000000000" pitchFamily="50" charset="-128"/>
              </a:rPr>
              <a:t>A. </a:t>
            </a:r>
            <a:r>
              <a:rPr kumimoji="1" lang="ja-JP" altLang="en-US" sz="1000" b="1" dirty="0">
                <a:solidFill>
                  <a:srgbClr val="EA5504"/>
                </a:solidFill>
                <a:latin typeface="Yu Gothic UI" panose="020B0500000000000000" pitchFamily="50" charset="-128"/>
                <a:ea typeface="Yu Gothic UI" panose="020B0500000000000000" pitchFamily="50" charset="-128"/>
              </a:rPr>
              <a:t>皆さんの生活に政治が大きく関わっています。</a:t>
            </a:r>
            <a:endParaRPr kumimoji="1" lang="en-US" altLang="ja-JP" sz="1000" b="1" dirty="0">
              <a:solidFill>
                <a:srgbClr val="EA5504"/>
              </a:solidFill>
              <a:latin typeface="Yu Gothic UI" panose="020B0500000000000000" pitchFamily="50" charset="-128"/>
              <a:ea typeface="Yu Gothic UI" panose="020B0500000000000000" pitchFamily="50" charset="-128"/>
            </a:endParaRPr>
          </a:p>
          <a:p>
            <a:r>
              <a:rPr kumimoji="1" lang="ja-JP" altLang="en-US" sz="1000" b="1" dirty="0">
                <a:solidFill>
                  <a:srgbClr val="EA5504"/>
                </a:solidFill>
                <a:latin typeface="Yu Gothic UI" panose="020B0500000000000000" pitchFamily="50" charset="-128"/>
                <a:ea typeface="Yu Gothic UI" panose="020B0500000000000000" pitchFamily="50" charset="-128"/>
              </a:rPr>
              <a:t>　 どんな小さな</a:t>
            </a:r>
            <a:r>
              <a:rPr kumimoji="1" lang="en-US" altLang="ja-JP" sz="1000" b="1" dirty="0">
                <a:solidFill>
                  <a:srgbClr val="EA5504"/>
                </a:solidFill>
                <a:latin typeface="Yu Gothic UI" panose="020B0500000000000000" pitchFamily="50" charset="-128"/>
                <a:ea typeface="Yu Gothic UI" panose="020B0500000000000000" pitchFamily="50" charset="-128"/>
              </a:rPr>
              <a:t>『</a:t>
            </a:r>
            <a:r>
              <a:rPr kumimoji="1" lang="ja-JP" altLang="en-US" sz="1000" b="1" dirty="0">
                <a:solidFill>
                  <a:srgbClr val="EA5504"/>
                </a:solidFill>
                <a:latin typeface="Yu Gothic UI" panose="020B0500000000000000" pitchFamily="50" charset="-128"/>
                <a:ea typeface="Yu Gothic UI" panose="020B0500000000000000" pitchFamily="50" charset="-128"/>
              </a:rPr>
              <a:t>現場の声</a:t>
            </a:r>
            <a:r>
              <a:rPr kumimoji="1" lang="en-US" altLang="ja-JP" sz="1000" b="1" dirty="0">
                <a:solidFill>
                  <a:srgbClr val="EA5504"/>
                </a:solidFill>
                <a:latin typeface="Yu Gothic UI" panose="020B0500000000000000" pitchFamily="50" charset="-128"/>
                <a:ea typeface="Yu Gothic UI" panose="020B0500000000000000" pitchFamily="50" charset="-128"/>
              </a:rPr>
              <a:t>』</a:t>
            </a:r>
            <a:r>
              <a:rPr kumimoji="1" lang="ja-JP" altLang="en-US" sz="1000" b="1" dirty="0">
                <a:solidFill>
                  <a:srgbClr val="EA5504"/>
                </a:solidFill>
                <a:latin typeface="Yu Gothic UI" panose="020B0500000000000000" pitchFamily="50" charset="-128"/>
                <a:ea typeface="Yu Gothic UI" panose="020B0500000000000000" pitchFamily="50" charset="-128"/>
              </a:rPr>
              <a:t>でも気軽にご相談ください。</a:t>
            </a:r>
            <a:endParaRPr kumimoji="1" lang="en-US" altLang="ja-JP" sz="1000" b="1" dirty="0">
              <a:solidFill>
                <a:srgbClr val="EA5504"/>
              </a:solidFill>
              <a:latin typeface="Yu Gothic UI" panose="020B0500000000000000" pitchFamily="50" charset="-128"/>
              <a:ea typeface="Yu Gothic UI" panose="020B0500000000000000" pitchFamily="50" charset="-128"/>
            </a:endParaRPr>
          </a:p>
        </p:txBody>
      </p:sp>
      <p:grpSp>
        <p:nvGrpSpPr>
          <p:cNvPr id="36" name="グループ化 35">
            <a:extLst>
              <a:ext uri="{FF2B5EF4-FFF2-40B4-BE49-F238E27FC236}">
                <a16:creationId xmlns:a16="http://schemas.microsoft.com/office/drawing/2014/main" id="{C2AD273C-83F2-8C9A-83FA-D3E620077B58}"/>
              </a:ext>
            </a:extLst>
          </p:cNvPr>
          <p:cNvGrpSpPr/>
          <p:nvPr/>
        </p:nvGrpSpPr>
        <p:grpSpPr>
          <a:xfrm>
            <a:off x="4888713" y="5960142"/>
            <a:ext cx="2373389" cy="1530000"/>
            <a:chOff x="3956374" y="7747283"/>
            <a:chExt cx="3301351" cy="2114518"/>
          </a:xfrm>
        </p:grpSpPr>
        <p:pic>
          <p:nvPicPr>
            <p:cNvPr id="1026" name="Picture 2">
              <a:extLst>
                <a:ext uri="{FF2B5EF4-FFF2-40B4-BE49-F238E27FC236}">
                  <a16:creationId xmlns:a16="http://schemas.microsoft.com/office/drawing/2014/main" id="{986DF95D-9DAC-909D-5287-0E2A7AB9BA7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9409"/>
            <a:stretch>
              <a:fillRect/>
            </a:stretch>
          </p:blipFill>
          <p:spPr bwMode="auto">
            <a:xfrm>
              <a:off x="3956374" y="7747283"/>
              <a:ext cx="3301351" cy="1993618"/>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id="{6C64869B-3596-3CEE-2F5B-E89256268E58}"/>
                </a:ext>
              </a:extLst>
            </p:cNvPr>
            <p:cNvSpPr/>
            <p:nvPr/>
          </p:nvSpPr>
          <p:spPr>
            <a:xfrm>
              <a:off x="4006850" y="9156700"/>
              <a:ext cx="1524000" cy="7051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2">
              <a:extLst>
                <a:ext uri="{FF2B5EF4-FFF2-40B4-BE49-F238E27FC236}">
                  <a16:creationId xmlns:a16="http://schemas.microsoft.com/office/drawing/2014/main" id="{952A75D9-8B58-5871-ED2E-3723F99D38B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62" t="67035" r="52491" b="5423"/>
            <a:stretch>
              <a:fillRect/>
            </a:stretch>
          </p:blipFill>
          <p:spPr bwMode="auto">
            <a:xfrm>
              <a:off x="4127176" y="9147505"/>
              <a:ext cx="1454150" cy="606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グループ化 26">
            <a:extLst>
              <a:ext uri="{FF2B5EF4-FFF2-40B4-BE49-F238E27FC236}">
                <a16:creationId xmlns:a16="http://schemas.microsoft.com/office/drawing/2014/main" id="{02957382-2423-CB70-6678-DD34044CC89F}"/>
              </a:ext>
            </a:extLst>
          </p:cNvPr>
          <p:cNvGrpSpPr/>
          <p:nvPr/>
        </p:nvGrpSpPr>
        <p:grpSpPr>
          <a:xfrm>
            <a:off x="0" y="9928224"/>
            <a:ext cx="7560000" cy="765176"/>
            <a:chOff x="0" y="9928224"/>
            <a:chExt cx="7560000" cy="765176"/>
          </a:xfrm>
        </p:grpSpPr>
        <p:grpSp>
          <p:nvGrpSpPr>
            <p:cNvPr id="45" name="Group 57">
              <a:extLst>
                <a:ext uri="{FF2B5EF4-FFF2-40B4-BE49-F238E27FC236}">
                  <a16:creationId xmlns:a16="http://schemas.microsoft.com/office/drawing/2014/main" id="{CF9A9AA1-E3E3-DC96-FF29-5C3601AF982D}"/>
                </a:ext>
              </a:extLst>
            </p:cNvPr>
            <p:cNvGrpSpPr/>
            <p:nvPr/>
          </p:nvGrpSpPr>
          <p:grpSpPr>
            <a:xfrm>
              <a:off x="0" y="9951876"/>
              <a:ext cx="7560000" cy="741524"/>
              <a:chOff x="0" y="0"/>
              <a:chExt cx="2709333" cy="204871"/>
            </a:xfrm>
          </p:grpSpPr>
          <p:sp>
            <p:nvSpPr>
              <p:cNvPr id="46" name="Freeform 58">
                <a:extLst>
                  <a:ext uri="{FF2B5EF4-FFF2-40B4-BE49-F238E27FC236}">
                    <a16:creationId xmlns:a16="http://schemas.microsoft.com/office/drawing/2014/main" id="{11CCD179-6120-219F-F551-F2757872C537}"/>
                  </a:ext>
                </a:extLst>
              </p:cNvPr>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TextBox 59">
                <a:extLst>
                  <a:ext uri="{FF2B5EF4-FFF2-40B4-BE49-F238E27FC236}">
                    <a16:creationId xmlns:a16="http://schemas.microsoft.com/office/drawing/2014/main" id="{EB4A247D-AC1B-6B33-C92C-E6FD955443FF}"/>
                  </a:ext>
                </a:extLst>
              </p:cNvPr>
              <p:cNvSpPr txBox="1"/>
              <p:nvPr/>
            </p:nvSpPr>
            <p:spPr>
              <a:xfrm>
                <a:off x="0" y="-28575"/>
                <a:ext cx="2709333" cy="2334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Freeform 60">
              <a:extLst>
                <a:ext uri="{FF2B5EF4-FFF2-40B4-BE49-F238E27FC236}">
                  <a16:creationId xmlns:a16="http://schemas.microsoft.com/office/drawing/2014/main" id="{0B9089DC-C1E9-97BA-9297-1942EF760331}"/>
                </a:ext>
              </a:extLst>
            </p:cNvPr>
            <p:cNvSpPr/>
            <p:nvPr/>
          </p:nvSpPr>
          <p:spPr>
            <a:xfrm>
              <a:off x="308091" y="10023219"/>
              <a:ext cx="3635259" cy="423920"/>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452" name="グループ化 451">
              <a:extLst>
                <a:ext uri="{FF2B5EF4-FFF2-40B4-BE49-F238E27FC236}">
                  <a16:creationId xmlns:a16="http://schemas.microsoft.com/office/drawing/2014/main" id="{C3CCE615-29D8-E456-2267-64144B6EFD73}"/>
                </a:ext>
              </a:extLst>
            </p:cNvPr>
            <p:cNvGrpSpPr/>
            <p:nvPr/>
          </p:nvGrpSpPr>
          <p:grpSpPr>
            <a:xfrm>
              <a:off x="3883671" y="10006109"/>
              <a:ext cx="1234429" cy="463781"/>
              <a:chOff x="4022724" y="10003212"/>
              <a:chExt cx="1234429" cy="463781"/>
            </a:xfrm>
          </p:grpSpPr>
          <p:sp>
            <p:nvSpPr>
              <p:cNvPr id="451" name="四角形: 角を丸くする 450">
                <a:extLst>
                  <a:ext uri="{FF2B5EF4-FFF2-40B4-BE49-F238E27FC236}">
                    <a16:creationId xmlns:a16="http://schemas.microsoft.com/office/drawing/2014/main" id="{4646D1FA-22B0-C7E5-04C5-1C6F7FD61D51}"/>
                  </a:ext>
                </a:extLst>
              </p:cNvPr>
              <p:cNvSpPr/>
              <p:nvPr/>
            </p:nvSpPr>
            <p:spPr>
              <a:xfrm>
                <a:off x="4119563" y="10033237"/>
                <a:ext cx="762000" cy="201866"/>
              </a:xfrm>
              <a:prstGeom prst="roundRect">
                <a:avLst>
                  <a:gd name="adj" fmla="val 959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テキスト ボックス 448">
                <a:extLst>
                  <a:ext uri="{FF2B5EF4-FFF2-40B4-BE49-F238E27FC236}">
                    <a16:creationId xmlns:a16="http://schemas.microsoft.com/office/drawing/2014/main" id="{93822F9E-5F8D-FBB6-5D9F-23BCFEEEA312}"/>
                  </a:ext>
                </a:extLst>
              </p:cNvPr>
              <p:cNvSpPr txBox="1"/>
              <p:nvPr/>
            </p:nvSpPr>
            <p:spPr>
              <a:xfrm>
                <a:off x="4022724" y="10003212"/>
                <a:ext cx="1234429" cy="463781"/>
              </a:xfrm>
              <a:prstGeom prst="rect">
                <a:avLst/>
              </a:prstGeom>
              <a:noFill/>
            </p:spPr>
            <p:txBody>
              <a:bodyPr wrap="square" rtlCol="0">
                <a:spAutoFit/>
              </a:bodyPr>
              <a:lstStyle/>
              <a:p>
                <a:pPr>
                  <a:lnSpc>
                    <a:spcPts val="1500"/>
                  </a:lnSpc>
                </a:pP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  各種</a:t>
                </a:r>
                <a:r>
                  <a:rPr kumimoji="1" lang="en-US" altLang="ja-JP" sz="1200" b="1" dirty="0">
                    <a:solidFill>
                      <a:schemeClr val="bg1"/>
                    </a:solidFill>
                    <a:latin typeface="Yu Gothic UI Semilight" panose="020B0400000000000000" pitchFamily="50" charset="-128"/>
                    <a:ea typeface="Yu Gothic UI Semilight" panose="020B0400000000000000" pitchFamily="50" charset="-128"/>
                  </a:rPr>
                  <a:t>SNS</a:t>
                </a: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　は</a:t>
                </a:r>
                <a:endParaRPr kumimoji="1" lang="en-US" altLang="ja-JP" sz="1200" b="1" dirty="0">
                  <a:solidFill>
                    <a:schemeClr val="bg1"/>
                  </a:solidFill>
                  <a:latin typeface="Yu Gothic UI Semilight" panose="020B0400000000000000" pitchFamily="50" charset="-128"/>
                  <a:ea typeface="Yu Gothic UI Semilight" panose="020B0400000000000000" pitchFamily="50" charset="-128"/>
                </a:endParaRPr>
              </a:p>
              <a:p>
                <a:pPr>
                  <a:lnSpc>
                    <a:spcPts val="1500"/>
                  </a:lnSpc>
                </a:pP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公式サイトから ➡</a:t>
                </a:r>
                <a:endParaRPr kumimoji="1" lang="en-US" altLang="ja-JP" sz="1200" b="1" dirty="0">
                  <a:solidFill>
                    <a:schemeClr val="bg1"/>
                  </a:solidFill>
                  <a:latin typeface="Yu Gothic UI Semilight" panose="020B0400000000000000" pitchFamily="50" charset="-128"/>
                  <a:ea typeface="Yu Gothic UI Semilight" panose="020B0400000000000000" pitchFamily="50" charset="-128"/>
                </a:endParaRPr>
              </a:p>
            </p:txBody>
          </p:sp>
        </p:grpSp>
        <p:grpSp>
          <p:nvGrpSpPr>
            <p:cNvPr id="457" name="グループ化 456">
              <a:extLst>
                <a:ext uri="{FF2B5EF4-FFF2-40B4-BE49-F238E27FC236}">
                  <a16:creationId xmlns:a16="http://schemas.microsoft.com/office/drawing/2014/main" id="{0F67BC7B-2E7F-70A6-D524-B5D46A9015C1}"/>
                </a:ext>
              </a:extLst>
            </p:cNvPr>
            <p:cNvGrpSpPr/>
            <p:nvPr/>
          </p:nvGrpSpPr>
          <p:grpSpPr>
            <a:xfrm>
              <a:off x="5565486" y="10006109"/>
              <a:ext cx="1265525" cy="463781"/>
              <a:chOff x="4022725" y="10003212"/>
              <a:chExt cx="1265525" cy="463781"/>
            </a:xfrm>
          </p:grpSpPr>
          <p:sp>
            <p:nvSpPr>
              <p:cNvPr id="459" name="四角形: 角を丸くする 458">
                <a:extLst>
                  <a:ext uri="{FF2B5EF4-FFF2-40B4-BE49-F238E27FC236}">
                    <a16:creationId xmlns:a16="http://schemas.microsoft.com/office/drawing/2014/main" id="{D5C4F4DB-32A0-31AB-9939-E5A8920DBFDF}"/>
                  </a:ext>
                </a:extLst>
              </p:cNvPr>
              <p:cNvSpPr/>
              <p:nvPr/>
            </p:nvSpPr>
            <p:spPr>
              <a:xfrm>
                <a:off x="4119563" y="10033237"/>
                <a:ext cx="762000" cy="201866"/>
              </a:xfrm>
              <a:prstGeom prst="roundRect">
                <a:avLst>
                  <a:gd name="adj" fmla="val 95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0" name="テキスト ボックス 459">
                <a:extLst>
                  <a:ext uri="{FF2B5EF4-FFF2-40B4-BE49-F238E27FC236}">
                    <a16:creationId xmlns:a16="http://schemas.microsoft.com/office/drawing/2014/main" id="{77AC6769-14A1-44AC-7D45-BC0C8E5C4F62}"/>
                  </a:ext>
                </a:extLst>
              </p:cNvPr>
              <p:cNvSpPr txBox="1"/>
              <p:nvPr/>
            </p:nvSpPr>
            <p:spPr>
              <a:xfrm>
                <a:off x="4022725" y="10003212"/>
                <a:ext cx="1265525" cy="463781"/>
              </a:xfrm>
              <a:prstGeom prst="rect">
                <a:avLst/>
              </a:prstGeom>
              <a:noFill/>
            </p:spPr>
            <p:txBody>
              <a:bodyPr wrap="square" rtlCol="0">
                <a:spAutoFit/>
              </a:bodyPr>
              <a:lstStyle/>
              <a:p>
                <a:pPr>
                  <a:lnSpc>
                    <a:spcPts val="1500"/>
                  </a:lnSpc>
                </a:pPr>
                <a:r>
                  <a:rPr kumimoji="1" lang="ja-JP" altLang="en-US" sz="1200" b="1" dirty="0">
                    <a:solidFill>
                      <a:srgbClr val="06C755"/>
                    </a:solidFill>
                    <a:latin typeface="Yu Gothic UI Semilight" panose="020B0400000000000000" pitchFamily="50" charset="-128"/>
                    <a:ea typeface="Yu Gothic UI Semilight" panose="020B0400000000000000" pitchFamily="50" charset="-128"/>
                  </a:rPr>
                  <a:t>  </a:t>
                </a:r>
                <a:r>
                  <a:rPr kumimoji="1" lang="en-US" altLang="ja-JP" sz="1200" b="1" dirty="0">
                    <a:solidFill>
                      <a:srgbClr val="06C755"/>
                    </a:solidFill>
                    <a:latin typeface="Yu Gothic UI Semilight" panose="020B0400000000000000" pitchFamily="50" charset="-128"/>
                    <a:ea typeface="Yu Gothic UI Semilight" panose="020B0400000000000000" pitchFamily="50" charset="-128"/>
                  </a:rPr>
                  <a:t>LINE</a:t>
                </a:r>
                <a:r>
                  <a:rPr kumimoji="1" lang="ja-JP" altLang="en-US" sz="1200" b="1" dirty="0">
                    <a:solidFill>
                      <a:srgbClr val="06C755"/>
                    </a:solidFill>
                    <a:latin typeface="Yu Gothic UI Semilight" panose="020B0400000000000000" pitchFamily="50" charset="-128"/>
                    <a:ea typeface="Yu Gothic UI Semilight" panose="020B0400000000000000" pitchFamily="50" charset="-128"/>
                  </a:rPr>
                  <a:t>公式　</a:t>
                </a: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の</a:t>
                </a:r>
                <a:endParaRPr kumimoji="1" lang="en-US" altLang="ja-JP" sz="1200" b="1" dirty="0">
                  <a:solidFill>
                    <a:schemeClr val="bg1"/>
                  </a:solidFill>
                  <a:latin typeface="Yu Gothic UI Semilight" panose="020B0400000000000000" pitchFamily="50" charset="-128"/>
                  <a:ea typeface="Yu Gothic UI Semilight" panose="020B0400000000000000" pitchFamily="50" charset="-128"/>
                </a:endParaRPr>
              </a:p>
              <a:p>
                <a:pPr>
                  <a:lnSpc>
                    <a:spcPts val="1500"/>
                  </a:lnSpc>
                </a:pP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ご登録はこちら ➡</a:t>
                </a:r>
                <a:endParaRPr kumimoji="1" lang="en-US" altLang="ja-JP" sz="1200" b="1" dirty="0">
                  <a:solidFill>
                    <a:schemeClr val="bg1"/>
                  </a:solidFill>
                  <a:latin typeface="Yu Gothic UI Semilight" panose="020B0400000000000000" pitchFamily="50" charset="-128"/>
                  <a:ea typeface="Yu Gothic UI Semilight" panose="020B0400000000000000" pitchFamily="50" charset="-128"/>
                </a:endParaRPr>
              </a:p>
            </p:txBody>
          </p:sp>
        </p:grpSp>
        <p:grpSp>
          <p:nvGrpSpPr>
            <p:cNvPr id="415" name="グループ化 414">
              <a:extLst>
                <a:ext uri="{FF2B5EF4-FFF2-40B4-BE49-F238E27FC236}">
                  <a16:creationId xmlns:a16="http://schemas.microsoft.com/office/drawing/2014/main" id="{9E2F2E7F-0D62-F26C-8936-65A1F05C4CB1}"/>
                </a:ext>
              </a:extLst>
            </p:cNvPr>
            <p:cNvGrpSpPr/>
            <p:nvPr/>
          </p:nvGrpSpPr>
          <p:grpSpPr>
            <a:xfrm>
              <a:off x="6673850" y="9928224"/>
              <a:ext cx="619551" cy="619551"/>
              <a:chOff x="6731874" y="9959760"/>
              <a:chExt cx="566936" cy="566936"/>
            </a:xfrm>
          </p:grpSpPr>
          <p:sp>
            <p:nvSpPr>
              <p:cNvPr id="462" name="正方形/長方形 461">
                <a:extLst>
                  <a:ext uri="{FF2B5EF4-FFF2-40B4-BE49-F238E27FC236}">
                    <a16:creationId xmlns:a16="http://schemas.microsoft.com/office/drawing/2014/main" id="{AE1CA586-08CB-9054-A420-41FCD3BDF444}"/>
                  </a:ext>
                </a:extLst>
              </p:cNvPr>
              <p:cNvSpPr/>
              <p:nvPr/>
            </p:nvSpPr>
            <p:spPr>
              <a:xfrm>
                <a:off x="6789329" y="10016187"/>
                <a:ext cx="460788" cy="46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5" name="Picture 2">
                <a:extLst>
                  <a:ext uri="{FF2B5EF4-FFF2-40B4-BE49-F238E27FC236}">
                    <a16:creationId xmlns:a16="http://schemas.microsoft.com/office/drawing/2014/main" id="{0EF6E5C8-0BD3-9084-4F2D-1A4868D43C09}"/>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874" y="9959760"/>
                <a:ext cx="566936" cy="566936"/>
              </a:xfrm>
              <a:prstGeom prst="rect">
                <a:avLst/>
              </a:prstGeom>
              <a:noFill/>
              <a:extLst>
                <a:ext uri="{909E8E84-426E-40DD-AFC4-6F175D3DCCD1}">
                  <a14:hiddenFill xmlns:a14="http://schemas.microsoft.com/office/drawing/2010/main">
                    <a:solidFill>
                      <a:srgbClr val="FFFFFF"/>
                    </a:solidFill>
                  </a14:hiddenFill>
                </a:ext>
              </a:extLst>
            </p:spPr>
          </p:pic>
        </p:grpSp>
        <p:pic>
          <p:nvPicPr>
            <p:cNvPr id="406" name="図 405" descr="QR コード&#10;&#10;自動的に生成された説明">
              <a:extLst>
                <a:ext uri="{FF2B5EF4-FFF2-40B4-BE49-F238E27FC236}">
                  <a16:creationId xmlns:a16="http://schemas.microsoft.com/office/drawing/2014/main" id="{2EBEE75D-6EDA-B026-29E8-55EA04645FD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60950" y="9987607"/>
              <a:ext cx="500784" cy="500784"/>
            </a:xfrm>
            <a:prstGeom prst="rect">
              <a:avLst/>
            </a:prstGeom>
          </p:spPr>
        </p:pic>
      </p:grpSp>
      <p:grpSp>
        <p:nvGrpSpPr>
          <p:cNvPr id="39" name="グループ化 38">
            <a:extLst>
              <a:ext uri="{FF2B5EF4-FFF2-40B4-BE49-F238E27FC236}">
                <a16:creationId xmlns:a16="http://schemas.microsoft.com/office/drawing/2014/main" id="{B71A47C1-FCF9-B1F7-6330-90848E16380C}"/>
              </a:ext>
            </a:extLst>
          </p:cNvPr>
          <p:cNvGrpSpPr/>
          <p:nvPr/>
        </p:nvGrpSpPr>
        <p:grpSpPr>
          <a:xfrm>
            <a:off x="3325658" y="2382723"/>
            <a:ext cx="2960179" cy="673053"/>
            <a:chOff x="1528459" y="5748086"/>
            <a:chExt cx="1626230" cy="254804"/>
          </a:xfrm>
        </p:grpSpPr>
        <p:sp>
          <p:nvSpPr>
            <p:cNvPr id="49" name="吹き出し: 角を丸めた四角形 48">
              <a:extLst>
                <a:ext uri="{FF2B5EF4-FFF2-40B4-BE49-F238E27FC236}">
                  <a16:creationId xmlns:a16="http://schemas.microsoft.com/office/drawing/2014/main" id="{3160D79E-2C20-DE7D-C4F8-FC05310B35D0}"/>
                </a:ext>
              </a:extLst>
            </p:cNvPr>
            <p:cNvSpPr/>
            <p:nvPr/>
          </p:nvSpPr>
          <p:spPr>
            <a:xfrm rot="10800000">
              <a:off x="1528459" y="5748086"/>
              <a:ext cx="1626230" cy="192622"/>
            </a:xfrm>
            <a:prstGeom prst="wedgeRoundRectCallout">
              <a:avLst>
                <a:gd name="adj1" fmla="val -57034"/>
                <a:gd name="adj2" fmla="val 20637"/>
                <a:gd name="adj3" fmla="val 16667"/>
              </a:avLst>
            </a:prstGeom>
            <a:solidFill>
              <a:srgbClr val="00206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p>
          </p:txBody>
        </p:sp>
        <p:sp>
          <p:nvSpPr>
            <p:cNvPr id="50" name="テキスト ボックス 49">
              <a:extLst>
                <a:ext uri="{FF2B5EF4-FFF2-40B4-BE49-F238E27FC236}">
                  <a16:creationId xmlns:a16="http://schemas.microsoft.com/office/drawing/2014/main" id="{F964DDE9-836D-D378-6009-561F98FEE03B}"/>
                </a:ext>
              </a:extLst>
            </p:cNvPr>
            <p:cNvSpPr txBox="1"/>
            <p:nvPr/>
          </p:nvSpPr>
          <p:spPr>
            <a:xfrm>
              <a:off x="1563693" y="5758203"/>
              <a:ext cx="1548090" cy="244687"/>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障がいにより安定した就労ができず、治療費が経済的・精神的な圧迫に</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200" dirty="0">
                  <a:solidFill>
                    <a:schemeClr val="bg1"/>
                  </a:solidFill>
                  <a:latin typeface="Yu Gothic UI Semilight" panose="020B0400000000000000" pitchFamily="50" charset="-128"/>
                  <a:ea typeface="Yu Gothic UI Semilight" panose="020B0400000000000000" pitchFamily="50" charset="-128"/>
                </a:rPr>
                <a:t>。</a:t>
              </a:r>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a:p>
              <a:endParaRPr kumimoji="1" lang="ja-JP" altLang="en-US" sz="1200" dirty="0">
                <a:solidFill>
                  <a:schemeClr val="bg1"/>
                </a:solidFill>
                <a:latin typeface="Yu Gothic UI Semilight" panose="020B0400000000000000" pitchFamily="50" charset="-128"/>
                <a:ea typeface="Yu Gothic UI Semilight" panose="020B0400000000000000" pitchFamily="50" charset="-128"/>
              </a:endParaRPr>
            </a:p>
          </p:txBody>
        </p:sp>
      </p:grpSp>
      <p:pic>
        <p:nvPicPr>
          <p:cNvPr id="503" name="図 502">
            <a:extLst>
              <a:ext uri="{FF2B5EF4-FFF2-40B4-BE49-F238E27FC236}">
                <a16:creationId xmlns:a16="http://schemas.microsoft.com/office/drawing/2014/main" id="{325F1E93-51C2-7142-797B-4717ED40B9C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34322" y="2483567"/>
            <a:ext cx="883291" cy="926781"/>
          </a:xfrm>
          <a:prstGeom prst="rect">
            <a:avLst/>
          </a:prstGeom>
        </p:spPr>
      </p:pic>
      <p:pic>
        <p:nvPicPr>
          <p:cNvPr id="87" name="図 86">
            <a:extLst>
              <a:ext uri="{FF2B5EF4-FFF2-40B4-BE49-F238E27FC236}">
                <a16:creationId xmlns:a16="http://schemas.microsoft.com/office/drawing/2014/main" id="{A34A6EB1-2094-3762-4D18-606CBDD8A69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68810" y="3936160"/>
            <a:ext cx="900000" cy="900000"/>
          </a:xfrm>
          <a:prstGeom prst="rect">
            <a:avLst/>
          </a:prstGeom>
        </p:spPr>
      </p:pic>
      <p:grpSp>
        <p:nvGrpSpPr>
          <p:cNvPr id="92" name="グループ化 91">
            <a:extLst>
              <a:ext uri="{FF2B5EF4-FFF2-40B4-BE49-F238E27FC236}">
                <a16:creationId xmlns:a16="http://schemas.microsoft.com/office/drawing/2014/main" id="{92D08451-D0D0-0F29-1367-C0B4B0FDE930}"/>
              </a:ext>
            </a:extLst>
          </p:cNvPr>
          <p:cNvGrpSpPr/>
          <p:nvPr/>
        </p:nvGrpSpPr>
        <p:grpSpPr>
          <a:xfrm>
            <a:off x="4421378" y="4041461"/>
            <a:ext cx="2519361" cy="654634"/>
            <a:chOff x="4311650" y="3896681"/>
            <a:chExt cx="2519361" cy="654634"/>
          </a:xfrm>
        </p:grpSpPr>
        <p:sp>
          <p:nvSpPr>
            <p:cNvPr id="90" name="吹き出し: 角を丸めた四角形 89">
              <a:extLst>
                <a:ext uri="{FF2B5EF4-FFF2-40B4-BE49-F238E27FC236}">
                  <a16:creationId xmlns:a16="http://schemas.microsoft.com/office/drawing/2014/main" id="{51123CCC-0C65-493C-B2E0-1EA55BAA7181}"/>
                </a:ext>
              </a:extLst>
            </p:cNvPr>
            <p:cNvSpPr/>
            <p:nvPr/>
          </p:nvSpPr>
          <p:spPr>
            <a:xfrm>
              <a:off x="4311650" y="3896681"/>
              <a:ext cx="2506391" cy="654634"/>
            </a:xfrm>
            <a:prstGeom prst="wedgeRoundRectCallout">
              <a:avLst>
                <a:gd name="adj1" fmla="val -53297"/>
                <a:gd name="adj2" fmla="val -15573"/>
                <a:gd name="adj3" fmla="val 16667"/>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A80341CD-B97F-E95A-FDCE-1628ADBD30D6}"/>
                </a:ext>
              </a:extLst>
            </p:cNvPr>
            <p:cNvSpPr txBox="1"/>
            <p:nvPr/>
          </p:nvSpPr>
          <p:spPr>
            <a:xfrm>
              <a:off x="4324620" y="3902710"/>
              <a:ext cx="2506391" cy="646331"/>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どのような解決策があるか考えるために</a:t>
              </a:r>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まずは、現在の支援策</a:t>
              </a:r>
              <a:r>
                <a:rPr kumimoji="1" lang="ja-JP" altLang="en-US" sz="700" dirty="0">
                  <a:solidFill>
                    <a:schemeClr val="bg1"/>
                  </a:solidFill>
                  <a:latin typeface="Yu Gothic UI Semilight" panose="020B0400000000000000" pitchFamily="50" charset="-128"/>
                  <a:ea typeface="Yu Gothic UI Semilight" panose="020B0400000000000000" pitchFamily="50" charset="-128"/>
                </a:rPr>
                <a:t>等</a:t>
              </a:r>
              <a:r>
                <a:rPr kumimoji="1" lang="ja-JP" altLang="en-US" sz="1200" dirty="0">
                  <a:solidFill>
                    <a:schemeClr val="bg1"/>
                  </a:solidFill>
                  <a:latin typeface="Yu Gothic UI Semilight" panose="020B0400000000000000" pitchFamily="50" charset="-128"/>
                  <a:ea typeface="Yu Gothic UI Semilight" panose="020B0400000000000000" pitchFamily="50" charset="-128"/>
                </a:rPr>
                <a:t>を所管省庁に</a:t>
              </a:r>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確認をしよう！</a:t>
              </a:r>
            </a:p>
          </p:txBody>
        </p:sp>
      </p:grpSp>
      <p:pic>
        <p:nvPicPr>
          <p:cNvPr id="95" name="図 94">
            <a:extLst>
              <a:ext uri="{FF2B5EF4-FFF2-40B4-BE49-F238E27FC236}">
                <a16:creationId xmlns:a16="http://schemas.microsoft.com/office/drawing/2014/main" id="{7A3C5A22-97DF-9220-A39D-CFD2DF5CAD3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9612" y="4993726"/>
            <a:ext cx="965625" cy="965625"/>
          </a:xfrm>
          <a:prstGeom prst="rect">
            <a:avLst/>
          </a:prstGeom>
        </p:spPr>
      </p:pic>
      <p:sp>
        <p:nvSpPr>
          <p:cNvPr id="96" name="吹き出し: 角を丸めた四角形 95">
            <a:extLst>
              <a:ext uri="{FF2B5EF4-FFF2-40B4-BE49-F238E27FC236}">
                <a16:creationId xmlns:a16="http://schemas.microsoft.com/office/drawing/2014/main" id="{BA41ACCB-02D0-E4C9-B283-CB2EF430061E}"/>
              </a:ext>
            </a:extLst>
          </p:cNvPr>
          <p:cNvSpPr/>
          <p:nvPr/>
        </p:nvSpPr>
        <p:spPr>
          <a:xfrm>
            <a:off x="1187450" y="4908882"/>
            <a:ext cx="2038977" cy="974269"/>
          </a:xfrm>
          <a:prstGeom prst="wedgeRoundRectCallout">
            <a:avLst>
              <a:gd name="adj1" fmla="val -54805"/>
              <a:gd name="adj2" fmla="val 4894"/>
              <a:gd name="adj3" fmla="val 16667"/>
            </a:avLst>
          </a:prstGeom>
          <a:solidFill>
            <a:schemeClr val="bg1"/>
          </a:solidFill>
          <a:ln>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CF3F50E2-02CD-F599-40F9-D466C1E4D206}"/>
              </a:ext>
            </a:extLst>
          </p:cNvPr>
          <p:cNvSpPr txBox="1"/>
          <p:nvPr/>
        </p:nvSpPr>
        <p:spPr>
          <a:xfrm>
            <a:off x="1161962" y="5021615"/>
            <a:ext cx="2221994" cy="738664"/>
          </a:xfrm>
          <a:prstGeom prst="rect">
            <a:avLst/>
          </a:prstGeom>
          <a:noFill/>
        </p:spPr>
        <p:txBody>
          <a:bodyPr wrap="square" rtlCol="0">
            <a:spAutoFit/>
          </a:bodyPr>
          <a:lstStyle/>
          <a:p>
            <a:r>
              <a:rPr kumimoji="1" lang="ja-JP" altLang="en-US" sz="1400" b="1" dirty="0">
                <a:solidFill>
                  <a:srgbClr val="EA5504"/>
                </a:solidFill>
                <a:latin typeface="Yu Gothic UI Semilight" panose="020B0400000000000000" pitchFamily="50" charset="-128"/>
                <a:ea typeface="Yu Gothic UI Semilight" panose="020B0400000000000000" pitchFamily="50" charset="-128"/>
              </a:rPr>
              <a:t>現場の声（相談）</a:t>
            </a:r>
            <a:r>
              <a:rPr kumimoji="1" lang="ja-JP" altLang="en-US" sz="1400" dirty="0">
                <a:latin typeface="Yu Gothic UI Semilight" panose="020B0400000000000000" pitchFamily="50" charset="-128"/>
                <a:ea typeface="Yu Gothic UI Semilight" panose="020B0400000000000000" pitchFamily="50" charset="-128"/>
              </a:rPr>
              <a:t>について</a:t>
            </a:r>
            <a:endParaRPr kumimoji="1" lang="en-US" altLang="ja-JP" sz="1400" dirty="0">
              <a:latin typeface="Yu Gothic UI Semilight" panose="020B0400000000000000" pitchFamily="50" charset="-128"/>
              <a:ea typeface="Yu Gothic UI Semilight" panose="020B0400000000000000" pitchFamily="50" charset="-128"/>
            </a:endParaRPr>
          </a:p>
          <a:p>
            <a:r>
              <a:rPr kumimoji="1" lang="ja-JP" altLang="en-US" sz="1400" dirty="0">
                <a:latin typeface="Yu Gothic UI Semilight" panose="020B0400000000000000" pitchFamily="50" charset="-128"/>
                <a:ea typeface="Yu Gothic UI Semilight" panose="020B0400000000000000" pitchFamily="50" charset="-128"/>
              </a:rPr>
              <a:t>まずは</a:t>
            </a:r>
            <a:r>
              <a:rPr kumimoji="1" lang="ja-JP" altLang="en-US" sz="1400" b="1" dirty="0">
                <a:solidFill>
                  <a:srgbClr val="0070C0"/>
                </a:solidFill>
                <a:latin typeface="Yu Gothic UI Semilight" panose="020B0400000000000000" pitchFamily="50" charset="-128"/>
                <a:ea typeface="Yu Gothic UI Semilight" panose="020B0400000000000000" pitchFamily="50" charset="-128"/>
              </a:rPr>
              <a:t>現制度</a:t>
            </a:r>
            <a:r>
              <a:rPr kumimoji="1" lang="ja-JP" altLang="en-US" sz="1050" b="1" dirty="0">
                <a:solidFill>
                  <a:srgbClr val="0070C0"/>
                </a:solidFill>
                <a:latin typeface="Yu Gothic UI Semilight" panose="020B0400000000000000" pitchFamily="50" charset="-128"/>
                <a:ea typeface="Yu Gothic UI Semilight" panose="020B0400000000000000" pitchFamily="50" charset="-128"/>
              </a:rPr>
              <a:t>等 </a:t>
            </a:r>
            <a:r>
              <a:rPr kumimoji="1" lang="ja-JP" altLang="en-US" sz="1400" b="1" dirty="0">
                <a:solidFill>
                  <a:srgbClr val="0070C0"/>
                </a:solidFill>
                <a:latin typeface="Yu Gothic UI Semilight" panose="020B0400000000000000" pitchFamily="50" charset="-128"/>
                <a:ea typeface="Yu Gothic UI Semilight" panose="020B0400000000000000" pitchFamily="50" charset="-128"/>
              </a:rPr>
              <a:t>を確認</a:t>
            </a:r>
            <a:r>
              <a:rPr kumimoji="1" lang="ja-JP" altLang="en-US" sz="1400" dirty="0">
                <a:latin typeface="Yu Gothic UI Semilight" panose="020B0400000000000000" pitchFamily="50" charset="-128"/>
                <a:ea typeface="Yu Gothic UI Semilight" panose="020B0400000000000000" pitchFamily="50" charset="-128"/>
              </a:rPr>
              <a:t>して</a:t>
            </a:r>
            <a:endParaRPr kumimoji="1" lang="en-US" altLang="ja-JP" sz="1400" dirty="0">
              <a:latin typeface="Yu Gothic UI Semilight" panose="020B0400000000000000" pitchFamily="50" charset="-128"/>
              <a:ea typeface="Yu Gothic UI Semilight" panose="020B0400000000000000" pitchFamily="50" charset="-128"/>
            </a:endParaRPr>
          </a:p>
          <a:p>
            <a:r>
              <a:rPr kumimoji="1" lang="ja-JP" altLang="en-US" sz="1400" b="1" dirty="0">
                <a:solidFill>
                  <a:srgbClr val="FF0000"/>
                </a:solidFill>
                <a:latin typeface="Yu Gothic UI Semilight" panose="020B0400000000000000" pitchFamily="50" charset="-128"/>
                <a:ea typeface="Yu Gothic UI Semilight" panose="020B0400000000000000" pitchFamily="50" charset="-128"/>
              </a:rPr>
              <a:t>解決策を模索していきます！</a:t>
            </a:r>
          </a:p>
        </p:txBody>
      </p:sp>
      <p:grpSp>
        <p:nvGrpSpPr>
          <p:cNvPr id="111" name="グループ化 110">
            <a:extLst>
              <a:ext uri="{FF2B5EF4-FFF2-40B4-BE49-F238E27FC236}">
                <a16:creationId xmlns:a16="http://schemas.microsoft.com/office/drawing/2014/main" id="{2895A461-63FE-6A0F-1364-4166F332CA24}"/>
              </a:ext>
            </a:extLst>
          </p:cNvPr>
          <p:cNvGrpSpPr/>
          <p:nvPr/>
        </p:nvGrpSpPr>
        <p:grpSpPr>
          <a:xfrm>
            <a:off x="0" y="7398004"/>
            <a:ext cx="7556500" cy="397471"/>
            <a:chOff x="0" y="5968937"/>
            <a:chExt cx="7556500" cy="397471"/>
          </a:xfrm>
        </p:grpSpPr>
        <p:sp>
          <p:nvSpPr>
            <p:cNvPr id="109" name="正方形/長方形 108">
              <a:extLst>
                <a:ext uri="{FF2B5EF4-FFF2-40B4-BE49-F238E27FC236}">
                  <a16:creationId xmlns:a16="http://schemas.microsoft.com/office/drawing/2014/main" id="{9F0920D0-03CF-84DF-C311-7AA71F28308B}"/>
                </a:ext>
              </a:extLst>
            </p:cNvPr>
            <p:cNvSpPr/>
            <p:nvPr/>
          </p:nvSpPr>
          <p:spPr>
            <a:xfrm>
              <a:off x="0" y="5968937"/>
              <a:ext cx="7556500" cy="397471"/>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a:extLst>
                <a:ext uri="{FF2B5EF4-FFF2-40B4-BE49-F238E27FC236}">
                  <a16:creationId xmlns:a16="http://schemas.microsoft.com/office/drawing/2014/main" id="{06AC3F61-DDD5-8C1D-82AB-46BA7298278A}"/>
                </a:ext>
              </a:extLst>
            </p:cNvPr>
            <p:cNvSpPr txBox="1"/>
            <p:nvPr/>
          </p:nvSpPr>
          <p:spPr>
            <a:xfrm>
              <a:off x="288203" y="5983006"/>
              <a:ext cx="7054754" cy="369332"/>
            </a:xfrm>
            <a:prstGeom prst="rect">
              <a:avLst/>
            </a:prstGeom>
            <a:solidFill>
              <a:srgbClr val="EA5504"/>
            </a:solidFill>
          </p:spPr>
          <p:txBody>
            <a:bodyPr wrap="square" rtlCol="0">
              <a:spAutoFit/>
            </a:bodyPr>
            <a:lstStyle/>
            <a:p>
              <a:r>
                <a:rPr kumimoji="1" lang="ja-JP" altLang="en-US" b="1" dirty="0">
                  <a:solidFill>
                    <a:schemeClr val="bg1"/>
                  </a:solidFill>
                  <a:latin typeface="Yu Gothic UI Semilight" panose="020B0400000000000000" pitchFamily="50" charset="-128"/>
                  <a:ea typeface="Yu Gothic UI Semilight" panose="020B0400000000000000" pitchFamily="50" charset="-128"/>
                </a:rPr>
                <a:t>郡山りょう 参議院議員に当選後初のライブ配信を実施！</a:t>
              </a:r>
              <a:endParaRPr kumimoji="1" lang="en-US" altLang="ja-JP" b="1" dirty="0">
                <a:solidFill>
                  <a:schemeClr val="bg1"/>
                </a:solidFill>
                <a:latin typeface="Yu Gothic UI Semilight" panose="020B0400000000000000" pitchFamily="50" charset="-128"/>
                <a:ea typeface="Yu Gothic UI Semilight" panose="020B0400000000000000" pitchFamily="50" charset="-128"/>
              </a:endParaRPr>
            </a:p>
          </p:txBody>
        </p:sp>
      </p:grpSp>
      <p:sp>
        <p:nvSpPr>
          <p:cNvPr id="115" name="テキスト ボックス 114">
            <a:extLst>
              <a:ext uri="{FF2B5EF4-FFF2-40B4-BE49-F238E27FC236}">
                <a16:creationId xmlns:a16="http://schemas.microsoft.com/office/drawing/2014/main" id="{DB8D94BC-D046-9859-C782-C70FD6301A98}"/>
              </a:ext>
            </a:extLst>
          </p:cNvPr>
          <p:cNvSpPr txBox="1"/>
          <p:nvPr/>
        </p:nvSpPr>
        <p:spPr>
          <a:xfrm>
            <a:off x="311869" y="7122361"/>
            <a:ext cx="3531738" cy="307777"/>
          </a:xfrm>
          <a:prstGeom prst="rect">
            <a:avLst/>
          </a:prstGeom>
          <a:noFill/>
        </p:spPr>
        <p:txBody>
          <a:bodyPr wrap="square" rtlCol="0">
            <a:spAutoFit/>
          </a:bodyPr>
          <a:lstStyle/>
          <a:p>
            <a:r>
              <a:rPr kumimoji="1" lang="en-US" altLang="ja-JP" sz="700" b="1" dirty="0">
                <a:solidFill>
                  <a:schemeClr val="tx1">
                    <a:lumMod val="65000"/>
                    <a:lumOff val="35000"/>
                  </a:schemeClr>
                </a:solidFill>
                <a:latin typeface="Yu Gothic UI" panose="020B0500000000000000" pitchFamily="50" charset="-128"/>
                <a:ea typeface="Yu Gothic UI" panose="020B0500000000000000" pitchFamily="50" charset="-128"/>
              </a:rPr>
              <a:t>※</a:t>
            </a:r>
            <a:r>
              <a:rPr kumimoji="1" lang="ja-JP" altLang="en-US" sz="700" b="1" dirty="0">
                <a:solidFill>
                  <a:schemeClr val="tx1">
                    <a:lumMod val="65000"/>
                    <a:lumOff val="35000"/>
                  </a:schemeClr>
                </a:solidFill>
                <a:latin typeface="Yu Gothic UI" panose="020B0500000000000000" pitchFamily="50" charset="-128"/>
                <a:ea typeface="Yu Gothic UI" panose="020B0500000000000000" pitchFamily="50" charset="-128"/>
              </a:rPr>
              <a:t>沢山のご相談をお寄せいただいておりますので、全てのご相談に対応できないこともございます。</a:t>
            </a:r>
            <a:endParaRPr kumimoji="1" lang="en-US" altLang="ja-JP" sz="700" b="1" dirty="0">
              <a:solidFill>
                <a:schemeClr val="tx1">
                  <a:lumMod val="65000"/>
                  <a:lumOff val="35000"/>
                </a:schemeClr>
              </a:solidFill>
              <a:latin typeface="Yu Gothic UI" panose="020B0500000000000000" pitchFamily="50" charset="-128"/>
              <a:ea typeface="Yu Gothic UI" panose="020B0500000000000000" pitchFamily="50" charset="-128"/>
            </a:endParaRPr>
          </a:p>
          <a:p>
            <a:r>
              <a:rPr kumimoji="1" lang="ja-JP" altLang="en-US" sz="700" b="1" dirty="0">
                <a:solidFill>
                  <a:schemeClr val="tx1">
                    <a:lumMod val="65000"/>
                    <a:lumOff val="35000"/>
                  </a:schemeClr>
                </a:solidFill>
                <a:latin typeface="Yu Gothic UI" panose="020B0500000000000000" pitchFamily="50" charset="-128"/>
                <a:ea typeface="Yu Gothic UI" panose="020B0500000000000000" pitchFamily="50" charset="-128"/>
              </a:rPr>
              <a:t>　予めご了承いただきますよう、お願い申し上げます。</a:t>
            </a:r>
            <a:endParaRPr kumimoji="1" lang="en-US" altLang="ja-JP" sz="700" b="1" dirty="0">
              <a:solidFill>
                <a:schemeClr val="tx1">
                  <a:lumMod val="65000"/>
                  <a:lumOff val="35000"/>
                </a:schemeClr>
              </a:solidFill>
              <a:latin typeface="Yu Gothic UI" panose="020B0500000000000000" pitchFamily="50" charset="-128"/>
              <a:ea typeface="Yu Gothic UI" panose="020B0500000000000000" pitchFamily="50" charset="-128"/>
            </a:endParaRPr>
          </a:p>
        </p:txBody>
      </p:sp>
      <p:sp>
        <p:nvSpPr>
          <p:cNvPr id="116" name="テキスト ボックス 115">
            <a:extLst>
              <a:ext uri="{FF2B5EF4-FFF2-40B4-BE49-F238E27FC236}">
                <a16:creationId xmlns:a16="http://schemas.microsoft.com/office/drawing/2014/main" id="{E64C3E6F-CE01-244D-9743-158FDD0C76A1}"/>
              </a:ext>
            </a:extLst>
          </p:cNvPr>
          <p:cNvSpPr txBox="1"/>
          <p:nvPr/>
        </p:nvSpPr>
        <p:spPr>
          <a:xfrm>
            <a:off x="4126173" y="9225677"/>
            <a:ext cx="3122740" cy="738664"/>
          </a:xfrm>
          <a:prstGeom prst="rect">
            <a:avLst/>
          </a:prstGeom>
          <a:noFill/>
        </p:spPr>
        <p:txBody>
          <a:bodyPr wrap="square" rtlCol="0">
            <a:spAutoFit/>
          </a:bodyPr>
          <a:lstStyle/>
          <a:p>
            <a:pPr algn="dist"/>
            <a:r>
              <a:rPr kumimoji="1" lang="ja-JP" altLang="en-US" sz="1400" b="1" dirty="0">
                <a:solidFill>
                  <a:srgbClr val="EA5504"/>
                </a:solidFill>
                <a:latin typeface="Yu Gothic UI" panose="020B0500000000000000" pitchFamily="50" charset="-128"/>
                <a:ea typeface="Yu Gothic UI" panose="020B0500000000000000" pitchFamily="50" charset="-128"/>
              </a:rPr>
              <a:t>毎月</a:t>
            </a:r>
            <a:r>
              <a:rPr kumimoji="1" lang="en-US" altLang="ja-JP" sz="1400" b="1" dirty="0">
                <a:solidFill>
                  <a:srgbClr val="EA5504"/>
                </a:solidFill>
                <a:latin typeface="Yu Gothic UI" panose="020B0500000000000000" pitchFamily="50" charset="-128"/>
                <a:ea typeface="Yu Gothic UI" panose="020B0500000000000000" pitchFamily="50" charset="-128"/>
              </a:rPr>
              <a:t>LIVE</a:t>
            </a:r>
            <a:r>
              <a:rPr kumimoji="1" lang="ja-JP" altLang="en-US" sz="1400" b="1" dirty="0">
                <a:solidFill>
                  <a:srgbClr val="EA5504"/>
                </a:solidFill>
                <a:latin typeface="Yu Gothic UI" panose="020B0500000000000000" pitchFamily="50" charset="-128"/>
                <a:ea typeface="Yu Gothic UI" panose="020B0500000000000000" pitchFamily="50" charset="-128"/>
              </a:rPr>
              <a:t>配信</a:t>
            </a:r>
            <a:r>
              <a:rPr kumimoji="1" lang="ja-JP" altLang="en-US" sz="1400" dirty="0">
                <a:latin typeface="Yu Gothic UI" panose="020B0500000000000000" pitchFamily="50" charset="-128"/>
                <a:ea typeface="Yu Gothic UI" panose="020B0500000000000000" pitchFamily="50" charset="-128"/>
              </a:rPr>
              <a:t>をできるよう頑張りますので</a:t>
            </a:r>
            <a:endParaRPr kumimoji="1" lang="en-US" altLang="ja-JP" sz="1400" dirty="0">
              <a:latin typeface="Yu Gothic UI" panose="020B0500000000000000" pitchFamily="50" charset="-128"/>
              <a:ea typeface="Yu Gothic UI" panose="020B0500000000000000" pitchFamily="50" charset="-128"/>
            </a:endParaRPr>
          </a:p>
          <a:p>
            <a:pPr algn="dist"/>
            <a:r>
              <a:rPr kumimoji="1" lang="ja-JP" altLang="en-US" sz="1400" b="1" dirty="0">
                <a:latin typeface="Yu Gothic UI" panose="020B0500000000000000" pitchFamily="50" charset="-128"/>
                <a:ea typeface="Yu Gothic UI" panose="020B0500000000000000" pitchFamily="50" charset="-128"/>
              </a:rPr>
              <a:t>下記の</a:t>
            </a:r>
            <a:r>
              <a:rPr kumimoji="1" lang="en-US" altLang="ja-JP" sz="1400" b="1" dirty="0">
                <a:latin typeface="Yu Gothic UI" panose="020B0500000000000000" pitchFamily="50" charset="-128"/>
                <a:ea typeface="Yu Gothic UI" panose="020B0500000000000000" pitchFamily="50" charset="-128"/>
              </a:rPr>
              <a:t>QR</a:t>
            </a:r>
            <a:r>
              <a:rPr kumimoji="1" lang="ja-JP" altLang="en-US" sz="1400" dirty="0">
                <a:latin typeface="Yu Gothic UI" panose="020B0500000000000000" pitchFamily="50" charset="-128"/>
                <a:ea typeface="Yu Gothic UI" panose="020B0500000000000000" pitchFamily="50" charset="-128"/>
              </a:rPr>
              <a:t>から</a:t>
            </a:r>
            <a:r>
              <a:rPr kumimoji="1" lang="en-US" altLang="ja-JP" sz="1400" b="1" dirty="0">
                <a:solidFill>
                  <a:srgbClr val="FF0000"/>
                </a:solidFill>
                <a:latin typeface="Yu Gothic UI" panose="020B0500000000000000" pitchFamily="50" charset="-128"/>
                <a:ea typeface="Yu Gothic UI" panose="020B0500000000000000" pitchFamily="50" charset="-128"/>
              </a:rPr>
              <a:t>SNS</a:t>
            </a:r>
            <a:r>
              <a:rPr kumimoji="1" lang="ja-JP" altLang="en-US" sz="1400" b="1" dirty="0">
                <a:solidFill>
                  <a:srgbClr val="FF0000"/>
                </a:solidFill>
                <a:latin typeface="Yu Gothic UI" panose="020B0500000000000000" pitchFamily="50" charset="-128"/>
                <a:ea typeface="Yu Gothic UI" panose="020B0500000000000000" pitchFamily="50" charset="-128"/>
              </a:rPr>
              <a:t>のフォローと公式</a:t>
            </a:r>
            <a:r>
              <a:rPr kumimoji="1" lang="en-US" altLang="ja-JP" sz="1400" b="1" dirty="0">
                <a:solidFill>
                  <a:srgbClr val="FF0000"/>
                </a:solidFill>
                <a:latin typeface="Yu Gothic UI" panose="020B0500000000000000" pitchFamily="50" charset="-128"/>
                <a:ea typeface="Yu Gothic UI" panose="020B0500000000000000" pitchFamily="50" charset="-128"/>
              </a:rPr>
              <a:t>LINE</a:t>
            </a:r>
          </a:p>
          <a:p>
            <a:r>
              <a:rPr kumimoji="1" lang="ja-JP" altLang="en-US" sz="1400" b="1" dirty="0">
                <a:solidFill>
                  <a:srgbClr val="FF0000"/>
                </a:solidFill>
                <a:latin typeface="Yu Gothic UI" panose="020B0500000000000000" pitchFamily="50" charset="-128"/>
                <a:ea typeface="Yu Gothic UI" panose="020B0500000000000000" pitchFamily="50" charset="-128"/>
              </a:rPr>
              <a:t>のご登録</a:t>
            </a:r>
            <a:r>
              <a:rPr kumimoji="1" lang="ja-JP" altLang="en-US" sz="1400" dirty="0">
                <a:latin typeface="Yu Gothic UI" panose="020B0500000000000000" pitchFamily="50" charset="-128"/>
                <a:ea typeface="Yu Gothic UI" panose="020B0500000000000000" pitchFamily="50" charset="-128"/>
              </a:rPr>
              <a:t>をお願いします。</a:t>
            </a:r>
            <a:endParaRPr kumimoji="1" lang="en-US" altLang="ja-JP" sz="1400" dirty="0">
              <a:latin typeface="Yu Gothic UI" panose="020B0500000000000000" pitchFamily="50" charset="-128"/>
              <a:ea typeface="Yu Gothic UI" panose="020B0500000000000000" pitchFamily="50" charset="-128"/>
            </a:endParaRPr>
          </a:p>
        </p:txBody>
      </p:sp>
      <p:pic>
        <p:nvPicPr>
          <p:cNvPr id="120" name="図 119">
            <a:extLst>
              <a:ext uri="{FF2B5EF4-FFF2-40B4-BE49-F238E27FC236}">
                <a16:creationId xmlns:a16="http://schemas.microsoft.com/office/drawing/2014/main" id="{1F7A68A7-7240-6D05-3DCF-629B3CAE42D6}"/>
              </a:ext>
            </a:extLst>
          </p:cNvPr>
          <p:cNvPicPr>
            <a:picLocks noChangeAspect="1"/>
          </p:cNvPicPr>
          <p:nvPr/>
        </p:nvPicPr>
        <p:blipFill>
          <a:blip r:embed="rId16">
            <a:extLst>
              <a:ext uri="{28A0092B-C50C-407E-A947-70E740481C1C}">
                <a14:useLocalDpi xmlns:a14="http://schemas.microsoft.com/office/drawing/2010/main" val="0"/>
              </a:ext>
            </a:extLst>
          </a:blip>
          <a:srcRect l="6660" t="7529" r="7110" b="5645"/>
          <a:stretch>
            <a:fillRect/>
          </a:stretch>
        </p:blipFill>
        <p:spPr>
          <a:xfrm>
            <a:off x="4183757" y="8304907"/>
            <a:ext cx="900307" cy="906535"/>
          </a:xfrm>
          <a:prstGeom prst="rect">
            <a:avLst/>
          </a:prstGeom>
        </p:spPr>
      </p:pic>
      <p:sp>
        <p:nvSpPr>
          <p:cNvPr id="1024" name="テキスト ボックス 1023">
            <a:extLst>
              <a:ext uri="{FF2B5EF4-FFF2-40B4-BE49-F238E27FC236}">
                <a16:creationId xmlns:a16="http://schemas.microsoft.com/office/drawing/2014/main" id="{8EF4F053-8DFB-2DB5-28FD-93BC8A8A1315}"/>
              </a:ext>
            </a:extLst>
          </p:cNvPr>
          <p:cNvSpPr txBox="1"/>
          <p:nvPr/>
        </p:nvSpPr>
        <p:spPr>
          <a:xfrm>
            <a:off x="4094873" y="7776946"/>
            <a:ext cx="3122740" cy="523220"/>
          </a:xfrm>
          <a:prstGeom prst="rect">
            <a:avLst/>
          </a:prstGeom>
          <a:noFill/>
        </p:spPr>
        <p:txBody>
          <a:bodyPr wrap="square" rtlCol="0">
            <a:spAutoFit/>
          </a:bodyPr>
          <a:lstStyle/>
          <a:p>
            <a:pPr algn="dist"/>
            <a:r>
              <a:rPr kumimoji="1" lang="ja-JP" altLang="en-US" sz="1400" dirty="0">
                <a:latin typeface="Yu Gothic UI" panose="020B0500000000000000" pitchFamily="50" charset="-128"/>
                <a:ea typeface="Yu Gothic UI" panose="020B0500000000000000" pitchFamily="50" charset="-128"/>
              </a:rPr>
              <a:t>郡山りょうが参議院議員に当選してから</a:t>
            </a:r>
            <a:endParaRPr kumimoji="1" lang="en-US" altLang="ja-JP" sz="1400" dirty="0">
              <a:latin typeface="Yu Gothic UI" panose="020B0500000000000000" pitchFamily="50" charset="-128"/>
              <a:ea typeface="Yu Gothic UI" panose="020B0500000000000000" pitchFamily="50" charset="-128"/>
            </a:endParaRPr>
          </a:p>
          <a:p>
            <a:r>
              <a:rPr kumimoji="1" lang="ja-JP" altLang="en-US" sz="1400" b="1" dirty="0">
                <a:solidFill>
                  <a:srgbClr val="FF0000"/>
                </a:solidFill>
                <a:latin typeface="Yu Gothic UI" panose="020B0500000000000000" pitchFamily="50" charset="-128"/>
                <a:ea typeface="Yu Gothic UI" panose="020B0500000000000000" pitchFamily="50" charset="-128"/>
              </a:rPr>
              <a:t>初めてのライブ配信</a:t>
            </a:r>
            <a:r>
              <a:rPr kumimoji="1" lang="ja-JP" altLang="en-US" sz="1400" dirty="0">
                <a:latin typeface="Yu Gothic UI" panose="020B0500000000000000" pitchFamily="50" charset="-128"/>
                <a:ea typeface="Yu Gothic UI" panose="020B0500000000000000" pitchFamily="50" charset="-128"/>
              </a:rPr>
              <a:t>を実施しました。</a:t>
            </a:r>
            <a:endParaRPr kumimoji="1" lang="en-US" altLang="ja-JP" sz="1400" dirty="0">
              <a:latin typeface="Yu Gothic UI" panose="020B0500000000000000" pitchFamily="50" charset="-128"/>
              <a:ea typeface="Yu Gothic UI" panose="020B0500000000000000" pitchFamily="50" charset="-128"/>
            </a:endParaRPr>
          </a:p>
        </p:txBody>
      </p:sp>
      <p:grpSp>
        <p:nvGrpSpPr>
          <p:cNvPr id="1044" name="グループ化 1043">
            <a:extLst>
              <a:ext uri="{FF2B5EF4-FFF2-40B4-BE49-F238E27FC236}">
                <a16:creationId xmlns:a16="http://schemas.microsoft.com/office/drawing/2014/main" id="{F4358161-5585-60A3-BE41-7798D4DE0061}"/>
              </a:ext>
            </a:extLst>
          </p:cNvPr>
          <p:cNvGrpSpPr/>
          <p:nvPr/>
        </p:nvGrpSpPr>
        <p:grpSpPr>
          <a:xfrm>
            <a:off x="5148586" y="8328385"/>
            <a:ext cx="2114463" cy="844142"/>
            <a:chOff x="1144555" y="6766532"/>
            <a:chExt cx="2114463" cy="844142"/>
          </a:xfrm>
        </p:grpSpPr>
        <p:sp>
          <p:nvSpPr>
            <p:cNvPr id="1046" name="テキスト ボックス 1045">
              <a:extLst>
                <a:ext uri="{FF2B5EF4-FFF2-40B4-BE49-F238E27FC236}">
                  <a16:creationId xmlns:a16="http://schemas.microsoft.com/office/drawing/2014/main" id="{D018AA03-09D8-4A8E-F80D-784D9D56FAC4}"/>
                </a:ext>
              </a:extLst>
            </p:cNvPr>
            <p:cNvSpPr txBox="1"/>
            <p:nvPr/>
          </p:nvSpPr>
          <p:spPr>
            <a:xfrm>
              <a:off x="1219057" y="6766532"/>
              <a:ext cx="2039961" cy="844142"/>
            </a:xfrm>
            <a:prstGeom prst="rect">
              <a:avLst/>
            </a:prstGeom>
            <a:noFill/>
          </p:spPr>
          <p:txBody>
            <a:bodyPr wrap="square" rtlCol="0">
              <a:spAutoFit/>
            </a:bodyPr>
            <a:lstStyle/>
            <a:p>
              <a:pPr>
                <a:lnSpc>
                  <a:spcPts val="2000"/>
                </a:lnSpc>
              </a:pPr>
              <a:r>
                <a:rPr kumimoji="1" lang="ja-JP" altLang="en-US" sz="1600" dirty="0">
                  <a:latin typeface="Yu Gothic UI Semilight" panose="020B0400000000000000" pitchFamily="50" charset="-128"/>
                  <a:ea typeface="Yu Gothic UI Semilight" panose="020B0400000000000000" pitchFamily="50" charset="-128"/>
                </a:rPr>
                <a:t> 郡山りょうの当選後初</a:t>
              </a:r>
              <a:endParaRPr kumimoji="1" lang="en-US" altLang="ja-JP" sz="1600" dirty="0">
                <a:latin typeface="Yu Gothic UI Semilight" panose="020B0400000000000000" pitchFamily="50" charset="-128"/>
                <a:ea typeface="Yu Gothic UI Semilight" panose="020B0400000000000000" pitchFamily="50" charset="-128"/>
              </a:endParaRPr>
            </a:p>
            <a:p>
              <a:pPr>
                <a:lnSpc>
                  <a:spcPts val="2000"/>
                </a:lnSpc>
              </a:pPr>
              <a:r>
                <a:rPr kumimoji="1" lang="en-US" altLang="ja-JP" sz="1600" dirty="0">
                  <a:latin typeface="Yu Gothic UI Semilight" panose="020B0400000000000000" pitchFamily="50" charset="-128"/>
                  <a:ea typeface="Yu Gothic UI Semilight" panose="020B0400000000000000" pitchFamily="50" charset="-128"/>
                </a:rPr>
                <a:t>LIVE</a:t>
              </a:r>
              <a:r>
                <a:rPr kumimoji="1" lang="ja-JP" altLang="en-US" sz="1600" dirty="0">
                  <a:latin typeface="Yu Gothic UI Semilight" panose="020B0400000000000000" pitchFamily="50" charset="-128"/>
                  <a:ea typeface="Yu Gothic UI Semilight" panose="020B0400000000000000" pitchFamily="50" charset="-128"/>
                </a:rPr>
                <a:t>配信のアーカイブは</a:t>
              </a:r>
              <a:endParaRPr kumimoji="1" lang="en-US" altLang="ja-JP" sz="1600" dirty="0">
                <a:latin typeface="Yu Gothic UI Semilight" panose="020B0400000000000000" pitchFamily="50" charset="-128"/>
                <a:ea typeface="Yu Gothic UI Semilight" panose="020B0400000000000000" pitchFamily="50" charset="-128"/>
              </a:endParaRPr>
            </a:p>
            <a:p>
              <a:pPr>
                <a:lnSpc>
                  <a:spcPts val="2000"/>
                </a:lnSpc>
              </a:pPr>
              <a:r>
                <a:rPr kumimoji="1" lang="ja-JP" altLang="en-US" sz="1600" dirty="0">
                  <a:latin typeface="Yu Gothic UI Semilight" panose="020B0400000000000000" pitchFamily="50" charset="-128"/>
                  <a:ea typeface="Yu Gothic UI Semilight" panose="020B0400000000000000" pitchFamily="50" charset="-128"/>
                </a:rPr>
                <a:t>こちらから！</a:t>
              </a:r>
              <a:endParaRPr kumimoji="1" lang="en-US" altLang="ja-JP" sz="1600" dirty="0">
                <a:latin typeface="Yu Gothic UI Semilight" panose="020B0400000000000000" pitchFamily="50" charset="-128"/>
                <a:ea typeface="Yu Gothic UI Semilight" panose="020B0400000000000000" pitchFamily="50" charset="-128"/>
              </a:endParaRPr>
            </a:p>
          </p:txBody>
        </p:sp>
        <p:sp>
          <p:nvSpPr>
            <p:cNvPr id="1049" name="二等辺三角形 1048">
              <a:extLst>
                <a:ext uri="{FF2B5EF4-FFF2-40B4-BE49-F238E27FC236}">
                  <a16:creationId xmlns:a16="http://schemas.microsoft.com/office/drawing/2014/main" id="{3F73DD1D-E6A2-C066-0434-A0D3BA18B560}"/>
                </a:ext>
              </a:extLst>
            </p:cNvPr>
            <p:cNvSpPr/>
            <p:nvPr/>
          </p:nvSpPr>
          <p:spPr>
            <a:xfrm rot="16200000">
              <a:off x="1144555" y="6840280"/>
              <a:ext cx="180000" cy="180000"/>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grpSp>
        <p:nvGrpSpPr>
          <p:cNvPr id="4" name="グループ化 3">
            <a:extLst>
              <a:ext uri="{FF2B5EF4-FFF2-40B4-BE49-F238E27FC236}">
                <a16:creationId xmlns:a16="http://schemas.microsoft.com/office/drawing/2014/main" id="{3FE65775-6C22-9DE1-BC3F-BA541C618310}"/>
              </a:ext>
            </a:extLst>
          </p:cNvPr>
          <p:cNvGrpSpPr/>
          <p:nvPr/>
        </p:nvGrpSpPr>
        <p:grpSpPr>
          <a:xfrm>
            <a:off x="3332817" y="2935997"/>
            <a:ext cx="2960179" cy="503168"/>
            <a:chOff x="1528458" y="5748086"/>
            <a:chExt cx="1626230" cy="190489"/>
          </a:xfrm>
        </p:grpSpPr>
        <p:sp>
          <p:nvSpPr>
            <p:cNvPr id="6" name="吹き出し: 角を丸めた四角形 5">
              <a:extLst>
                <a:ext uri="{FF2B5EF4-FFF2-40B4-BE49-F238E27FC236}">
                  <a16:creationId xmlns:a16="http://schemas.microsoft.com/office/drawing/2014/main" id="{D37D1665-920A-A522-18C6-622F55BFF5CA}"/>
                </a:ext>
              </a:extLst>
            </p:cNvPr>
            <p:cNvSpPr/>
            <p:nvPr/>
          </p:nvSpPr>
          <p:spPr>
            <a:xfrm rot="10800000">
              <a:off x="1528458" y="5748086"/>
              <a:ext cx="1626230" cy="190489"/>
            </a:xfrm>
            <a:prstGeom prst="wedgeRoundRectCallout">
              <a:avLst>
                <a:gd name="adj1" fmla="val -57034"/>
                <a:gd name="adj2" fmla="val 20637"/>
                <a:gd name="adj3" fmla="val 16667"/>
              </a:avLst>
            </a:prstGeom>
            <a:solidFill>
              <a:srgbClr val="00206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p>
          </p:txBody>
        </p:sp>
        <p:sp>
          <p:nvSpPr>
            <p:cNvPr id="7" name="テキスト ボックス 6">
              <a:extLst>
                <a:ext uri="{FF2B5EF4-FFF2-40B4-BE49-F238E27FC236}">
                  <a16:creationId xmlns:a16="http://schemas.microsoft.com/office/drawing/2014/main" id="{4303932D-1AB2-8803-A4B2-363EE00B95FD}"/>
                </a:ext>
              </a:extLst>
            </p:cNvPr>
            <p:cNvSpPr txBox="1"/>
            <p:nvPr/>
          </p:nvSpPr>
          <p:spPr>
            <a:xfrm>
              <a:off x="1563693" y="5756280"/>
              <a:ext cx="1587062" cy="174777"/>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各自治体で支援制度や対応に差があるので国で一律無償化</a:t>
              </a:r>
              <a:r>
                <a:rPr kumimoji="1" lang="ja-JP" altLang="en-US" sz="1000" dirty="0">
                  <a:solidFill>
                    <a:schemeClr val="bg1"/>
                  </a:solidFill>
                  <a:latin typeface="Yu Gothic UI Semilight" panose="020B0400000000000000" pitchFamily="50" charset="-128"/>
                  <a:ea typeface="Yu Gothic UI Semilight" panose="020B0400000000000000" pitchFamily="50" charset="-128"/>
                </a:rPr>
                <a:t>など</a:t>
              </a:r>
              <a:r>
                <a:rPr kumimoji="1" lang="ja-JP" altLang="en-US" sz="1200" dirty="0">
                  <a:solidFill>
                    <a:schemeClr val="bg1"/>
                  </a:solidFill>
                  <a:latin typeface="Yu Gothic UI Semilight" panose="020B0400000000000000" pitchFamily="50" charset="-128"/>
                  <a:ea typeface="Yu Gothic UI Semilight" panose="020B0400000000000000" pitchFamily="50" charset="-128"/>
                </a:rPr>
                <a:t>の対応はできませんか？</a:t>
              </a:r>
            </a:p>
          </p:txBody>
        </p:sp>
      </p:grpSp>
      <p:sp>
        <p:nvSpPr>
          <p:cNvPr id="13" name="テキスト ボックス 12">
            <a:extLst>
              <a:ext uri="{FF2B5EF4-FFF2-40B4-BE49-F238E27FC236}">
                <a16:creationId xmlns:a16="http://schemas.microsoft.com/office/drawing/2014/main" id="{41E445D7-7BAE-6CAF-AD51-7330FAD0759F}"/>
              </a:ext>
            </a:extLst>
          </p:cNvPr>
          <p:cNvSpPr txBox="1"/>
          <p:nvPr/>
        </p:nvSpPr>
        <p:spPr>
          <a:xfrm>
            <a:off x="3350639" y="3689680"/>
            <a:ext cx="1048244" cy="307777"/>
          </a:xfrm>
          <a:prstGeom prst="rect">
            <a:avLst/>
          </a:prstGeom>
          <a:noFill/>
        </p:spPr>
        <p:txBody>
          <a:bodyPr wrap="square" rtlCol="0">
            <a:spAutoFit/>
          </a:bodyPr>
          <a:lstStyle/>
          <a:p>
            <a:r>
              <a:rPr kumimoji="1" lang="ja-JP" altLang="en-US" sz="1400" b="1" dirty="0">
                <a:solidFill>
                  <a:srgbClr val="EA5504"/>
                </a:solidFill>
                <a:latin typeface="BIZ UDPゴシック" panose="020B0400000000000000" pitchFamily="50" charset="-128"/>
                <a:ea typeface="BIZ UDPゴシック" panose="020B0400000000000000" pitchFamily="50" charset="-128"/>
              </a:rPr>
              <a:t>郡山りょう</a:t>
            </a:r>
          </a:p>
        </p:txBody>
      </p:sp>
      <p:sp>
        <p:nvSpPr>
          <p:cNvPr id="14" name="テキスト ボックス 13">
            <a:extLst>
              <a:ext uri="{FF2B5EF4-FFF2-40B4-BE49-F238E27FC236}">
                <a16:creationId xmlns:a16="http://schemas.microsoft.com/office/drawing/2014/main" id="{E99ED847-E897-FB82-2D90-C8B646D97490}"/>
              </a:ext>
            </a:extLst>
          </p:cNvPr>
          <p:cNvSpPr txBox="1"/>
          <p:nvPr/>
        </p:nvSpPr>
        <p:spPr>
          <a:xfrm>
            <a:off x="6563695" y="4750273"/>
            <a:ext cx="753989" cy="307777"/>
          </a:xfrm>
          <a:prstGeom prst="rect">
            <a:avLst/>
          </a:prstGeom>
          <a:noFill/>
        </p:spPr>
        <p:txBody>
          <a:bodyPr wrap="square" rtlCol="0">
            <a:spAutoFit/>
          </a:bodyPr>
          <a:lstStyle/>
          <a:p>
            <a:r>
              <a:rPr kumimoji="1" lang="ja-JP" altLang="en-US" sz="1400" b="1" dirty="0">
                <a:solidFill>
                  <a:srgbClr val="002060"/>
                </a:solidFill>
                <a:latin typeface="BIZ UDPゴシック" panose="020B0400000000000000" pitchFamily="50" charset="-128"/>
                <a:ea typeface="BIZ UDPゴシック" panose="020B0400000000000000" pitchFamily="50" charset="-128"/>
              </a:rPr>
              <a:t>厚労省</a:t>
            </a:r>
          </a:p>
        </p:txBody>
      </p:sp>
      <p:sp>
        <p:nvSpPr>
          <p:cNvPr id="15" name="正方形/長方形 14">
            <a:extLst>
              <a:ext uri="{FF2B5EF4-FFF2-40B4-BE49-F238E27FC236}">
                <a16:creationId xmlns:a16="http://schemas.microsoft.com/office/drawing/2014/main" id="{1FE00554-E7CB-E576-DF5D-EDC8CA3532C5}"/>
              </a:ext>
            </a:extLst>
          </p:cNvPr>
          <p:cNvSpPr/>
          <p:nvPr/>
        </p:nvSpPr>
        <p:spPr>
          <a:xfrm>
            <a:off x="4981326" y="3579047"/>
            <a:ext cx="2281487" cy="362999"/>
          </a:xfrm>
          <a:prstGeom prst="rect">
            <a:avLst/>
          </a:prstGeom>
          <a:solidFill>
            <a:schemeClr val="bg1">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4A900F35-B5EB-E376-D405-00538209C1BC}"/>
              </a:ext>
            </a:extLst>
          </p:cNvPr>
          <p:cNvGrpSpPr/>
          <p:nvPr/>
        </p:nvGrpSpPr>
        <p:grpSpPr>
          <a:xfrm>
            <a:off x="4540250" y="3495700"/>
            <a:ext cx="3052655" cy="456540"/>
            <a:chOff x="4540250" y="3456672"/>
            <a:chExt cx="3052655" cy="456540"/>
          </a:xfrm>
        </p:grpSpPr>
        <p:pic>
          <p:nvPicPr>
            <p:cNvPr id="3" name="図 2">
              <a:extLst>
                <a:ext uri="{FF2B5EF4-FFF2-40B4-BE49-F238E27FC236}">
                  <a16:creationId xmlns:a16="http://schemas.microsoft.com/office/drawing/2014/main" id="{B2316EE1-EB84-7784-33E3-A7EF548137AC}"/>
                </a:ext>
              </a:extLst>
            </p:cNvPr>
            <p:cNvPicPr>
              <a:picLocks noChangeAspect="1"/>
            </p:cNvPicPr>
            <p:nvPr/>
          </p:nvPicPr>
          <p:blipFill>
            <a:blip r:embed="rId17" cstate="print">
              <a:extLst>
                <a:ext uri="{28A0092B-C50C-407E-A947-70E740481C1C}">
                  <a14:useLocalDpi xmlns:a14="http://schemas.microsoft.com/office/drawing/2010/main" val="0"/>
                </a:ext>
              </a:extLst>
            </a:blip>
            <a:srcRect l="62539" b="59208"/>
            <a:stretch>
              <a:fillRect/>
            </a:stretch>
          </p:blipFill>
          <p:spPr>
            <a:xfrm>
              <a:off x="4540250" y="3456672"/>
              <a:ext cx="430734" cy="456540"/>
            </a:xfrm>
            <a:prstGeom prst="rect">
              <a:avLst/>
            </a:prstGeom>
          </p:spPr>
        </p:pic>
        <p:sp>
          <p:nvSpPr>
            <p:cNvPr id="10" name="テキスト ボックス 9">
              <a:extLst>
                <a:ext uri="{FF2B5EF4-FFF2-40B4-BE49-F238E27FC236}">
                  <a16:creationId xmlns:a16="http://schemas.microsoft.com/office/drawing/2014/main" id="{0222053B-F31F-80A4-F7D8-288B97DA685D}"/>
                </a:ext>
              </a:extLst>
            </p:cNvPr>
            <p:cNvSpPr txBox="1"/>
            <p:nvPr/>
          </p:nvSpPr>
          <p:spPr>
            <a:xfrm>
              <a:off x="4992242" y="3553914"/>
              <a:ext cx="2600663" cy="307777"/>
            </a:xfrm>
            <a:prstGeom prst="rect">
              <a:avLst/>
            </a:prstGeom>
            <a:noFill/>
          </p:spPr>
          <p:txBody>
            <a:bodyPr wrap="square" rtlCol="0">
              <a:spAutoFit/>
            </a:bodyPr>
            <a:lstStyle/>
            <a:p>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現場の声</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が郡山りょうへ</a:t>
              </a:r>
            </a:p>
          </p:txBody>
        </p:sp>
      </p:grpSp>
    </p:spTree>
    <p:extLst>
      <p:ext uri="{BB962C8B-B14F-4D97-AF65-F5344CB8AC3E}">
        <p14:creationId xmlns:p14="http://schemas.microsoft.com/office/powerpoint/2010/main" val="3557332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3" ma:contentTypeDescription="新しいドキュメントを作成します。" ma:contentTypeScope="" ma:versionID="162d5a1f2dbf9125c126e96c74460d2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a593978580cece1c4c4dca292817214d"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E05BE6-5288-43F3-A40A-2466846BBEC7}">
  <ds:schemaRefs>
    <ds:schemaRef ds:uri="http://schemas.microsoft.com/sharepoint/v3/contenttype/forms"/>
  </ds:schemaRefs>
</ds:datastoreItem>
</file>

<file path=customXml/itemProps2.xml><?xml version="1.0" encoding="utf-8"?>
<ds:datastoreItem xmlns:ds="http://schemas.openxmlformats.org/officeDocument/2006/customXml" ds:itemID="{A48C7DB2-B322-456E-83A5-671C3BA1F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015d1-1fb6-4ff2-9e56-a924d2e6ef07"/>
    <ds:schemaRef ds:uri="36b22aac-cebf-46da-a759-5c924adb7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30987</TotalTime>
  <Words>790</Words>
  <Application>Microsoft Office PowerPoint</Application>
  <PresentationFormat>ユーザー設定</PresentationFormat>
  <Paragraphs>79</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Calibri</vt:lpstr>
      <vt:lpstr>游ゴシック</vt:lpstr>
      <vt:lpstr>Arial</vt:lpstr>
      <vt:lpstr>Yu Gothic UI Semilight</vt:lpstr>
      <vt:lpstr>HGPｺﾞｼｯｸE</vt:lpstr>
      <vt:lpstr>Segoe UI Black</vt:lpstr>
      <vt:lpstr>Yu Gothic UI</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平田 慎太郎</dc:creator>
  <cp:lastModifiedBy>参議院第１７総支部 立憲民主党</cp:lastModifiedBy>
  <cp:revision>307</cp:revision>
  <cp:lastPrinted>2026-01-26T01:02:01Z</cp:lastPrinted>
  <dcterms:created xsi:type="dcterms:W3CDTF">2006-08-16T00:00:00Z</dcterms:created>
  <dcterms:modified xsi:type="dcterms:W3CDTF">2026-02-04T02:19:13Z</dcterms:modified>
  <dc:identifier>DAGCijUpT20</dc:identifier>
</cp:coreProperties>
</file>